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2.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4.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6.xml" ContentType="application/vnd.openxmlformats-officedocument.presentationml.notesSlide+xml"/>
  <Override PartName="/ppt/comments/modernComment_129_AFA3C63C.xml" ContentType="application/vnd.ms-powerpoint.comment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7.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8.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sldIdLst>
    <p:sldId id="280" r:id="rId5"/>
    <p:sldId id="257" r:id="rId6"/>
    <p:sldId id="281" r:id="rId7"/>
    <p:sldId id="290" r:id="rId8"/>
    <p:sldId id="292" r:id="rId9"/>
    <p:sldId id="293" r:id="rId10"/>
    <p:sldId id="294" r:id="rId11"/>
    <p:sldId id="295" r:id="rId12"/>
    <p:sldId id="296" r:id="rId13"/>
    <p:sldId id="297" r:id="rId14"/>
    <p:sldId id="291" r:id="rId15"/>
    <p:sldId id="299" r:id="rId16"/>
    <p:sldId id="298" r:id="rId17"/>
    <p:sldId id="300" r:id="rId18"/>
    <p:sldId id="276" r:id="rId19"/>
  </p:sldIdLst>
  <p:sldSz cx="12192000" cy="6858000"/>
  <p:notesSz cx="6858000" cy="9144000"/>
  <p:embeddedFontLst>
    <p:embeddedFont>
      <p:font typeface="Metropolis" panose="020B0604020202020204" charset="0"/>
      <p:regular r:id="rId21"/>
      <p:bold r:id="rId22"/>
      <p:italic r:id="rId23"/>
      <p:boldItalic r:id="rId24"/>
    </p:embeddedFont>
    <p:embeddedFont>
      <p:font typeface="Open Sans" pitchFamily="2" charset="0"/>
      <p:regular r:id="rId25"/>
      <p:bold r:id="rId26"/>
      <p:italic r:id="rId27"/>
      <p:boldItalic r:id="rId28"/>
    </p:embeddedFont>
    <p:embeddedFont>
      <p:font typeface="Open Sans Light" pitchFamily="2" charset="0"/>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2" pos="7061" userDrawn="1">
          <p15:clr>
            <a:srgbClr val="A4A3A4"/>
          </p15:clr>
        </p15:guide>
        <p15:guide id="3" orient="horz" pos="3339" userDrawn="1">
          <p15:clr>
            <a:srgbClr val="A4A3A4"/>
          </p15:clr>
        </p15:guide>
        <p15:guide id="4" orient="horz" pos="4020" userDrawn="1">
          <p15:clr>
            <a:srgbClr val="A4A3A4"/>
          </p15:clr>
        </p15:guide>
        <p15:guide id="5" pos="1005" userDrawn="1">
          <p15:clr>
            <a:srgbClr val="A4A3A4"/>
          </p15:clr>
        </p15:guide>
        <p15:guide id="6" pos="15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3F555E-7217-482F-245C-824CE32758BF}" name="Plante, Patrick" initials="PP" userId="S::Patrick.Plante@teluq.ca::65a56419-37ae-4695-9b00-550a3072d36b" providerId="AD"/>
  <p188:author id="{25E68E69-DE02-EEEE-5BBB-CBD055136443}" name="Sophie Marier" initials="SM" userId="S::Sophie.Marier@cegeplevis.ca::57a81a52-4fb1-4f34-a2ac-71dbefa0255c" providerId="AD"/>
  <p188:author id="{1CF53D8A-8930-DFF6-0ACC-EE4CC0C4279F}" name="bonenfant.maude" initials="bo" userId="S::bonenfant.maude_uqam.ca#ext#@cllqcca.onmicrosoft.com::9785ae53-f7f3-45db-b892-11369dc991fe" providerId="AD"/>
  <p188:author id="{A71114F8-2003-3BBD-E73E-861693D7C24F}" name="Sophie Marier" initials="SM" userId="S::sophie.marier@cegeplevis.ca::57a81a52-4fb1-4f34-a2ac-71dbefa025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8D5"/>
    <a:srgbClr val="2A4D9E"/>
    <a:srgbClr val="B2DEE7"/>
    <a:srgbClr val="CBD605"/>
    <a:srgbClr val="EE5A35"/>
    <a:srgbClr val="ED5C2F"/>
    <a:srgbClr val="CCD606"/>
    <a:srgbClr val="FFFFFF"/>
    <a:srgbClr val="EB5D2C"/>
    <a:srgbClr val="FEE2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9C504-57CE-4165-962F-9C5910628066}" v="610" dt="2025-06-04T18:25:02.881"/>
    <p1510:client id="{C1539BBE-D759-484F-88D0-FC26AAE95ED6}" v="446" dt="2025-06-04T00:31:30.1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27" autoAdjust="0"/>
  </p:normalViewPr>
  <p:slideViewPr>
    <p:cSldViewPr snapToGrid="0">
      <p:cViewPr varScale="1">
        <p:scale>
          <a:sx n="85" d="100"/>
          <a:sy n="85" d="100"/>
        </p:scale>
        <p:origin x="1476" y="96"/>
      </p:cViewPr>
      <p:guideLst>
        <p:guide orient="horz" pos="2341"/>
        <p:guide pos="7061"/>
        <p:guide orient="horz" pos="3339"/>
        <p:guide orient="horz" pos="4020"/>
        <p:guide pos="1005"/>
        <p:guide pos="1549"/>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5/10/relationships/revisionInfo" Target="revisionInfo.xml"/><Relationship Id="rId8" Type="http://schemas.openxmlformats.org/officeDocument/2006/relationships/slide" Target="slides/slide4.xml"/></Relationships>
</file>

<file path=ppt/comments/modernComment_129_AFA3C63C.xml><?xml version="1.0" encoding="utf-8"?>
<p188:cmLst xmlns:a="http://schemas.openxmlformats.org/drawingml/2006/main" xmlns:r="http://schemas.openxmlformats.org/officeDocument/2006/relationships" xmlns:p188="http://schemas.microsoft.com/office/powerpoint/2018/8/main">
  <p188:cm id="{FF160BA8-C9A3-4BA9-A696-18A880845CDC}" authorId="{DA3F555E-7217-482F-245C-824CE32758BF}" created="2025-04-10T21:07:30.878">
    <ac:deMkLst xmlns:ac="http://schemas.microsoft.com/office/drawing/2013/main/command">
      <pc:docMk xmlns:pc="http://schemas.microsoft.com/office/powerpoint/2013/main/command"/>
      <pc:sldMk xmlns:pc="http://schemas.microsoft.com/office/powerpoint/2013/main/command" cId="2946745916" sldId="297"/>
      <ac:spMk id="6" creationId="{076D8AAD-6DD5-16EE-6453-9D2CDE981D80}"/>
    </ac:deMkLst>
    <p188:txBody>
      <a:bodyPr/>
      <a:lstStyle/>
      <a:p>
        <a:r>
          <a:rPr lang="fr-CA"/>
          <a:t>Image porte d’entrée V2</a:t>
        </a:r>
      </a:p>
    </p188:txBody>
  </p188:cm>
  <p188:cm id="{BE9597DD-A645-4270-80AC-942A7F41171F}" authorId="{1CF53D8A-8930-DFF6-0ACC-EE4CC0C4279F}" created="2025-04-21T16:57:05.508">
    <ac:deMkLst xmlns:ac="http://schemas.microsoft.com/office/drawing/2013/main/command">
      <pc:docMk xmlns:pc="http://schemas.microsoft.com/office/powerpoint/2013/main/command"/>
      <pc:sldMk xmlns:pc="http://schemas.microsoft.com/office/powerpoint/2013/main/command" cId="2946745916" sldId="297"/>
      <ac:spMk id="6" creationId="{076D8AAD-6DD5-16EE-6453-9D2CDE981D80}"/>
    </ac:deMkLst>
    <p188:replyLst>
      <p188:reply id="{CB8F4943-CF49-4070-981B-43C40C9D36D5}" authorId="{25E68E69-DE02-EEEE-5BBB-CBD055136443}" created="2025-05-01T20:01:41.772">
        <p188:txBody>
          <a:bodyPr/>
          <a:lstStyle/>
          <a:p>
            <a:r>
              <a:rPr lang="fr-CA"/>
              <a:t>5 minutes au lieu de 10.</a:t>
            </a:r>
          </a:p>
        </p188:txBody>
      </p188:reply>
    </p188:replyLst>
    <p188:txBody>
      <a:bodyPr/>
      <a:lstStyle/>
      <a:p>
        <a:r>
          <a:rPr lang="en-US"/>
          <a:t>J'aurais davantage dit "jeu d'enquête" (même pour la V1). À discuter?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55F226-D69F-4C85-A99E-C9CA1F99D55C}"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EA96B-6E9C-4A97-B53A-93C8EFBC3042}" type="slidenum">
              <a:rPr lang="en-US" smtClean="0"/>
              <a:t>‹N°›</a:t>
            </a:fld>
            <a:endParaRPr lang="en-US"/>
          </a:p>
        </p:txBody>
      </p:sp>
    </p:spTree>
    <p:extLst>
      <p:ext uri="{BB962C8B-B14F-4D97-AF65-F5344CB8AC3E}">
        <p14:creationId xmlns:p14="http://schemas.microsoft.com/office/powerpoint/2010/main" val="3336049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1</a:t>
            </a:fld>
            <a:endParaRPr lang="en-US"/>
          </a:p>
        </p:txBody>
      </p:sp>
    </p:spTree>
    <p:extLst>
      <p:ext uri="{BB962C8B-B14F-4D97-AF65-F5344CB8AC3E}">
        <p14:creationId xmlns:p14="http://schemas.microsoft.com/office/powerpoint/2010/main" val="257964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Ainsi, grâce à une première subvention de l’Entente Canada-Québec (ECQ) obtenue en 2023-2024, un jeu sérieux numérique a été conçu pour répondre à ce besoin. Par la suite, une seconde subvention a été accordée pour 2024-2025 et vise à évaluer l’impact de ce jeu et d’une deuxième version du jeu sur l’apprentissage de la littératie numérique anglophone des personnes étudiantes du niveau collégial. Également, cette étude cherche à identifier les mécaniques de jeu, tant pédagogiques que ludiques, qui contribuent le plus efficacement à l’acquisition des concepts/mots ciblés de littératie numérique anglophone.</a:t>
            </a:r>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4</a:t>
            </a:fld>
            <a:endParaRPr lang="en-US"/>
          </a:p>
        </p:txBody>
      </p:sp>
    </p:spTree>
    <p:extLst>
      <p:ext uri="{BB962C8B-B14F-4D97-AF65-F5344CB8AC3E}">
        <p14:creationId xmlns:p14="http://schemas.microsoft.com/office/powerpoint/2010/main" val="34082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Question de recherche: Le jeu sérieux numérique An English Journey </a:t>
            </a:r>
            <a:r>
              <a:rPr lang="fr-CA" dirty="0" err="1"/>
              <a:t>through</a:t>
            </a:r>
            <a:r>
              <a:rPr lang="fr-CA" dirty="0"/>
              <a:t> the Digital World and English Culture a-t-il un impact significatif sur le développement d’une littératie numérique anglophone des personnes étudiantes des cours d'ALS au collégial? </a:t>
            </a:r>
          </a:p>
          <a:p>
            <a:endParaRPr lang="fr-CA" dirty="0"/>
          </a:p>
          <a:p>
            <a:r>
              <a:rPr lang="fr-CA" dirty="0"/>
              <a:t>Sous-question de recherche: Quelles mécaniques pédagogiques et ludiques, intégrées dans l’une des deux versions du jeu sérieux numérique An English Journey </a:t>
            </a:r>
            <a:r>
              <a:rPr lang="fr-CA" dirty="0" err="1"/>
              <a:t>through</a:t>
            </a:r>
            <a:r>
              <a:rPr lang="fr-CA" dirty="0"/>
              <a:t> the Digital World and English Culture,</a:t>
            </a:r>
          </a:p>
          <a:p>
            <a:r>
              <a:rPr lang="fr-CA" dirty="0"/>
              <a:t>ont le plus d'impact sur le développement de la littératie numérique anglophone chez les personnes étudiantes des cours d'ALS au collégial? </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5</a:t>
            </a:fld>
            <a:endParaRPr lang="en-US"/>
          </a:p>
        </p:txBody>
      </p:sp>
    </p:spTree>
    <p:extLst>
      <p:ext uri="{BB962C8B-B14F-4D97-AF65-F5344CB8AC3E}">
        <p14:creationId xmlns:p14="http://schemas.microsoft.com/office/powerpoint/2010/main" val="114072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6</a:t>
            </a:fld>
            <a:endParaRPr lang="en-US"/>
          </a:p>
        </p:txBody>
      </p:sp>
    </p:spTree>
    <p:extLst>
      <p:ext uri="{BB962C8B-B14F-4D97-AF65-F5344CB8AC3E}">
        <p14:creationId xmlns:p14="http://schemas.microsoft.com/office/powerpoint/2010/main" val="47028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Autres références importantes pour concept d’évaluation de la connaissance du vocabulaire</a:t>
            </a:r>
            <a:r>
              <a:rPr lang="de-DE" dirty="0"/>
              <a:t>: </a:t>
            </a:r>
            <a:r>
              <a:rPr lang="fr-CA" sz="1200" dirty="0"/>
              <a:t>Nation, 2022; </a:t>
            </a:r>
            <a:r>
              <a:rPr lang="de-DE" sz="1200" dirty="0"/>
              <a:t>Schmitt &amp; Schmitt, 2020</a:t>
            </a:r>
            <a:r>
              <a:rPr lang="fr-CA" sz="1200" dirty="0"/>
              <a:t>; </a:t>
            </a:r>
            <a:r>
              <a:rPr lang="de-DE" dirty="0"/>
              <a:t>Laufer &amp; Cobb, 2019; Laufer &amp; al., 2004; Laufer, 1997; </a:t>
            </a:r>
            <a:r>
              <a:rPr lang="de-DE" dirty="0" err="1"/>
              <a:t>Hulstijn</a:t>
            </a:r>
            <a:r>
              <a:rPr lang="de-DE" dirty="0"/>
              <a:t> &amp; al., 1996.</a:t>
            </a:r>
          </a:p>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8</a:t>
            </a:fld>
            <a:endParaRPr lang="en-US"/>
          </a:p>
        </p:txBody>
      </p:sp>
    </p:spTree>
    <p:extLst>
      <p:ext uri="{BB962C8B-B14F-4D97-AF65-F5344CB8AC3E}">
        <p14:creationId xmlns:p14="http://schemas.microsoft.com/office/powerpoint/2010/main" val="404221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10</a:t>
            </a:fld>
            <a:endParaRPr lang="en-US"/>
          </a:p>
        </p:txBody>
      </p:sp>
    </p:spTree>
    <p:extLst>
      <p:ext uri="{BB962C8B-B14F-4D97-AF65-F5344CB8AC3E}">
        <p14:creationId xmlns:p14="http://schemas.microsoft.com/office/powerpoint/2010/main" val="3846276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Évaluation des compétences (corpus lexical, reconnaissance/rappel de la forme et du sens des concepts/mots clés de littératie numérique anglophone, expérience de jeu):</a:t>
            </a:r>
          </a:p>
          <a:p>
            <a:endParaRPr lang="fr-CA" dirty="0"/>
          </a:p>
          <a:p>
            <a:r>
              <a:rPr lang="fr-CA" dirty="0"/>
              <a:t>Pré-test (environ une heure):</a:t>
            </a:r>
          </a:p>
          <a:p>
            <a:r>
              <a:rPr lang="fr-CA" dirty="0"/>
              <a:t>Rappel de la forme / </a:t>
            </a:r>
            <a:r>
              <a:rPr lang="fr-CA" dirty="0" err="1"/>
              <a:t>Form</a:t>
            </a:r>
            <a:r>
              <a:rPr lang="fr-CA" dirty="0"/>
              <a:t> </a:t>
            </a:r>
            <a:r>
              <a:rPr lang="fr-CA" dirty="0" err="1"/>
              <a:t>recall</a:t>
            </a:r>
            <a:r>
              <a:rPr lang="fr-CA" dirty="0"/>
              <a:t> (Adaptation de Gonzalez-Fernandez, B. (2024))</a:t>
            </a:r>
          </a:p>
          <a:p>
            <a:r>
              <a:rPr lang="fr-CA" dirty="0"/>
              <a:t>Distracteur / </a:t>
            </a:r>
            <a:r>
              <a:rPr lang="fr-CA" dirty="0" err="1"/>
              <a:t>Distractor</a:t>
            </a:r>
            <a:r>
              <a:rPr lang="fr-CA" dirty="0"/>
              <a:t> 1 (VLT 5 K - 10 k) </a:t>
            </a:r>
          </a:p>
          <a:p>
            <a:r>
              <a:rPr lang="fr-CA" dirty="0"/>
              <a:t>Rappel du sens / </a:t>
            </a:r>
            <a:r>
              <a:rPr lang="fr-CA" dirty="0" err="1"/>
              <a:t>Meaning</a:t>
            </a:r>
            <a:r>
              <a:rPr lang="fr-CA" dirty="0"/>
              <a:t> </a:t>
            </a:r>
            <a:r>
              <a:rPr lang="fr-CA" dirty="0" err="1"/>
              <a:t>recall</a:t>
            </a:r>
            <a:r>
              <a:rPr lang="fr-CA" dirty="0"/>
              <a:t> (Adaptation de Gonzalez-Fernandez, B. (2024))</a:t>
            </a:r>
          </a:p>
          <a:p>
            <a:r>
              <a:rPr lang="fr-CA" dirty="0"/>
              <a:t>Questionnaire expérience de jeu ‘pré V1-V2’ (Adaptation de la version courte du Game User </a:t>
            </a:r>
            <a:r>
              <a:rPr lang="fr-CA" dirty="0" err="1"/>
              <a:t>Experience</a:t>
            </a:r>
            <a:r>
              <a:rPr lang="fr-CA" dirty="0"/>
              <a:t> Satisfaction </a:t>
            </a:r>
            <a:r>
              <a:rPr lang="fr-CA" dirty="0" err="1"/>
              <a:t>Scale</a:t>
            </a:r>
            <a:r>
              <a:rPr lang="fr-CA" dirty="0"/>
              <a:t> (GUESS) )</a:t>
            </a:r>
          </a:p>
          <a:p>
            <a:endParaRPr lang="fr-CA" dirty="0"/>
          </a:p>
          <a:p>
            <a:r>
              <a:rPr lang="fr-CA" dirty="0"/>
              <a:t>Entre le pré-test et le post-test, les personnes étudiantes participeront à un des trois groupes ci-haut mentionnés au cours de cinq périodes (environ 5 heures) au laboratoire de langues.</a:t>
            </a:r>
          </a:p>
          <a:p>
            <a:endParaRPr lang="fr-CA" dirty="0"/>
          </a:p>
          <a:p>
            <a:r>
              <a:rPr lang="fr-CA" dirty="0"/>
              <a:t>Post-test (environ une heure):</a:t>
            </a:r>
          </a:p>
          <a:p>
            <a:r>
              <a:rPr lang="fr-CA" dirty="0"/>
              <a:t>Rappel de la forme / </a:t>
            </a:r>
            <a:r>
              <a:rPr lang="fr-CA" dirty="0" err="1"/>
              <a:t>Form</a:t>
            </a:r>
            <a:r>
              <a:rPr lang="fr-CA" dirty="0"/>
              <a:t> </a:t>
            </a:r>
            <a:r>
              <a:rPr lang="fr-CA" dirty="0" err="1"/>
              <a:t>recall</a:t>
            </a:r>
            <a:r>
              <a:rPr lang="fr-CA" dirty="0"/>
              <a:t> (Adaptation de Gonzalez-Fernandez, B. (2024))</a:t>
            </a:r>
          </a:p>
          <a:p>
            <a:r>
              <a:rPr lang="fr-CA" dirty="0"/>
              <a:t>Distracteur / </a:t>
            </a:r>
            <a:r>
              <a:rPr lang="fr-CA" dirty="0" err="1"/>
              <a:t>Distractor</a:t>
            </a:r>
            <a:r>
              <a:rPr lang="fr-CA" dirty="0"/>
              <a:t> 1 (VLT 5 K - 10 k) </a:t>
            </a:r>
          </a:p>
          <a:p>
            <a:r>
              <a:rPr lang="fr-CA" dirty="0"/>
              <a:t>Rappel du sens / </a:t>
            </a:r>
            <a:r>
              <a:rPr lang="fr-CA" dirty="0" err="1"/>
              <a:t>Meaning</a:t>
            </a:r>
            <a:r>
              <a:rPr lang="fr-CA" dirty="0"/>
              <a:t> </a:t>
            </a:r>
            <a:r>
              <a:rPr lang="fr-CA" dirty="0" err="1"/>
              <a:t>recall</a:t>
            </a:r>
            <a:r>
              <a:rPr lang="fr-CA" dirty="0"/>
              <a:t> (Adaptation de Gonzalez-Fernandez, B. (2024))</a:t>
            </a:r>
          </a:p>
          <a:p>
            <a:r>
              <a:rPr lang="fr-CA"/>
              <a:t>Questionnaire </a:t>
            </a:r>
            <a:r>
              <a:rPr lang="fr-CA" dirty="0"/>
              <a:t>expérience de jeu ‘pré V1-V2’ (Adaptation de la version courte du Game User </a:t>
            </a:r>
            <a:r>
              <a:rPr lang="fr-CA" dirty="0" err="1"/>
              <a:t>Experience</a:t>
            </a:r>
            <a:r>
              <a:rPr lang="fr-CA" dirty="0"/>
              <a:t> Satisfaction </a:t>
            </a:r>
            <a:r>
              <a:rPr lang="fr-CA" dirty="0" err="1"/>
              <a:t>Scale</a:t>
            </a:r>
            <a:r>
              <a:rPr lang="fr-CA" dirty="0"/>
              <a:t> (GUESS) )</a:t>
            </a:r>
          </a:p>
          <a:p>
            <a:endParaRPr lang="fr-CA" dirty="0"/>
          </a:p>
          <a:p>
            <a:endParaRPr lang="fr-CA" dirty="0"/>
          </a:p>
          <a:p>
            <a:r>
              <a:rPr lang="fr-CA" dirty="0"/>
              <a:t>Les outils utilisés pour la collecte de données seront: </a:t>
            </a:r>
            <a:r>
              <a:rPr lang="fr-CA" dirty="0" err="1"/>
              <a:t>LimeSurvey</a:t>
            </a:r>
            <a:r>
              <a:rPr lang="fr-CA" dirty="0"/>
              <a:t> de l'Université TÉLUQ pour la conception des questionnaires, la gestion, la passation, et une première analyse. Le logiciel est hébergé sur des serveurs sécurisés au Canada et répond aux exigences du FRQ et du CRSH. </a:t>
            </a:r>
          </a:p>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11</a:t>
            </a:fld>
            <a:endParaRPr lang="en-US"/>
          </a:p>
        </p:txBody>
      </p:sp>
    </p:spTree>
    <p:extLst>
      <p:ext uri="{BB962C8B-B14F-4D97-AF65-F5344CB8AC3E}">
        <p14:creationId xmlns:p14="http://schemas.microsoft.com/office/powerpoint/2010/main" val="249679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E024D-9982-7E37-06FA-2B733EAD79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10827A-1A82-B70C-0C01-ADACA9C8B4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57EC99F-6C5F-4F25-960C-8DD3AECAC30C}"/>
              </a:ext>
            </a:extLst>
          </p:cNvPr>
          <p:cNvSpPr>
            <a:spLocks noGrp="1"/>
          </p:cNvSpPr>
          <p:nvPr>
            <p:ph type="body" idx="1"/>
          </p:nvPr>
        </p:nvSpPr>
        <p:spPr/>
        <p:txBody>
          <a:bodyPr/>
          <a:lstStyle/>
          <a:p>
            <a:r>
              <a:rPr lang="fr-CA" dirty="0"/>
              <a:t>Évaluation des compétences (corpus lexical, reconnaissance/rappel de la forme et du sens des concepts/mots clés de littératie numérique anglophone, expérience de jeu):</a:t>
            </a:r>
          </a:p>
          <a:p>
            <a:endParaRPr lang="fr-CA" dirty="0"/>
          </a:p>
          <a:p>
            <a:r>
              <a:rPr lang="fr-CA" dirty="0"/>
              <a:t>Pré-test (environ une heure):</a:t>
            </a:r>
          </a:p>
          <a:p>
            <a:r>
              <a:rPr lang="fr-CA" dirty="0"/>
              <a:t>Rappel de la forme / </a:t>
            </a:r>
            <a:r>
              <a:rPr lang="fr-CA" dirty="0" err="1"/>
              <a:t>Form</a:t>
            </a:r>
            <a:r>
              <a:rPr lang="fr-CA" dirty="0"/>
              <a:t> </a:t>
            </a:r>
            <a:r>
              <a:rPr lang="fr-CA" dirty="0" err="1"/>
              <a:t>recall</a:t>
            </a:r>
            <a:r>
              <a:rPr lang="fr-CA" dirty="0"/>
              <a:t> (Adaptation de Gonzalez-Fernandez, B. (2024))</a:t>
            </a:r>
          </a:p>
          <a:p>
            <a:r>
              <a:rPr lang="fr-CA" dirty="0"/>
              <a:t>Distracteur / </a:t>
            </a:r>
            <a:r>
              <a:rPr lang="fr-CA" dirty="0" err="1"/>
              <a:t>Distractor</a:t>
            </a:r>
            <a:r>
              <a:rPr lang="fr-CA" dirty="0"/>
              <a:t> 1 (VLT 5 K - 10 k) </a:t>
            </a:r>
          </a:p>
          <a:p>
            <a:r>
              <a:rPr lang="fr-CA" dirty="0"/>
              <a:t>Rappel du sens / </a:t>
            </a:r>
            <a:r>
              <a:rPr lang="fr-CA" dirty="0" err="1"/>
              <a:t>Meaning</a:t>
            </a:r>
            <a:r>
              <a:rPr lang="fr-CA" dirty="0"/>
              <a:t> </a:t>
            </a:r>
            <a:r>
              <a:rPr lang="fr-CA" dirty="0" err="1"/>
              <a:t>recall</a:t>
            </a:r>
            <a:r>
              <a:rPr lang="fr-CA" dirty="0"/>
              <a:t> (Adaptation de Gonzalez-Fernandez, B. (2024))</a:t>
            </a:r>
          </a:p>
          <a:p>
            <a:r>
              <a:rPr lang="fr-CA" dirty="0"/>
              <a:t>Questionnaire expérience de jeu ‘pré V1-V2’ (Adaptation de la version courte du Game User </a:t>
            </a:r>
            <a:r>
              <a:rPr lang="fr-CA" dirty="0" err="1"/>
              <a:t>Experience</a:t>
            </a:r>
            <a:r>
              <a:rPr lang="fr-CA" dirty="0"/>
              <a:t> Satisfaction </a:t>
            </a:r>
            <a:r>
              <a:rPr lang="fr-CA" dirty="0" err="1"/>
              <a:t>Scale</a:t>
            </a:r>
            <a:r>
              <a:rPr lang="fr-CA" dirty="0"/>
              <a:t> (GUESS) )</a:t>
            </a:r>
          </a:p>
          <a:p>
            <a:endParaRPr lang="fr-CA" dirty="0"/>
          </a:p>
          <a:p>
            <a:r>
              <a:rPr lang="fr-CA" dirty="0"/>
              <a:t>Entre le pré-test et le post-test, les personnes étudiantes participeront à un des trois groupes ci-haut mentionnés au cours de cinq périodes (environ 5 heures) au laboratoire de langues.</a:t>
            </a:r>
          </a:p>
          <a:p>
            <a:endParaRPr lang="fr-CA" dirty="0"/>
          </a:p>
          <a:p>
            <a:r>
              <a:rPr lang="fr-CA" dirty="0"/>
              <a:t>Post-test (environ une heure):</a:t>
            </a:r>
          </a:p>
          <a:p>
            <a:r>
              <a:rPr lang="fr-CA" dirty="0"/>
              <a:t>Rappel de la forme / </a:t>
            </a:r>
            <a:r>
              <a:rPr lang="fr-CA" dirty="0" err="1"/>
              <a:t>Form</a:t>
            </a:r>
            <a:r>
              <a:rPr lang="fr-CA" dirty="0"/>
              <a:t> </a:t>
            </a:r>
            <a:r>
              <a:rPr lang="fr-CA" dirty="0" err="1"/>
              <a:t>recall</a:t>
            </a:r>
            <a:r>
              <a:rPr lang="fr-CA" dirty="0"/>
              <a:t> (Adaptation de Gonzalez-Fernandez, B. (2024))</a:t>
            </a:r>
          </a:p>
          <a:p>
            <a:r>
              <a:rPr lang="fr-CA" dirty="0"/>
              <a:t>Distracteur / </a:t>
            </a:r>
            <a:r>
              <a:rPr lang="fr-CA" dirty="0" err="1"/>
              <a:t>Distractor</a:t>
            </a:r>
            <a:r>
              <a:rPr lang="fr-CA" dirty="0"/>
              <a:t> 1 (VLT 5 K - 10 k) </a:t>
            </a:r>
          </a:p>
          <a:p>
            <a:r>
              <a:rPr lang="fr-CA" dirty="0"/>
              <a:t>Rappel du sens / </a:t>
            </a:r>
            <a:r>
              <a:rPr lang="fr-CA" dirty="0" err="1"/>
              <a:t>Meaning</a:t>
            </a:r>
            <a:r>
              <a:rPr lang="fr-CA" dirty="0"/>
              <a:t> </a:t>
            </a:r>
            <a:r>
              <a:rPr lang="fr-CA" dirty="0" err="1"/>
              <a:t>recall</a:t>
            </a:r>
            <a:r>
              <a:rPr lang="fr-CA" dirty="0"/>
              <a:t> (Adaptation de Gonzalez-Fernandez, B. (2024))</a:t>
            </a:r>
          </a:p>
          <a:p>
            <a:r>
              <a:rPr lang="fr-CA"/>
              <a:t>Questionnaire </a:t>
            </a:r>
            <a:r>
              <a:rPr lang="fr-CA" dirty="0"/>
              <a:t>expérience de jeu ‘pré V1-V2’ (Adaptation de la version courte du Game User </a:t>
            </a:r>
            <a:r>
              <a:rPr lang="fr-CA" dirty="0" err="1"/>
              <a:t>Experience</a:t>
            </a:r>
            <a:r>
              <a:rPr lang="fr-CA" dirty="0"/>
              <a:t> Satisfaction </a:t>
            </a:r>
            <a:r>
              <a:rPr lang="fr-CA" dirty="0" err="1"/>
              <a:t>Scale</a:t>
            </a:r>
            <a:r>
              <a:rPr lang="fr-CA" dirty="0"/>
              <a:t> (GUESS) )</a:t>
            </a:r>
          </a:p>
          <a:p>
            <a:endParaRPr lang="fr-CA" dirty="0"/>
          </a:p>
          <a:p>
            <a:endParaRPr lang="fr-CA" dirty="0"/>
          </a:p>
          <a:p>
            <a:r>
              <a:rPr lang="fr-CA" dirty="0"/>
              <a:t>Les outils utilisés pour la collecte de données seront: </a:t>
            </a:r>
            <a:r>
              <a:rPr lang="fr-CA" dirty="0" err="1"/>
              <a:t>LimeSurvey</a:t>
            </a:r>
            <a:r>
              <a:rPr lang="fr-CA" dirty="0"/>
              <a:t> de l'Université TÉLUQ pour la conception des questionnaires, la gestion, la passation, et une première analyse. Le logiciel est hébergé sur des serveurs sécurisés au Canada et répond aux exigences du FRQ et du CRSH. </a:t>
            </a:r>
          </a:p>
          <a:p>
            <a:endParaRPr lang="fr-CA" dirty="0"/>
          </a:p>
        </p:txBody>
      </p:sp>
      <p:sp>
        <p:nvSpPr>
          <p:cNvPr id="4" name="Espace réservé du numéro de diapositive 3">
            <a:extLst>
              <a:ext uri="{FF2B5EF4-FFF2-40B4-BE49-F238E27FC236}">
                <a16:creationId xmlns:a16="http://schemas.microsoft.com/office/drawing/2014/main" id="{F5737CDC-806C-7773-C437-38B7EF9D113C}"/>
              </a:ext>
            </a:extLst>
          </p:cNvPr>
          <p:cNvSpPr>
            <a:spLocks noGrp="1"/>
          </p:cNvSpPr>
          <p:nvPr>
            <p:ph type="sldNum" sz="quarter" idx="5"/>
          </p:nvPr>
        </p:nvSpPr>
        <p:spPr/>
        <p:txBody>
          <a:bodyPr/>
          <a:lstStyle/>
          <a:p>
            <a:fld id="{98EEA96B-6E9C-4A97-B53A-93C8EFBC3042}" type="slidenum">
              <a:rPr lang="en-US" smtClean="0"/>
              <a:t>12</a:t>
            </a:fld>
            <a:endParaRPr lang="en-US"/>
          </a:p>
        </p:txBody>
      </p:sp>
    </p:spTree>
    <p:extLst>
      <p:ext uri="{BB962C8B-B14F-4D97-AF65-F5344CB8AC3E}">
        <p14:creationId xmlns:p14="http://schemas.microsoft.com/office/powerpoint/2010/main" val="684107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15</a:t>
            </a:fld>
            <a:endParaRPr lang="en-US"/>
          </a:p>
        </p:txBody>
      </p:sp>
    </p:spTree>
    <p:extLst>
      <p:ext uri="{BB962C8B-B14F-4D97-AF65-F5344CB8AC3E}">
        <p14:creationId xmlns:p14="http://schemas.microsoft.com/office/powerpoint/2010/main" val="3015918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F0D05E-6C3E-4D1B-B7E4-89B106C17629}"/>
              </a:ext>
            </a:extLst>
          </p:cNvPr>
          <p:cNvSpPr>
            <a:spLocks noGrp="1"/>
          </p:cNvSpPr>
          <p:nvPr>
            <p:ph type="pic" sz="quarter" idx="10"/>
          </p:nvPr>
        </p:nvSpPr>
        <p:spPr>
          <a:xfrm>
            <a:off x="1682517" y="2173610"/>
            <a:ext cx="2514600" cy="2514600"/>
          </a:xfrm>
          <a:custGeom>
            <a:avLst/>
            <a:gdLst>
              <a:gd name="connsiteX0" fmla="*/ 0 w 2514600"/>
              <a:gd name="connsiteY0" fmla="*/ 0 h 2514600"/>
              <a:gd name="connsiteX1" fmla="*/ 2514600 w 2514600"/>
              <a:gd name="connsiteY1" fmla="*/ 0 h 2514600"/>
              <a:gd name="connsiteX2" fmla="*/ 2514600 w 2514600"/>
              <a:gd name="connsiteY2" fmla="*/ 2514600 h 2514600"/>
              <a:gd name="connsiteX3" fmla="*/ 0 w 2514600"/>
              <a:gd name="connsiteY3" fmla="*/ 2514600 h 2514600"/>
            </a:gdLst>
            <a:ahLst/>
            <a:cxnLst>
              <a:cxn ang="0">
                <a:pos x="connsiteX0" y="connsiteY0"/>
              </a:cxn>
              <a:cxn ang="0">
                <a:pos x="connsiteX1" y="connsiteY1"/>
              </a:cxn>
              <a:cxn ang="0">
                <a:pos x="connsiteX2" y="connsiteY2"/>
              </a:cxn>
              <a:cxn ang="0">
                <a:pos x="connsiteX3" y="connsiteY3"/>
              </a:cxn>
            </a:cxnLst>
            <a:rect l="l" t="t" r="r" b="b"/>
            <a:pathLst>
              <a:path w="2514600" h="2514600">
                <a:moveTo>
                  <a:pt x="0" y="0"/>
                </a:moveTo>
                <a:lnTo>
                  <a:pt x="2514600" y="0"/>
                </a:lnTo>
                <a:lnTo>
                  <a:pt x="2514600" y="2514600"/>
                </a:lnTo>
                <a:lnTo>
                  <a:pt x="0" y="2514600"/>
                </a:lnTo>
                <a:close/>
              </a:path>
            </a:pathLst>
          </a:custGeom>
        </p:spPr>
        <p:txBody>
          <a:bodyPr wrap="square">
            <a:noAutofit/>
          </a:bodyPr>
          <a:lstStyle/>
          <a:p>
            <a:endParaRPr lang="en-IN"/>
          </a:p>
        </p:txBody>
      </p:sp>
    </p:spTree>
    <p:extLst>
      <p:ext uri="{BB962C8B-B14F-4D97-AF65-F5344CB8AC3E}">
        <p14:creationId xmlns:p14="http://schemas.microsoft.com/office/powerpoint/2010/main" val="708041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2C6598A-33B9-4591-9EBD-574811B31F8D}"/>
              </a:ext>
            </a:extLst>
          </p:cNvPr>
          <p:cNvSpPr>
            <a:spLocks noGrp="1"/>
          </p:cNvSpPr>
          <p:nvPr>
            <p:ph type="pic" sz="quarter" idx="10"/>
          </p:nvPr>
        </p:nvSpPr>
        <p:spPr>
          <a:xfrm>
            <a:off x="8507273" y="2394471"/>
            <a:ext cx="2075935" cy="2075935"/>
          </a:xfrm>
          <a:custGeom>
            <a:avLst/>
            <a:gdLst>
              <a:gd name="connsiteX0" fmla="*/ 0 w 2075935"/>
              <a:gd name="connsiteY0" fmla="*/ 0 h 2075935"/>
              <a:gd name="connsiteX1" fmla="*/ 2075935 w 2075935"/>
              <a:gd name="connsiteY1" fmla="*/ 0 h 2075935"/>
              <a:gd name="connsiteX2" fmla="*/ 2075935 w 2075935"/>
              <a:gd name="connsiteY2" fmla="*/ 2075935 h 2075935"/>
              <a:gd name="connsiteX3" fmla="*/ 0 w 2075935"/>
              <a:gd name="connsiteY3" fmla="*/ 2075935 h 2075935"/>
            </a:gdLst>
            <a:ahLst/>
            <a:cxnLst>
              <a:cxn ang="0">
                <a:pos x="connsiteX0" y="connsiteY0"/>
              </a:cxn>
              <a:cxn ang="0">
                <a:pos x="connsiteX1" y="connsiteY1"/>
              </a:cxn>
              <a:cxn ang="0">
                <a:pos x="connsiteX2" y="connsiteY2"/>
              </a:cxn>
              <a:cxn ang="0">
                <a:pos x="connsiteX3" y="connsiteY3"/>
              </a:cxn>
            </a:cxnLst>
            <a:rect l="l" t="t" r="r" b="b"/>
            <a:pathLst>
              <a:path w="2075935" h="2075935">
                <a:moveTo>
                  <a:pt x="0" y="0"/>
                </a:moveTo>
                <a:lnTo>
                  <a:pt x="2075935" y="0"/>
                </a:lnTo>
                <a:lnTo>
                  <a:pt x="2075935" y="2075935"/>
                </a:lnTo>
                <a:lnTo>
                  <a:pt x="0" y="2075935"/>
                </a:lnTo>
                <a:close/>
              </a:path>
            </a:pathLst>
          </a:custGeom>
        </p:spPr>
        <p:txBody>
          <a:bodyPr wrap="square">
            <a:noAutofit/>
          </a:bodyPr>
          <a:lstStyle/>
          <a:p>
            <a:endParaRPr lang="en-IN"/>
          </a:p>
        </p:txBody>
      </p:sp>
      <p:sp>
        <p:nvSpPr>
          <p:cNvPr id="15" name="Picture Placeholder 14">
            <a:extLst>
              <a:ext uri="{FF2B5EF4-FFF2-40B4-BE49-F238E27FC236}">
                <a16:creationId xmlns:a16="http://schemas.microsoft.com/office/drawing/2014/main" id="{FCB2C9E8-B4D6-4A0C-BB15-FC29E6B49327}"/>
              </a:ext>
            </a:extLst>
          </p:cNvPr>
          <p:cNvSpPr>
            <a:spLocks noGrp="1"/>
          </p:cNvSpPr>
          <p:nvPr>
            <p:ph type="pic" sz="quarter" idx="11"/>
          </p:nvPr>
        </p:nvSpPr>
        <p:spPr>
          <a:xfrm>
            <a:off x="5097512" y="2394472"/>
            <a:ext cx="2075935" cy="2075935"/>
          </a:xfrm>
          <a:custGeom>
            <a:avLst/>
            <a:gdLst>
              <a:gd name="connsiteX0" fmla="*/ 0 w 2075935"/>
              <a:gd name="connsiteY0" fmla="*/ 0 h 2075935"/>
              <a:gd name="connsiteX1" fmla="*/ 2075935 w 2075935"/>
              <a:gd name="connsiteY1" fmla="*/ 0 h 2075935"/>
              <a:gd name="connsiteX2" fmla="*/ 2075935 w 2075935"/>
              <a:gd name="connsiteY2" fmla="*/ 2075935 h 2075935"/>
              <a:gd name="connsiteX3" fmla="*/ 0 w 2075935"/>
              <a:gd name="connsiteY3" fmla="*/ 2075935 h 2075935"/>
            </a:gdLst>
            <a:ahLst/>
            <a:cxnLst>
              <a:cxn ang="0">
                <a:pos x="connsiteX0" y="connsiteY0"/>
              </a:cxn>
              <a:cxn ang="0">
                <a:pos x="connsiteX1" y="connsiteY1"/>
              </a:cxn>
              <a:cxn ang="0">
                <a:pos x="connsiteX2" y="connsiteY2"/>
              </a:cxn>
              <a:cxn ang="0">
                <a:pos x="connsiteX3" y="connsiteY3"/>
              </a:cxn>
            </a:cxnLst>
            <a:rect l="l" t="t" r="r" b="b"/>
            <a:pathLst>
              <a:path w="2075935" h="2075935">
                <a:moveTo>
                  <a:pt x="0" y="0"/>
                </a:moveTo>
                <a:lnTo>
                  <a:pt x="2075935" y="0"/>
                </a:lnTo>
                <a:lnTo>
                  <a:pt x="2075935" y="2075935"/>
                </a:lnTo>
                <a:lnTo>
                  <a:pt x="0" y="2075935"/>
                </a:lnTo>
                <a:close/>
              </a:path>
            </a:pathLst>
          </a:custGeom>
        </p:spPr>
        <p:txBody>
          <a:bodyPr wrap="square">
            <a:noAutofit/>
          </a:bodyPr>
          <a:lstStyle/>
          <a:p>
            <a:endParaRPr lang="en-IN"/>
          </a:p>
        </p:txBody>
      </p:sp>
      <p:sp>
        <p:nvSpPr>
          <p:cNvPr id="18" name="Picture Placeholder 17">
            <a:extLst>
              <a:ext uri="{FF2B5EF4-FFF2-40B4-BE49-F238E27FC236}">
                <a16:creationId xmlns:a16="http://schemas.microsoft.com/office/drawing/2014/main" id="{8D740E63-F7A8-43AF-86BA-DD200C37FA06}"/>
              </a:ext>
            </a:extLst>
          </p:cNvPr>
          <p:cNvSpPr>
            <a:spLocks noGrp="1"/>
          </p:cNvSpPr>
          <p:nvPr>
            <p:ph type="pic" sz="quarter" idx="12"/>
          </p:nvPr>
        </p:nvSpPr>
        <p:spPr>
          <a:xfrm>
            <a:off x="1687754" y="2380680"/>
            <a:ext cx="2075935" cy="2089727"/>
          </a:xfrm>
          <a:custGeom>
            <a:avLst/>
            <a:gdLst>
              <a:gd name="connsiteX0" fmla="*/ 0 w 2075935"/>
              <a:gd name="connsiteY0" fmla="*/ 0 h 2089727"/>
              <a:gd name="connsiteX1" fmla="*/ 2075935 w 2075935"/>
              <a:gd name="connsiteY1" fmla="*/ 0 h 2089727"/>
              <a:gd name="connsiteX2" fmla="*/ 2075935 w 2075935"/>
              <a:gd name="connsiteY2" fmla="*/ 2089727 h 2089727"/>
              <a:gd name="connsiteX3" fmla="*/ 0 w 2075935"/>
              <a:gd name="connsiteY3" fmla="*/ 2089727 h 2089727"/>
            </a:gdLst>
            <a:ahLst/>
            <a:cxnLst>
              <a:cxn ang="0">
                <a:pos x="connsiteX0" y="connsiteY0"/>
              </a:cxn>
              <a:cxn ang="0">
                <a:pos x="connsiteX1" y="connsiteY1"/>
              </a:cxn>
              <a:cxn ang="0">
                <a:pos x="connsiteX2" y="connsiteY2"/>
              </a:cxn>
              <a:cxn ang="0">
                <a:pos x="connsiteX3" y="connsiteY3"/>
              </a:cxn>
            </a:cxnLst>
            <a:rect l="l" t="t" r="r" b="b"/>
            <a:pathLst>
              <a:path w="2075935" h="2089727">
                <a:moveTo>
                  <a:pt x="0" y="0"/>
                </a:moveTo>
                <a:lnTo>
                  <a:pt x="2075935" y="0"/>
                </a:lnTo>
                <a:lnTo>
                  <a:pt x="2075935" y="2089727"/>
                </a:lnTo>
                <a:lnTo>
                  <a:pt x="0" y="2089727"/>
                </a:lnTo>
                <a:close/>
              </a:path>
            </a:pathLst>
          </a:custGeom>
        </p:spPr>
        <p:txBody>
          <a:bodyPr wrap="square">
            <a:noAutofit/>
          </a:bodyPr>
          <a:lstStyle/>
          <a:p>
            <a:endParaRPr lang="en-IN"/>
          </a:p>
        </p:txBody>
      </p:sp>
    </p:spTree>
    <p:extLst>
      <p:ext uri="{BB962C8B-B14F-4D97-AF65-F5344CB8AC3E}">
        <p14:creationId xmlns:p14="http://schemas.microsoft.com/office/powerpoint/2010/main" val="108718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20E03A1-4464-4BE9-97DA-C6C9430BF86F}"/>
              </a:ext>
            </a:extLst>
          </p:cNvPr>
          <p:cNvSpPr>
            <a:spLocks noGrp="1"/>
          </p:cNvSpPr>
          <p:nvPr>
            <p:ph type="pic" sz="quarter" idx="10"/>
          </p:nvPr>
        </p:nvSpPr>
        <p:spPr>
          <a:xfrm>
            <a:off x="0" y="1"/>
            <a:ext cx="12192000" cy="3245005"/>
          </a:xfrm>
          <a:custGeom>
            <a:avLst/>
            <a:gdLst>
              <a:gd name="connsiteX0" fmla="*/ 0 w 12192000"/>
              <a:gd name="connsiteY0" fmla="*/ 0 h 3245005"/>
              <a:gd name="connsiteX1" fmla="*/ 12192000 w 12192000"/>
              <a:gd name="connsiteY1" fmla="*/ 0 h 3245005"/>
              <a:gd name="connsiteX2" fmla="*/ 12192000 w 12192000"/>
              <a:gd name="connsiteY2" fmla="*/ 3245005 h 3245005"/>
              <a:gd name="connsiteX3" fmla="*/ 0 w 12192000"/>
              <a:gd name="connsiteY3" fmla="*/ 3245005 h 3245005"/>
            </a:gdLst>
            <a:ahLst/>
            <a:cxnLst>
              <a:cxn ang="0">
                <a:pos x="connsiteX0" y="connsiteY0"/>
              </a:cxn>
              <a:cxn ang="0">
                <a:pos x="connsiteX1" y="connsiteY1"/>
              </a:cxn>
              <a:cxn ang="0">
                <a:pos x="connsiteX2" y="connsiteY2"/>
              </a:cxn>
              <a:cxn ang="0">
                <a:pos x="connsiteX3" y="connsiteY3"/>
              </a:cxn>
            </a:cxnLst>
            <a:rect l="l" t="t" r="r" b="b"/>
            <a:pathLst>
              <a:path w="12192000" h="3245005">
                <a:moveTo>
                  <a:pt x="0" y="0"/>
                </a:moveTo>
                <a:lnTo>
                  <a:pt x="12192000" y="0"/>
                </a:lnTo>
                <a:lnTo>
                  <a:pt x="12192000" y="3245005"/>
                </a:lnTo>
                <a:lnTo>
                  <a:pt x="0" y="3245005"/>
                </a:lnTo>
                <a:close/>
              </a:path>
            </a:pathLst>
          </a:custGeom>
        </p:spPr>
        <p:txBody>
          <a:bodyPr wrap="square">
            <a:noAutofit/>
          </a:bodyPr>
          <a:lstStyle/>
          <a:p>
            <a:endParaRPr lang="en-IN"/>
          </a:p>
        </p:txBody>
      </p:sp>
    </p:spTree>
    <p:extLst>
      <p:ext uri="{BB962C8B-B14F-4D97-AF65-F5344CB8AC3E}">
        <p14:creationId xmlns:p14="http://schemas.microsoft.com/office/powerpoint/2010/main" val="2554418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0BDA2-4E11-4D3F-B90F-7B2B2C9E324D}"/>
              </a:ext>
            </a:extLst>
          </p:cNvPr>
          <p:cNvSpPr>
            <a:spLocks noGrp="1"/>
          </p:cNvSpPr>
          <p:nvPr>
            <p:ph type="pic" sz="quarter" idx="10"/>
          </p:nvPr>
        </p:nvSpPr>
        <p:spPr>
          <a:xfrm>
            <a:off x="8180071" y="2233462"/>
            <a:ext cx="4011929" cy="2468078"/>
          </a:xfrm>
          <a:custGeom>
            <a:avLst/>
            <a:gdLst>
              <a:gd name="connsiteX0" fmla="*/ 0 w 4198619"/>
              <a:gd name="connsiteY0" fmla="*/ 0 h 2468078"/>
              <a:gd name="connsiteX1" fmla="*/ 4198619 w 4198619"/>
              <a:gd name="connsiteY1" fmla="*/ 0 h 2468078"/>
              <a:gd name="connsiteX2" fmla="*/ 4198619 w 4198619"/>
              <a:gd name="connsiteY2" fmla="*/ 2468078 h 2468078"/>
              <a:gd name="connsiteX3" fmla="*/ 0 w 4198619"/>
              <a:gd name="connsiteY3" fmla="*/ 2468078 h 2468078"/>
            </a:gdLst>
            <a:ahLst/>
            <a:cxnLst>
              <a:cxn ang="0">
                <a:pos x="connsiteX0" y="connsiteY0"/>
              </a:cxn>
              <a:cxn ang="0">
                <a:pos x="connsiteX1" y="connsiteY1"/>
              </a:cxn>
              <a:cxn ang="0">
                <a:pos x="connsiteX2" y="connsiteY2"/>
              </a:cxn>
              <a:cxn ang="0">
                <a:pos x="connsiteX3" y="connsiteY3"/>
              </a:cxn>
            </a:cxnLst>
            <a:rect l="l" t="t" r="r" b="b"/>
            <a:pathLst>
              <a:path w="4198619" h="2468078">
                <a:moveTo>
                  <a:pt x="0" y="0"/>
                </a:moveTo>
                <a:lnTo>
                  <a:pt x="4198619" y="0"/>
                </a:lnTo>
                <a:lnTo>
                  <a:pt x="4198619" y="2468078"/>
                </a:lnTo>
                <a:lnTo>
                  <a:pt x="0" y="2468078"/>
                </a:lnTo>
                <a:close/>
              </a:path>
            </a:pathLst>
          </a:custGeom>
        </p:spPr>
        <p:txBody>
          <a:bodyPr wrap="square">
            <a:noAutofit/>
          </a:bodyPr>
          <a:lstStyle/>
          <a:p>
            <a:endParaRPr lang="en-IN"/>
          </a:p>
        </p:txBody>
      </p:sp>
    </p:spTree>
    <p:extLst>
      <p:ext uri="{BB962C8B-B14F-4D97-AF65-F5344CB8AC3E}">
        <p14:creationId xmlns:p14="http://schemas.microsoft.com/office/powerpoint/2010/main" val="419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A5F53E0-CBC1-4EE6-8F2E-D0F4AFE77347}"/>
              </a:ext>
            </a:extLst>
          </p:cNvPr>
          <p:cNvSpPr>
            <a:spLocks noGrp="1"/>
          </p:cNvSpPr>
          <p:nvPr>
            <p:ph type="pic" sz="quarter" idx="10"/>
          </p:nvPr>
        </p:nvSpPr>
        <p:spPr>
          <a:xfrm>
            <a:off x="5594752" y="658220"/>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27" name="Picture Placeholder 26">
            <a:extLst>
              <a:ext uri="{FF2B5EF4-FFF2-40B4-BE49-F238E27FC236}">
                <a16:creationId xmlns:a16="http://schemas.microsoft.com/office/drawing/2014/main" id="{81511725-382A-4030-8CF8-43DCE076FAE6}"/>
              </a:ext>
            </a:extLst>
          </p:cNvPr>
          <p:cNvSpPr>
            <a:spLocks noGrp="1"/>
          </p:cNvSpPr>
          <p:nvPr>
            <p:ph type="pic" sz="quarter" idx="11"/>
          </p:nvPr>
        </p:nvSpPr>
        <p:spPr>
          <a:xfrm>
            <a:off x="7441940" y="4352595"/>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31" name="Picture Placeholder 30">
            <a:extLst>
              <a:ext uri="{FF2B5EF4-FFF2-40B4-BE49-F238E27FC236}">
                <a16:creationId xmlns:a16="http://schemas.microsoft.com/office/drawing/2014/main" id="{2BE37536-EDD5-4997-99D2-0F1948C7DB8D}"/>
              </a:ext>
            </a:extLst>
          </p:cNvPr>
          <p:cNvSpPr>
            <a:spLocks noGrp="1"/>
          </p:cNvSpPr>
          <p:nvPr>
            <p:ph type="pic" sz="quarter" idx="12"/>
          </p:nvPr>
        </p:nvSpPr>
        <p:spPr>
          <a:xfrm>
            <a:off x="9289126" y="4352595"/>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34" name="Picture Placeholder 33">
            <a:extLst>
              <a:ext uri="{FF2B5EF4-FFF2-40B4-BE49-F238E27FC236}">
                <a16:creationId xmlns:a16="http://schemas.microsoft.com/office/drawing/2014/main" id="{B0022144-613A-405C-A888-03A91882A489}"/>
              </a:ext>
            </a:extLst>
          </p:cNvPr>
          <p:cNvSpPr>
            <a:spLocks noGrp="1"/>
          </p:cNvSpPr>
          <p:nvPr>
            <p:ph type="pic" sz="quarter" idx="13"/>
          </p:nvPr>
        </p:nvSpPr>
        <p:spPr>
          <a:xfrm>
            <a:off x="5594753" y="4352595"/>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37" name="Picture Placeholder 36">
            <a:extLst>
              <a:ext uri="{FF2B5EF4-FFF2-40B4-BE49-F238E27FC236}">
                <a16:creationId xmlns:a16="http://schemas.microsoft.com/office/drawing/2014/main" id="{C95E3FCB-EB5D-4CED-9050-37309D9F0455}"/>
              </a:ext>
            </a:extLst>
          </p:cNvPr>
          <p:cNvSpPr>
            <a:spLocks noGrp="1"/>
          </p:cNvSpPr>
          <p:nvPr>
            <p:ph type="pic" sz="quarter" idx="14"/>
          </p:nvPr>
        </p:nvSpPr>
        <p:spPr>
          <a:xfrm>
            <a:off x="9289126" y="2505407"/>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40" name="Picture Placeholder 39">
            <a:extLst>
              <a:ext uri="{FF2B5EF4-FFF2-40B4-BE49-F238E27FC236}">
                <a16:creationId xmlns:a16="http://schemas.microsoft.com/office/drawing/2014/main" id="{F532065F-980C-4955-A416-4FAD1691B4A4}"/>
              </a:ext>
            </a:extLst>
          </p:cNvPr>
          <p:cNvSpPr>
            <a:spLocks noGrp="1"/>
          </p:cNvSpPr>
          <p:nvPr>
            <p:ph type="pic" sz="quarter" idx="15"/>
          </p:nvPr>
        </p:nvSpPr>
        <p:spPr>
          <a:xfrm>
            <a:off x="5594752" y="2505408"/>
            <a:ext cx="3694374" cy="1847187"/>
          </a:xfrm>
          <a:custGeom>
            <a:avLst/>
            <a:gdLst>
              <a:gd name="connsiteX0" fmla="*/ 0 w 3694374"/>
              <a:gd name="connsiteY0" fmla="*/ 0 h 1847187"/>
              <a:gd name="connsiteX1" fmla="*/ 3694374 w 3694374"/>
              <a:gd name="connsiteY1" fmla="*/ 0 h 1847187"/>
              <a:gd name="connsiteX2" fmla="*/ 3694374 w 3694374"/>
              <a:gd name="connsiteY2" fmla="*/ 1847187 h 1847187"/>
              <a:gd name="connsiteX3" fmla="*/ 0 w 3694374"/>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3694374" h="1847187">
                <a:moveTo>
                  <a:pt x="0" y="0"/>
                </a:moveTo>
                <a:lnTo>
                  <a:pt x="3694374" y="0"/>
                </a:lnTo>
                <a:lnTo>
                  <a:pt x="3694374" y="1847187"/>
                </a:lnTo>
                <a:lnTo>
                  <a:pt x="0" y="1847187"/>
                </a:lnTo>
                <a:close/>
              </a:path>
            </a:pathLst>
          </a:custGeom>
        </p:spPr>
        <p:txBody>
          <a:bodyPr wrap="square">
            <a:noAutofit/>
          </a:bodyPr>
          <a:lstStyle/>
          <a:p>
            <a:endParaRPr lang="en-IN"/>
          </a:p>
        </p:txBody>
      </p:sp>
      <p:sp>
        <p:nvSpPr>
          <p:cNvPr id="43" name="Picture Placeholder 42">
            <a:extLst>
              <a:ext uri="{FF2B5EF4-FFF2-40B4-BE49-F238E27FC236}">
                <a16:creationId xmlns:a16="http://schemas.microsoft.com/office/drawing/2014/main" id="{121F21AB-29DF-4D40-858C-559E74F23DCA}"/>
              </a:ext>
            </a:extLst>
          </p:cNvPr>
          <p:cNvSpPr>
            <a:spLocks noGrp="1"/>
          </p:cNvSpPr>
          <p:nvPr>
            <p:ph type="pic" sz="quarter" idx="16"/>
          </p:nvPr>
        </p:nvSpPr>
        <p:spPr>
          <a:xfrm>
            <a:off x="9289127" y="658221"/>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46" name="Picture Placeholder 45">
            <a:extLst>
              <a:ext uri="{FF2B5EF4-FFF2-40B4-BE49-F238E27FC236}">
                <a16:creationId xmlns:a16="http://schemas.microsoft.com/office/drawing/2014/main" id="{B191EB68-77EF-43A9-887C-8BECBCE5DDDC}"/>
              </a:ext>
            </a:extLst>
          </p:cNvPr>
          <p:cNvSpPr>
            <a:spLocks noGrp="1"/>
          </p:cNvSpPr>
          <p:nvPr>
            <p:ph type="pic" sz="quarter" idx="17"/>
          </p:nvPr>
        </p:nvSpPr>
        <p:spPr>
          <a:xfrm>
            <a:off x="7441940" y="658220"/>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Tree>
    <p:extLst>
      <p:ext uri="{BB962C8B-B14F-4D97-AF65-F5344CB8AC3E}">
        <p14:creationId xmlns:p14="http://schemas.microsoft.com/office/powerpoint/2010/main" val="3218558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CAA2260-EE3F-491F-9735-CE1C24F6DCE6}"/>
              </a:ext>
            </a:extLst>
          </p:cNvPr>
          <p:cNvSpPr>
            <a:spLocks noGrp="1"/>
          </p:cNvSpPr>
          <p:nvPr>
            <p:ph type="pic" sz="quarter" idx="10"/>
          </p:nvPr>
        </p:nvSpPr>
        <p:spPr>
          <a:xfrm>
            <a:off x="4541520" y="3008414"/>
            <a:ext cx="7652280" cy="1342516"/>
          </a:xfrm>
          <a:custGeom>
            <a:avLst/>
            <a:gdLst>
              <a:gd name="connsiteX0" fmla="*/ 1234264 w 7652280"/>
              <a:gd name="connsiteY0" fmla="*/ 0 h 1342516"/>
              <a:gd name="connsiteX1" fmla="*/ 7652280 w 7652280"/>
              <a:gd name="connsiteY1" fmla="*/ 0 h 1342516"/>
              <a:gd name="connsiteX2" fmla="*/ 7652280 w 7652280"/>
              <a:gd name="connsiteY2" fmla="*/ 1342516 h 1342516"/>
              <a:gd name="connsiteX3" fmla="*/ 0 w 7652280"/>
              <a:gd name="connsiteY3" fmla="*/ 1342516 h 1342516"/>
              <a:gd name="connsiteX4" fmla="*/ 0 w 7652280"/>
              <a:gd name="connsiteY4" fmla="*/ 1340266 h 1342516"/>
              <a:gd name="connsiteX5" fmla="*/ 1234264 w 7652280"/>
              <a:gd name="connsiteY5" fmla="*/ 0 h 134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2280" h="1342516">
                <a:moveTo>
                  <a:pt x="1234264" y="0"/>
                </a:moveTo>
                <a:lnTo>
                  <a:pt x="7652280" y="0"/>
                </a:lnTo>
                <a:lnTo>
                  <a:pt x="7652280" y="1342516"/>
                </a:lnTo>
                <a:lnTo>
                  <a:pt x="0" y="1342516"/>
                </a:lnTo>
                <a:lnTo>
                  <a:pt x="0" y="1340266"/>
                </a:lnTo>
                <a:cubicBezTo>
                  <a:pt x="0" y="634785"/>
                  <a:pt x="543266" y="56172"/>
                  <a:pt x="1234264" y="0"/>
                </a:cubicBezTo>
                <a:close/>
              </a:path>
            </a:pathLst>
          </a:custGeom>
        </p:spPr>
        <p:txBody>
          <a:bodyPr wrap="square">
            <a:noAutofit/>
          </a:bodyPr>
          <a:lstStyle/>
          <a:p>
            <a:endParaRPr lang="en-IN"/>
          </a:p>
        </p:txBody>
      </p:sp>
      <p:sp>
        <p:nvSpPr>
          <p:cNvPr id="13" name="Picture Placeholder 12">
            <a:extLst>
              <a:ext uri="{FF2B5EF4-FFF2-40B4-BE49-F238E27FC236}">
                <a16:creationId xmlns:a16="http://schemas.microsoft.com/office/drawing/2014/main" id="{CFD9A544-8253-40C8-B69A-E270F88DDD2F}"/>
              </a:ext>
            </a:extLst>
          </p:cNvPr>
          <p:cNvSpPr>
            <a:spLocks noGrp="1"/>
          </p:cNvSpPr>
          <p:nvPr>
            <p:ph type="pic" sz="quarter" idx="11"/>
          </p:nvPr>
        </p:nvSpPr>
        <p:spPr>
          <a:xfrm>
            <a:off x="4541520" y="4350930"/>
            <a:ext cx="7652280" cy="1342516"/>
          </a:xfrm>
          <a:custGeom>
            <a:avLst/>
            <a:gdLst>
              <a:gd name="connsiteX0" fmla="*/ 0 w 7652280"/>
              <a:gd name="connsiteY0" fmla="*/ 0 h 1342516"/>
              <a:gd name="connsiteX1" fmla="*/ 7652280 w 7652280"/>
              <a:gd name="connsiteY1" fmla="*/ 0 h 1342516"/>
              <a:gd name="connsiteX2" fmla="*/ 7652280 w 7652280"/>
              <a:gd name="connsiteY2" fmla="*/ 1342516 h 1342516"/>
              <a:gd name="connsiteX3" fmla="*/ 1344766 w 7652280"/>
              <a:gd name="connsiteY3" fmla="*/ 1342516 h 1342516"/>
              <a:gd name="connsiteX4" fmla="*/ 0 w 7652280"/>
              <a:gd name="connsiteY4" fmla="*/ 0 h 134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2280" h="1342516">
                <a:moveTo>
                  <a:pt x="0" y="0"/>
                </a:moveTo>
                <a:lnTo>
                  <a:pt x="7652280" y="0"/>
                </a:lnTo>
                <a:lnTo>
                  <a:pt x="7652280" y="1342516"/>
                </a:lnTo>
                <a:lnTo>
                  <a:pt x="1344766" y="1342516"/>
                </a:lnTo>
                <a:cubicBezTo>
                  <a:pt x="602833" y="1342516"/>
                  <a:pt x="1227" y="741647"/>
                  <a:pt x="0" y="0"/>
                </a:cubicBezTo>
                <a:close/>
              </a:path>
            </a:pathLst>
          </a:custGeom>
        </p:spPr>
        <p:txBody>
          <a:bodyPr wrap="square">
            <a:noAutofit/>
          </a:bodyPr>
          <a:lstStyle/>
          <a:p>
            <a:endParaRPr lang="en-IN"/>
          </a:p>
        </p:txBody>
      </p:sp>
    </p:spTree>
    <p:extLst>
      <p:ext uri="{BB962C8B-B14F-4D97-AF65-F5344CB8AC3E}">
        <p14:creationId xmlns:p14="http://schemas.microsoft.com/office/powerpoint/2010/main" val="196245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57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F076B0-41A9-4EC2-B449-D6E36E2C9F60}"/>
              </a:ext>
            </a:extLst>
          </p:cNvPr>
          <p:cNvSpPr>
            <a:spLocks noGrp="1"/>
          </p:cNvSpPr>
          <p:nvPr>
            <p:ph type="pic" sz="quarter" idx="10"/>
          </p:nvPr>
        </p:nvSpPr>
        <p:spPr>
          <a:xfrm>
            <a:off x="8181109" y="1080654"/>
            <a:ext cx="3103418" cy="4696691"/>
          </a:xfrm>
          <a:custGeom>
            <a:avLst/>
            <a:gdLst>
              <a:gd name="connsiteX0" fmla="*/ 0 w 3103418"/>
              <a:gd name="connsiteY0" fmla="*/ 0 h 4696691"/>
              <a:gd name="connsiteX1" fmla="*/ 3103418 w 3103418"/>
              <a:gd name="connsiteY1" fmla="*/ 0 h 4696691"/>
              <a:gd name="connsiteX2" fmla="*/ 3103418 w 3103418"/>
              <a:gd name="connsiteY2" fmla="*/ 4696691 h 4696691"/>
              <a:gd name="connsiteX3" fmla="*/ 0 w 3103418"/>
              <a:gd name="connsiteY3" fmla="*/ 4696691 h 4696691"/>
            </a:gdLst>
            <a:ahLst/>
            <a:cxnLst>
              <a:cxn ang="0">
                <a:pos x="connsiteX0" y="connsiteY0"/>
              </a:cxn>
              <a:cxn ang="0">
                <a:pos x="connsiteX1" y="connsiteY1"/>
              </a:cxn>
              <a:cxn ang="0">
                <a:pos x="connsiteX2" y="connsiteY2"/>
              </a:cxn>
              <a:cxn ang="0">
                <a:pos x="connsiteX3" y="connsiteY3"/>
              </a:cxn>
            </a:cxnLst>
            <a:rect l="l" t="t" r="r" b="b"/>
            <a:pathLst>
              <a:path w="3103418" h="4696691">
                <a:moveTo>
                  <a:pt x="0" y="0"/>
                </a:moveTo>
                <a:lnTo>
                  <a:pt x="3103418" y="0"/>
                </a:lnTo>
                <a:lnTo>
                  <a:pt x="3103418" y="4696691"/>
                </a:lnTo>
                <a:lnTo>
                  <a:pt x="0" y="4696691"/>
                </a:lnTo>
                <a:close/>
              </a:path>
            </a:pathLst>
          </a:custGeom>
        </p:spPr>
        <p:txBody>
          <a:bodyPr wrap="square">
            <a:noAutofit/>
          </a:bodyPr>
          <a:lstStyle/>
          <a:p>
            <a:endParaRPr lang="en-IN"/>
          </a:p>
        </p:txBody>
      </p:sp>
    </p:spTree>
    <p:extLst>
      <p:ext uri="{BB962C8B-B14F-4D97-AF65-F5344CB8AC3E}">
        <p14:creationId xmlns:p14="http://schemas.microsoft.com/office/powerpoint/2010/main" val="4138323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717E034-3306-4EAF-8250-42726E9276B6}"/>
              </a:ext>
            </a:extLst>
          </p:cNvPr>
          <p:cNvSpPr>
            <a:spLocks noGrp="1"/>
          </p:cNvSpPr>
          <p:nvPr>
            <p:ph type="pic" sz="quarter" idx="10"/>
          </p:nvPr>
        </p:nvSpPr>
        <p:spPr>
          <a:xfrm>
            <a:off x="479796" y="4105383"/>
            <a:ext cx="4142509" cy="1738960"/>
          </a:xfrm>
          <a:custGeom>
            <a:avLst/>
            <a:gdLst>
              <a:gd name="connsiteX0" fmla="*/ 0 w 4142509"/>
              <a:gd name="connsiteY0" fmla="*/ 0 h 1738960"/>
              <a:gd name="connsiteX1" fmla="*/ 4142509 w 4142509"/>
              <a:gd name="connsiteY1" fmla="*/ 0 h 1738960"/>
              <a:gd name="connsiteX2" fmla="*/ 4142509 w 4142509"/>
              <a:gd name="connsiteY2" fmla="*/ 1738960 h 1738960"/>
              <a:gd name="connsiteX3" fmla="*/ 0 w 4142509"/>
              <a:gd name="connsiteY3" fmla="*/ 1738960 h 1738960"/>
            </a:gdLst>
            <a:ahLst/>
            <a:cxnLst>
              <a:cxn ang="0">
                <a:pos x="connsiteX0" y="connsiteY0"/>
              </a:cxn>
              <a:cxn ang="0">
                <a:pos x="connsiteX1" y="connsiteY1"/>
              </a:cxn>
              <a:cxn ang="0">
                <a:pos x="connsiteX2" y="connsiteY2"/>
              </a:cxn>
              <a:cxn ang="0">
                <a:pos x="connsiteX3" y="connsiteY3"/>
              </a:cxn>
            </a:cxnLst>
            <a:rect l="l" t="t" r="r" b="b"/>
            <a:pathLst>
              <a:path w="4142509" h="1738960">
                <a:moveTo>
                  <a:pt x="0" y="0"/>
                </a:moveTo>
                <a:lnTo>
                  <a:pt x="4142509" y="0"/>
                </a:lnTo>
                <a:lnTo>
                  <a:pt x="4142509" y="1738960"/>
                </a:lnTo>
                <a:lnTo>
                  <a:pt x="0" y="1738960"/>
                </a:ln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83A6F8E6-4F2B-4EA9-AC5E-92264B8AFDA8}"/>
              </a:ext>
            </a:extLst>
          </p:cNvPr>
          <p:cNvSpPr>
            <a:spLocks noGrp="1"/>
          </p:cNvSpPr>
          <p:nvPr>
            <p:ph type="pic" sz="quarter" idx="11"/>
          </p:nvPr>
        </p:nvSpPr>
        <p:spPr>
          <a:xfrm>
            <a:off x="994975" y="2366423"/>
            <a:ext cx="4395172" cy="1738960"/>
          </a:xfrm>
          <a:custGeom>
            <a:avLst/>
            <a:gdLst>
              <a:gd name="connsiteX0" fmla="*/ 0 w 4395172"/>
              <a:gd name="connsiteY0" fmla="*/ 0 h 1738960"/>
              <a:gd name="connsiteX1" fmla="*/ 4395172 w 4395172"/>
              <a:gd name="connsiteY1" fmla="*/ 0 h 1738960"/>
              <a:gd name="connsiteX2" fmla="*/ 4395172 w 4395172"/>
              <a:gd name="connsiteY2" fmla="*/ 1738960 h 1738960"/>
              <a:gd name="connsiteX3" fmla="*/ 0 w 4395172"/>
              <a:gd name="connsiteY3" fmla="*/ 1738960 h 1738960"/>
            </a:gdLst>
            <a:ahLst/>
            <a:cxnLst>
              <a:cxn ang="0">
                <a:pos x="connsiteX0" y="connsiteY0"/>
              </a:cxn>
              <a:cxn ang="0">
                <a:pos x="connsiteX1" y="connsiteY1"/>
              </a:cxn>
              <a:cxn ang="0">
                <a:pos x="connsiteX2" y="connsiteY2"/>
              </a:cxn>
              <a:cxn ang="0">
                <a:pos x="connsiteX3" y="connsiteY3"/>
              </a:cxn>
            </a:cxnLst>
            <a:rect l="l" t="t" r="r" b="b"/>
            <a:pathLst>
              <a:path w="4395172" h="1738960">
                <a:moveTo>
                  <a:pt x="0" y="0"/>
                </a:moveTo>
                <a:lnTo>
                  <a:pt x="4395172" y="0"/>
                </a:lnTo>
                <a:lnTo>
                  <a:pt x="4395172" y="1738960"/>
                </a:lnTo>
                <a:lnTo>
                  <a:pt x="0" y="1738960"/>
                </a:lnTo>
                <a:close/>
              </a:path>
            </a:pathLst>
          </a:custGeom>
        </p:spPr>
        <p:txBody>
          <a:bodyPr wrap="square">
            <a:noAutofit/>
          </a:bodyPr>
          <a:lstStyle/>
          <a:p>
            <a:endParaRPr lang="en-IN"/>
          </a:p>
        </p:txBody>
      </p:sp>
    </p:spTree>
    <p:extLst>
      <p:ext uri="{BB962C8B-B14F-4D97-AF65-F5344CB8AC3E}">
        <p14:creationId xmlns:p14="http://schemas.microsoft.com/office/powerpoint/2010/main" val="326019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695FDB-E03F-4319-B6B0-4D316913E76D}"/>
              </a:ext>
            </a:extLst>
          </p:cNvPr>
          <p:cNvSpPr>
            <a:spLocks noGrp="1"/>
          </p:cNvSpPr>
          <p:nvPr>
            <p:ph type="pic" sz="quarter" idx="10"/>
          </p:nvPr>
        </p:nvSpPr>
        <p:spPr>
          <a:xfrm>
            <a:off x="8950036" y="0"/>
            <a:ext cx="3241964" cy="6858000"/>
          </a:xfrm>
          <a:custGeom>
            <a:avLst/>
            <a:gdLst>
              <a:gd name="connsiteX0" fmla="*/ 0 w 3241964"/>
              <a:gd name="connsiteY0" fmla="*/ 0 h 6858000"/>
              <a:gd name="connsiteX1" fmla="*/ 3241964 w 3241964"/>
              <a:gd name="connsiteY1" fmla="*/ 0 h 6858000"/>
              <a:gd name="connsiteX2" fmla="*/ 3241964 w 3241964"/>
              <a:gd name="connsiteY2" fmla="*/ 6858000 h 6858000"/>
              <a:gd name="connsiteX3" fmla="*/ 0 w 3241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41964" h="6858000">
                <a:moveTo>
                  <a:pt x="0" y="0"/>
                </a:moveTo>
                <a:lnTo>
                  <a:pt x="3241964" y="0"/>
                </a:lnTo>
                <a:lnTo>
                  <a:pt x="3241964" y="6858000"/>
                </a:lnTo>
                <a:lnTo>
                  <a:pt x="0" y="6858000"/>
                </a:lnTo>
                <a:close/>
              </a:path>
            </a:pathLst>
          </a:custGeom>
        </p:spPr>
        <p:txBody>
          <a:bodyPr wrap="square">
            <a:noAutofit/>
          </a:bodyPr>
          <a:lstStyle/>
          <a:p>
            <a:endParaRPr lang="en-IN"/>
          </a:p>
        </p:txBody>
      </p:sp>
    </p:spTree>
    <p:extLst>
      <p:ext uri="{BB962C8B-B14F-4D97-AF65-F5344CB8AC3E}">
        <p14:creationId xmlns:p14="http://schemas.microsoft.com/office/powerpoint/2010/main" val="364448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5037F7B-D94A-45CB-BB5B-77E0CF67A4E8}"/>
              </a:ext>
            </a:extLst>
          </p:cNvPr>
          <p:cNvSpPr>
            <a:spLocks noGrp="1"/>
          </p:cNvSpPr>
          <p:nvPr>
            <p:ph type="pic" sz="quarter" idx="10"/>
          </p:nvPr>
        </p:nvSpPr>
        <p:spPr>
          <a:xfrm>
            <a:off x="7086602" y="0"/>
            <a:ext cx="3736652" cy="2610853"/>
          </a:xfrm>
          <a:custGeom>
            <a:avLst/>
            <a:gdLst>
              <a:gd name="connsiteX0" fmla="*/ 0 w 3736652"/>
              <a:gd name="connsiteY0" fmla="*/ 0 h 2610853"/>
              <a:gd name="connsiteX1" fmla="*/ 3736652 w 3736652"/>
              <a:gd name="connsiteY1" fmla="*/ 0 h 2610853"/>
              <a:gd name="connsiteX2" fmla="*/ 3736652 w 3736652"/>
              <a:gd name="connsiteY2" fmla="*/ 2610853 h 2610853"/>
              <a:gd name="connsiteX3" fmla="*/ 0 w 3736652"/>
              <a:gd name="connsiteY3" fmla="*/ 2610853 h 2610853"/>
            </a:gdLst>
            <a:ahLst/>
            <a:cxnLst>
              <a:cxn ang="0">
                <a:pos x="connsiteX0" y="connsiteY0"/>
              </a:cxn>
              <a:cxn ang="0">
                <a:pos x="connsiteX1" y="connsiteY1"/>
              </a:cxn>
              <a:cxn ang="0">
                <a:pos x="connsiteX2" y="connsiteY2"/>
              </a:cxn>
              <a:cxn ang="0">
                <a:pos x="connsiteX3" y="connsiteY3"/>
              </a:cxn>
            </a:cxnLst>
            <a:rect l="l" t="t" r="r" b="b"/>
            <a:pathLst>
              <a:path w="3736652" h="2610853">
                <a:moveTo>
                  <a:pt x="0" y="0"/>
                </a:moveTo>
                <a:lnTo>
                  <a:pt x="3736652" y="0"/>
                </a:lnTo>
                <a:lnTo>
                  <a:pt x="3736652" y="2610853"/>
                </a:lnTo>
                <a:lnTo>
                  <a:pt x="0" y="2610853"/>
                </a:lnTo>
                <a:close/>
              </a:path>
            </a:pathLst>
          </a:custGeom>
        </p:spPr>
        <p:txBody>
          <a:bodyPr wrap="square">
            <a:noAutofit/>
          </a:bodyPr>
          <a:lstStyle/>
          <a:p>
            <a:endParaRPr lang="en-IN"/>
          </a:p>
        </p:txBody>
      </p:sp>
    </p:spTree>
    <p:extLst>
      <p:ext uri="{BB962C8B-B14F-4D97-AF65-F5344CB8AC3E}">
        <p14:creationId xmlns:p14="http://schemas.microsoft.com/office/powerpoint/2010/main" val="36390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B4B9AEE-CC3F-496C-93F1-B7182FD6A18F}"/>
              </a:ext>
            </a:extLst>
          </p:cNvPr>
          <p:cNvSpPr>
            <a:spLocks noGrp="1"/>
          </p:cNvSpPr>
          <p:nvPr>
            <p:ph type="pic" sz="quarter" idx="10"/>
          </p:nvPr>
        </p:nvSpPr>
        <p:spPr>
          <a:xfrm>
            <a:off x="1" y="3429000"/>
            <a:ext cx="7358806" cy="1949812"/>
          </a:xfrm>
          <a:custGeom>
            <a:avLst/>
            <a:gdLst>
              <a:gd name="connsiteX0" fmla="*/ 0 w 7357816"/>
              <a:gd name="connsiteY0" fmla="*/ 0 h 2237874"/>
              <a:gd name="connsiteX1" fmla="*/ 7357816 w 7357816"/>
              <a:gd name="connsiteY1" fmla="*/ 0 h 2237874"/>
              <a:gd name="connsiteX2" fmla="*/ 7357816 w 7357816"/>
              <a:gd name="connsiteY2" fmla="*/ 2237874 h 2237874"/>
              <a:gd name="connsiteX3" fmla="*/ 0 w 7357816"/>
              <a:gd name="connsiteY3" fmla="*/ 2237874 h 2237874"/>
            </a:gdLst>
            <a:ahLst/>
            <a:cxnLst>
              <a:cxn ang="0">
                <a:pos x="connsiteX0" y="connsiteY0"/>
              </a:cxn>
              <a:cxn ang="0">
                <a:pos x="connsiteX1" y="connsiteY1"/>
              </a:cxn>
              <a:cxn ang="0">
                <a:pos x="connsiteX2" y="connsiteY2"/>
              </a:cxn>
              <a:cxn ang="0">
                <a:pos x="connsiteX3" y="connsiteY3"/>
              </a:cxn>
            </a:cxnLst>
            <a:rect l="l" t="t" r="r" b="b"/>
            <a:pathLst>
              <a:path w="7357816" h="2237874">
                <a:moveTo>
                  <a:pt x="0" y="0"/>
                </a:moveTo>
                <a:lnTo>
                  <a:pt x="7357816" y="0"/>
                </a:lnTo>
                <a:lnTo>
                  <a:pt x="7357816" y="2237874"/>
                </a:lnTo>
                <a:lnTo>
                  <a:pt x="0" y="2237874"/>
                </a:lnTo>
                <a:close/>
              </a:path>
            </a:pathLst>
          </a:custGeom>
        </p:spPr>
        <p:txBody>
          <a:bodyPr wrap="square">
            <a:noAutofit/>
          </a:bodyPr>
          <a:lstStyle/>
          <a:p>
            <a:endParaRPr lang="en-IN"/>
          </a:p>
        </p:txBody>
      </p:sp>
    </p:spTree>
    <p:extLst>
      <p:ext uri="{BB962C8B-B14F-4D97-AF65-F5344CB8AC3E}">
        <p14:creationId xmlns:p14="http://schemas.microsoft.com/office/powerpoint/2010/main" val="26285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39CAEA-2EA9-439F-9FCC-9D30FA9C466F}"/>
              </a:ext>
            </a:extLst>
          </p:cNvPr>
          <p:cNvSpPr>
            <a:spLocks noGrp="1"/>
          </p:cNvSpPr>
          <p:nvPr>
            <p:ph type="pic" sz="quarter" idx="10"/>
          </p:nvPr>
        </p:nvSpPr>
        <p:spPr>
          <a:xfrm>
            <a:off x="0" y="0"/>
            <a:ext cx="12192000" cy="3200400"/>
          </a:xfrm>
          <a:custGeom>
            <a:avLst/>
            <a:gdLst>
              <a:gd name="connsiteX0" fmla="*/ 0 w 12192000"/>
              <a:gd name="connsiteY0" fmla="*/ 0 h 3200400"/>
              <a:gd name="connsiteX1" fmla="*/ 12192000 w 12192000"/>
              <a:gd name="connsiteY1" fmla="*/ 0 h 3200400"/>
              <a:gd name="connsiteX2" fmla="*/ 12192000 w 12192000"/>
              <a:gd name="connsiteY2" fmla="*/ 3200400 h 3200400"/>
              <a:gd name="connsiteX3" fmla="*/ 0 w 12192000"/>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12192000" h="3200400">
                <a:moveTo>
                  <a:pt x="0" y="0"/>
                </a:moveTo>
                <a:lnTo>
                  <a:pt x="12192000" y="0"/>
                </a:lnTo>
                <a:lnTo>
                  <a:pt x="12192000" y="3200400"/>
                </a:lnTo>
                <a:lnTo>
                  <a:pt x="0" y="3200400"/>
                </a:lnTo>
                <a:close/>
              </a:path>
            </a:pathLst>
          </a:custGeom>
        </p:spPr>
        <p:txBody>
          <a:bodyPr wrap="square">
            <a:noAutofit/>
          </a:bodyPr>
          <a:lstStyle/>
          <a:p>
            <a:endParaRPr lang="en-IN"/>
          </a:p>
        </p:txBody>
      </p:sp>
    </p:spTree>
    <p:extLst>
      <p:ext uri="{BB962C8B-B14F-4D97-AF65-F5344CB8AC3E}">
        <p14:creationId xmlns:p14="http://schemas.microsoft.com/office/powerpoint/2010/main" val="244915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5FB0356-F381-461A-A618-970DEAA36819}"/>
              </a:ext>
            </a:extLst>
          </p:cNvPr>
          <p:cNvSpPr>
            <a:spLocks noGrp="1"/>
          </p:cNvSpPr>
          <p:nvPr>
            <p:ph type="pic" sz="quarter" idx="10"/>
          </p:nvPr>
        </p:nvSpPr>
        <p:spPr>
          <a:xfrm>
            <a:off x="8819147" y="1046747"/>
            <a:ext cx="2671011" cy="3777916"/>
          </a:xfrm>
          <a:custGeom>
            <a:avLst/>
            <a:gdLst>
              <a:gd name="connsiteX0" fmla="*/ 0 w 2671011"/>
              <a:gd name="connsiteY0" fmla="*/ 0 h 3777916"/>
              <a:gd name="connsiteX1" fmla="*/ 2671011 w 2671011"/>
              <a:gd name="connsiteY1" fmla="*/ 0 h 3777916"/>
              <a:gd name="connsiteX2" fmla="*/ 2671011 w 2671011"/>
              <a:gd name="connsiteY2" fmla="*/ 3777916 h 3777916"/>
              <a:gd name="connsiteX3" fmla="*/ 0 w 2671011"/>
              <a:gd name="connsiteY3" fmla="*/ 3777916 h 3777916"/>
            </a:gdLst>
            <a:ahLst/>
            <a:cxnLst>
              <a:cxn ang="0">
                <a:pos x="connsiteX0" y="connsiteY0"/>
              </a:cxn>
              <a:cxn ang="0">
                <a:pos x="connsiteX1" y="connsiteY1"/>
              </a:cxn>
              <a:cxn ang="0">
                <a:pos x="connsiteX2" y="connsiteY2"/>
              </a:cxn>
              <a:cxn ang="0">
                <a:pos x="connsiteX3" y="connsiteY3"/>
              </a:cxn>
            </a:cxnLst>
            <a:rect l="l" t="t" r="r" b="b"/>
            <a:pathLst>
              <a:path w="2671011" h="3777916">
                <a:moveTo>
                  <a:pt x="0" y="0"/>
                </a:moveTo>
                <a:lnTo>
                  <a:pt x="2671011" y="0"/>
                </a:lnTo>
                <a:lnTo>
                  <a:pt x="2671011" y="3777916"/>
                </a:lnTo>
                <a:lnTo>
                  <a:pt x="0" y="3777916"/>
                </a:lnTo>
                <a:close/>
              </a:path>
            </a:pathLst>
          </a:custGeom>
        </p:spPr>
        <p:txBody>
          <a:bodyPr wrap="square">
            <a:noAutofit/>
          </a:bodyPr>
          <a:lstStyle/>
          <a:p>
            <a:endParaRPr lang="en-IN"/>
          </a:p>
        </p:txBody>
      </p:sp>
      <p:sp>
        <p:nvSpPr>
          <p:cNvPr id="15" name="Picture Placeholder 14">
            <a:extLst>
              <a:ext uri="{FF2B5EF4-FFF2-40B4-BE49-F238E27FC236}">
                <a16:creationId xmlns:a16="http://schemas.microsoft.com/office/drawing/2014/main" id="{CC9C552D-BC3A-4ABF-B1D6-888279534302}"/>
              </a:ext>
            </a:extLst>
          </p:cNvPr>
          <p:cNvSpPr>
            <a:spLocks noGrp="1"/>
          </p:cNvSpPr>
          <p:nvPr>
            <p:ph type="pic" sz="quarter" idx="11"/>
          </p:nvPr>
        </p:nvSpPr>
        <p:spPr>
          <a:xfrm>
            <a:off x="5967663" y="1046747"/>
            <a:ext cx="2671011" cy="3777916"/>
          </a:xfrm>
          <a:custGeom>
            <a:avLst/>
            <a:gdLst>
              <a:gd name="connsiteX0" fmla="*/ 0 w 2671011"/>
              <a:gd name="connsiteY0" fmla="*/ 0 h 3777916"/>
              <a:gd name="connsiteX1" fmla="*/ 2671011 w 2671011"/>
              <a:gd name="connsiteY1" fmla="*/ 0 h 3777916"/>
              <a:gd name="connsiteX2" fmla="*/ 2671011 w 2671011"/>
              <a:gd name="connsiteY2" fmla="*/ 3777916 h 3777916"/>
              <a:gd name="connsiteX3" fmla="*/ 0 w 2671011"/>
              <a:gd name="connsiteY3" fmla="*/ 3777916 h 3777916"/>
            </a:gdLst>
            <a:ahLst/>
            <a:cxnLst>
              <a:cxn ang="0">
                <a:pos x="connsiteX0" y="connsiteY0"/>
              </a:cxn>
              <a:cxn ang="0">
                <a:pos x="connsiteX1" y="connsiteY1"/>
              </a:cxn>
              <a:cxn ang="0">
                <a:pos x="connsiteX2" y="connsiteY2"/>
              </a:cxn>
              <a:cxn ang="0">
                <a:pos x="connsiteX3" y="connsiteY3"/>
              </a:cxn>
            </a:cxnLst>
            <a:rect l="l" t="t" r="r" b="b"/>
            <a:pathLst>
              <a:path w="2671011" h="3777916">
                <a:moveTo>
                  <a:pt x="0" y="0"/>
                </a:moveTo>
                <a:lnTo>
                  <a:pt x="2671011" y="0"/>
                </a:lnTo>
                <a:lnTo>
                  <a:pt x="2671011" y="3777916"/>
                </a:lnTo>
                <a:lnTo>
                  <a:pt x="0" y="3777916"/>
                </a:lnTo>
                <a:close/>
              </a:path>
            </a:pathLst>
          </a:custGeom>
        </p:spPr>
        <p:txBody>
          <a:bodyPr wrap="square">
            <a:noAutofit/>
          </a:bodyPr>
          <a:lstStyle/>
          <a:p>
            <a:endParaRPr lang="en-IN"/>
          </a:p>
        </p:txBody>
      </p:sp>
    </p:spTree>
    <p:extLst>
      <p:ext uri="{BB962C8B-B14F-4D97-AF65-F5344CB8AC3E}">
        <p14:creationId xmlns:p14="http://schemas.microsoft.com/office/powerpoint/2010/main" val="122393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5E632D-7DE2-4C9B-A815-0F022ADC3D73}"/>
              </a:ext>
            </a:extLst>
          </p:cNvPr>
          <p:cNvSpPr>
            <a:spLocks noGrp="1"/>
          </p:cNvSpPr>
          <p:nvPr>
            <p:ph type="pic" sz="quarter" idx="10"/>
          </p:nvPr>
        </p:nvSpPr>
        <p:spPr>
          <a:xfrm>
            <a:off x="5580887" y="1140037"/>
            <a:ext cx="1546844" cy="1546844"/>
          </a:xfrm>
          <a:custGeom>
            <a:avLst/>
            <a:gdLst>
              <a:gd name="connsiteX0" fmla="*/ 773422 w 1546844"/>
              <a:gd name="connsiteY0" fmla="*/ 0 h 1546844"/>
              <a:gd name="connsiteX1" fmla="*/ 1546844 w 1546844"/>
              <a:gd name="connsiteY1" fmla="*/ 773422 h 1546844"/>
              <a:gd name="connsiteX2" fmla="*/ 773422 w 1546844"/>
              <a:gd name="connsiteY2" fmla="*/ 1546844 h 1546844"/>
              <a:gd name="connsiteX3" fmla="*/ 0 w 1546844"/>
              <a:gd name="connsiteY3" fmla="*/ 773422 h 1546844"/>
              <a:gd name="connsiteX4" fmla="*/ 773422 w 1546844"/>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844" h="1546844">
                <a:moveTo>
                  <a:pt x="773422" y="0"/>
                </a:moveTo>
                <a:cubicBezTo>
                  <a:pt x="1200571" y="0"/>
                  <a:pt x="1546844" y="346273"/>
                  <a:pt x="1546844" y="773422"/>
                </a:cubicBezTo>
                <a:cubicBezTo>
                  <a:pt x="1546844" y="1200571"/>
                  <a:pt x="1200571" y="1546844"/>
                  <a:pt x="773422" y="1546844"/>
                </a:cubicBezTo>
                <a:cubicBezTo>
                  <a:pt x="346273" y="1546844"/>
                  <a:pt x="0" y="1200571"/>
                  <a:pt x="0" y="773422"/>
                </a:cubicBezTo>
                <a:cubicBezTo>
                  <a:pt x="0" y="346273"/>
                  <a:pt x="346273" y="0"/>
                  <a:pt x="773422" y="0"/>
                </a:cubicBezTo>
                <a:close/>
              </a:path>
            </a:pathLst>
          </a:custGeom>
        </p:spPr>
        <p:txBody>
          <a:bodyPr wrap="square">
            <a:noAutofit/>
          </a:bodyPr>
          <a:lstStyle/>
          <a:p>
            <a:endParaRPr lang="en-IN"/>
          </a:p>
        </p:txBody>
      </p:sp>
      <p:sp>
        <p:nvSpPr>
          <p:cNvPr id="9" name="Picture Placeholder 8">
            <a:extLst>
              <a:ext uri="{FF2B5EF4-FFF2-40B4-BE49-F238E27FC236}">
                <a16:creationId xmlns:a16="http://schemas.microsoft.com/office/drawing/2014/main" id="{BD165A8F-91DC-4C3C-9806-04163191D71B}"/>
              </a:ext>
            </a:extLst>
          </p:cNvPr>
          <p:cNvSpPr>
            <a:spLocks noGrp="1"/>
          </p:cNvSpPr>
          <p:nvPr>
            <p:ph type="pic" sz="quarter" idx="11"/>
          </p:nvPr>
        </p:nvSpPr>
        <p:spPr>
          <a:xfrm>
            <a:off x="9190332" y="3978543"/>
            <a:ext cx="1546844" cy="1546844"/>
          </a:xfrm>
          <a:custGeom>
            <a:avLst/>
            <a:gdLst>
              <a:gd name="connsiteX0" fmla="*/ 773422 w 1546844"/>
              <a:gd name="connsiteY0" fmla="*/ 0 h 1546844"/>
              <a:gd name="connsiteX1" fmla="*/ 1546844 w 1546844"/>
              <a:gd name="connsiteY1" fmla="*/ 773422 h 1546844"/>
              <a:gd name="connsiteX2" fmla="*/ 773422 w 1546844"/>
              <a:gd name="connsiteY2" fmla="*/ 1546844 h 1546844"/>
              <a:gd name="connsiteX3" fmla="*/ 0 w 1546844"/>
              <a:gd name="connsiteY3" fmla="*/ 773422 h 1546844"/>
              <a:gd name="connsiteX4" fmla="*/ 773422 w 1546844"/>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844" h="1546844">
                <a:moveTo>
                  <a:pt x="773422" y="0"/>
                </a:moveTo>
                <a:cubicBezTo>
                  <a:pt x="1200571" y="0"/>
                  <a:pt x="1546844" y="346273"/>
                  <a:pt x="1546844" y="773422"/>
                </a:cubicBezTo>
                <a:cubicBezTo>
                  <a:pt x="1546844" y="1200571"/>
                  <a:pt x="1200571" y="1546844"/>
                  <a:pt x="773422" y="1546844"/>
                </a:cubicBezTo>
                <a:cubicBezTo>
                  <a:pt x="346273" y="1546844"/>
                  <a:pt x="0" y="1200571"/>
                  <a:pt x="0" y="773422"/>
                </a:cubicBezTo>
                <a:cubicBezTo>
                  <a:pt x="0" y="346273"/>
                  <a:pt x="346273" y="0"/>
                  <a:pt x="773422"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24345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82E5AD-1EA5-4A00-85E1-D8CE7ACA6B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B9C3F04-D47C-4C6F-B357-25A903E58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6C52D74-870F-4760-991E-61407866E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1AED0-6F82-4B83-9A4D-8F2C6DD71D77}" type="datetimeFigureOut">
              <a:rPr lang="en-IN" smtClean="0"/>
              <a:t>04-06-2025</a:t>
            </a:fld>
            <a:endParaRPr lang="en-IN"/>
          </a:p>
        </p:txBody>
      </p:sp>
      <p:sp>
        <p:nvSpPr>
          <p:cNvPr id="5" name="Footer Placeholder 4">
            <a:extLst>
              <a:ext uri="{FF2B5EF4-FFF2-40B4-BE49-F238E27FC236}">
                <a16:creationId xmlns:a16="http://schemas.microsoft.com/office/drawing/2014/main" id="{47AA142B-BCEF-4842-BE0E-79EEB24F3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ACD1684C-2480-4CE2-8B97-818C6B7BDF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23537-4193-4166-911A-38BB182C55A2}" type="slidenum">
              <a:rPr lang="en-IN" smtClean="0"/>
              <a:t>‹N°›</a:t>
            </a:fld>
            <a:endParaRPr lang="en-IN"/>
          </a:p>
        </p:txBody>
      </p:sp>
    </p:spTree>
    <p:extLst>
      <p:ext uri="{BB962C8B-B14F-4D97-AF65-F5344CB8AC3E}">
        <p14:creationId xmlns:p14="http://schemas.microsoft.com/office/powerpoint/2010/main" val="1655306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image" Target="../media/image11.jpeg"/><Relationship Id="rId21" Type="http://schemas.openxmlformats.org/officeDocument/2006/relationships/tags" Target="../tags/tag21.xml"/><Relationship Id="rId34" Type="http://schemas.openxmlformats.org/officeDocument/2006/relationships/image" Target="../media/image6.png"/><Relationship Id="rId42" Type="http://schemas.openxmlformats.org/officeDocument/2006/relationships/image" Target="../media/image14.sv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1.png"/><Relationship Id="rId41" Type="http://schemas.openxmlformats.org/officeDocument/2006/relationships/image" Target="../media/image1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image" Target="../media/image4.svg"/><Relationship Id="rId37" Type="http://schemas.openxmlformats.org/officeDocument/2006/relationships/image" Target="../media/image9.png"/><Relationship Id="rId40" Type="http://schemas.openxmlformats.org/officeDocument/2006/relationships/image" Target="../media/image12.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notesSlide" Target="../notesSlides/notesSlide1.xml"/><Relationship Id="rId36" Type="http://schemas.openxmlformats.org/officeDocument/2006/relationships/image" Target="../media/image8.sv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slideLayout" Target="../slideLayouts/slideLayout1.xml"/><Relationship Id="rId30" Type="http://schemas.openxmlformats.org/officeDocument/2006/relationships/image" Target="../media/image2.svg"/><Relationship Id="rId35" Type="http://schemas.openxmlformats.org/officeDocument/2006/relationships/image" Target="../media/image7.png"/><Relationship Id="rId43" Type="http://schemas.openxmlformats.org/officeDocument/2006/relationships/image" Target="../media/image15.png"/><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image" Target="../media/image5.png"/><Relationship Id="rId38"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video" Target="../media/media2.mp4"/><Relationship Id="rId13" Type="http://schemas.openxmlformats.org/officeDocument/2006/relationships/image" Target="../media/image23.png"/><Relationship Id="rId3" Type="http://schemas.openxmlformats.org/officeDocument/2006/relationships/tags" Target="../tags/tag123.xml"/><Relationship Id="rId7" Type="http://schemas.microsoft.com/office/2007/relationships/media" Target="../media/media2.mp4"/><Relationship Id="rId12" Type="http://schemas.openxmlformats.org/officeDocument/2006/relationships/image" Target="../media/image22.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microsoft.com/office/2018/10/relationships/comments" Target="../comments/modernComment_129_AFA3C63C.xml"/><Relationship Id="rId5" Type="http://schemas.openxmlformats.org/officeDocument/2006/relationships/tags" Target="../tags/tag125.xml"/><Relationship Id="rId15" Type="http://schemas.openxmlformats.org/officeDocument/2006/relationships/image" Target="../media/image34.png"/><Relationship Id="rId10" Type="http://schemas.openxmlformats.org/officeDocument/2006/relationships/notesSlide" Target="../notesSlides/notesSlide6.xml"/><Relationship Id="rId4" Type="http://schemas.openxmlformats.org/officeDocument/2006/relationships/tags" Target="../tags/tag124.xml"/><Relationship Id="rId9" Type="http://schemas.openxmlformats.org/officeDocument/2006/relationships/slideLayout" Target="../slideLayouts/slideLayout3.xml"/><Relationship Id="rId14"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image" Target="../media/image35.svg"/><Relationship Id="rId3" Type="http://schemas.openxmlformats.org/officeDocument/2006/relationships/tags" Target="../tags/tag129.xml"/><Relationship Id="rId7" Type="http://schemas.openxmlformats.org/officeDocument/2006/relationships/tags" Target="../tags/tag133.xml"/><Relationship Id="rId12" Type="http://schemas.openxmlformats.org/officeDocument/2006/relationships/image" Target="../media/image16.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image" Target="../media/image22.png"/><Relationship Id="rId5" Type="http://schemas.openxmlformats.org/officeDocument/2006/relationships/tags" Target="../tags/tag131.xml"/><Relationship Id="rId10" Type="http://schemas.openxmlformats.org/officeDocument/2006/relationships/notesSlide" Target="../notesSlides/notesSlide7.xml"/><Relationship Id="rId4" Type="http://schemas.openxmlformats.org/officeDocument/2006/relationships/tags" Target="../tags/tag130.xml"/><Relationship Id="rId9"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36.png"/><Relationship Id="rId3" Type="http://schemas.openxmlformats.org/officeDocument/2006/relationships/tags" Target="../tags/tag137.xml"/><Relationship Id="rId7" Type="http://schemas.openxmlformats.org/officeDocument/2006/relationships/tags" Target="../tags/tag141.xml"/><Relationship Id="rId12" Type="http://schemas.openxmlformats.org/officeDocument/2006/relationships/image" Target="../media/image35.sv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image" Target="../media/image16.png"/><Relationship Id="rId5" Type="http://schemas.openxmlformats.org/officeDocument/2006/relationships/tags" Target="../tags/tag139.xml"/><Relationship Id="rId10" Type="http://schemas.openxmlformats.org/officeDocument/2006/relationships/image" Target="../media/image22.png"/><Relationship Id="rId4" Type="http://schemas.openxmlformats.org/officeDocument/2006/relationships/tags" Target="../tags/tag138.xml"/><Relationship Id="rId9" Type="http://schemas.openxmlformats.org/officeDocument/2006/relationships/notesSlide" Target="../notesSlides/notesSlide8.xml"/><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44.xml"/><Relationship Id="rId7" Type="http://schemas.openxmlformats.org/officeDocument/2006/relationships/tags" Target="../tags/tag148.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27.svg"/><Relationship Id="rId5" Type="http://schemas.openxmlformats.org/officeDocument/2006/relationships/tags" Target="../tags/tag146.xml"/><Relationship Id="rId10" Type="http://schemas.openxmlformats.org/officeDocument/2006/relationships/image" Target="../media/image3.png"/><Relationship Id="rId4" Type="http://schemas.openxmlformats.org/officeDocument/2006/relationships/tags" Target="../tags/tag145.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doi.org/10.1002/tesq.3342" TargetMode="External"/><Relationship Id="rId3" Type="http://schemas.openxmlformats.org/officeDocument/2006/relationships/tags" Target="../tags/tag151.xml"/><Relationship Id="rId7" Type="http://schemas.openxmlformats.org/officeDocument/2006/relationships/slideLayout" Target="../slideLayouts/slideLayout3.xml"/><Relationship Id="rId12" Type="http://schemas.openxmlformats.org/officeDocument/2006/relationships/hyperlink" Target="https://doi.org/10.1017/S0272263121000930" TargetMode="Externa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hyperlink" Target="https://books.openedition.org/pulg/26189?lang=en" TargetMode="External"/><Relationship Id="rId5" Type="http://schemas.openxmlformats.org/officeDocument/2006/relationships/tags" Target="../tags/tag153.xml"/><Relationship Id="rId15" Type="http://schemas.openxmlformats.org/officeDocument/2006/relationships/hyperlink" Target="https://doi.org/10.18162/fp.2016.a96" TargetMode="External"/><Relationship Id="rId10" Type="http://schemas.openxmlformats.org/officeDocument/2006/relationships/image" Target="../media/image27.svg"/><Relationship Id="rId4" Type="http://schemas.openxmlformats.org/officeDocument/2006/relationships/tags" Target="../tags/tag152.xml"/><Relationship Id="rId9" Type="http://schemas.openxmlformats.org/officeDocument/2006/relationships/image" Target="../media/image3.png"/><Relationship Id="rId14" Type="http://schemas.openxmlformats.org/officeDocument/2006/relationships/hyperlink" Target="https://doi.org/10.1017/9781009093873" TargetMode="External"/></Relationships>
</file>

<file path=ppt/slides/_rels/slide15.xml.rels><?xml version="1.0" encoding="UTF-8" standalone="yes"?>
<Relationships xmlns="http://schemas.openxmlformats.org/package/2006/relationships"><Relationship Id="rId13" Type="http://schemas.openxmlformats.org/officeDocument/2006/relationships/tags" Target="../tags/tag167.xml"/><Relationship Id="rId18" Type="http://schemas.openxmlformats.org/officeDocument/2006/relationships/tags" Target="../tags/tag172.xml"/><Relationship Id="rId26" Type="http://schemas.openxmlformats.org/officeDocument/2006/relationships/image" Target="../media/image39.svg"/><Relationship Id="rId21" Type="http://schemas.openxmlformats.org/officeDocument/2006/relationships/tags" Target="../tags/tag175.xml"/><Relationship Id="rId34" Type="http://schemas.openxmlformats.org/officeDocument/2006/relationships/image" Target="../media/image11.jpeg"/><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tags" Target="../tags/tag171.xml"/><Relationship Id="rId25" Type="http://schemas.openxmlformats.org/officeDocument/2006/relationships/image" Target="../media/image38.png"/><Relationship Id="rId33" Type="http://schemas.openxmlformats.org/officeDocument/2006/relationships/image" Target="../media/image10.jpeg"/><Relationship Id="rId2" Type="http://schemas.openxmlformats.org/officeDocument/2006/relationships/tags" Target="../tags/tag156.xml"/><Relationship Id="rId16" Type="http://schemas.openxmlformats.org/officeDocument/2006/relationships/tags" Target="../tags/tag170.xml"/><Relationship Id="rId20" Type="http://schemas.openxmlformats.org/officeDocument/2006/relationships/tags" Target="../tags/tag174.xml"/><Relationship Id="rId29" Type="http://schemas.openxmlformats.org/officeDocument/2006/relationships/image" Target="../media/image6.png"/><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24" Type="http://schemas.openxmlformats.org/officeDocument/2006/relationships/notesSlide" Target="../notesSlides/notesSlide9.xml"/><Relationship Id="rId32" Type="http://schemas.openxmlformats.org/officeDocument/2006/relationships/image" Target="../media/image9.png"/><Relationship Id="rId37" Type="http://schemas.openxmlformats.org/officeDocument/2006/relationships/image" Target="../media/image14.svg"/><Relationship Id="rId5" Type="http://schemas.openxmlformats.org/officeDocument/2006/relationships/tags" Target="../tags/tag159.xml"/><Relationship Id="rId15" Type="http://schemas.openxmlformats.org/officeDocument/2006/relationships/tags" Target="../tags/tag169.xml"/><Relationship Id="rId23" Type="http://schemas.openxmlformats.org/officeDocument/2006/relationships/slideLayout" Target="../slideLayouts/slideLayout14.xml"/><Relationship Id="rId28" Type="http://schemas.openxmlformats.org/officeDocument/2006/relationships/image" Target="../media/image5.png"/><Relationship Id="rId36" Type="http://schemas.openxmlformats.org/officeDocument/2006/relationships/image" Target="../media/image13.png"/><Relationship Id="rId10" Type="http://schemas.openxmlformats.org/officeDocument/2006/relationships/tags" Target="../tags/tag164.xml"/><Relationship Id="rId19" Type="http://schemas.openxmlformats.org/officeDocument/2006/relationships/tags" Target="../tags/tag173.xml"/><Relationship Id="rId31" Type="http://schemas.openxmlformats.org/officeDocument/2006/relationships/image" Target="../media/image8.svg"/><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tags" Target="../tags/tag168.xml"/><Relationship Id="rId22" Type="http://schemas.openxmlformats.org/officeDocument/2006/relationships/tags" Target="../tags/tag176.xml"/><Relationship Id="rId27" Type="http://schemas.openxmlformats.org/officeDocument/2006/relationships/image" Target="../media/image18.jpeg"/><Relationship Id="rId30" Type="http://schemas.openxmlformats.org/officeDocument/2006/relationships/image" Target="../media/image7.png"/><Relationship Id="rId35" Type="http://schemas.openxmlformats.org/officeDocument/2006/relationships/image" Target="../media/image12.png"/><Relationship Id="rId8" Type="http://schemas.openxmlformats.org/officeDocument/2006/relationships/tags" Target="../tags/tag162.xml"/><Relationship Id="rId3" Type="http://schemas.openxmlformats.org/officeDocument/2006/relationships/tags" Target="../tags/tag157.xml"/></Relationships>
</file>

<file path=ppt/slides/_rels/slide2.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39" Type="http://schemas.openxmlformats.org/officeDocument/2006/relationships/tags" Target="../tags/tag65.xml"/><Relationship Id="rId21" Type="http://schemas.openxmlformats.org/officeDocument/2006/relationships/tags" Target="../tags/tag47.xml"/><Relationship Id="rId34" Type="http://schemas.openxmlformats.org/officeDocument/2006/relationships/tags" Target="../tags/tag60.xml"/><Relationship Id="rId42" Type="http://schemas.openxmlformats.org/officeDocument/2006/relationships/tags" Target="../tags/tag68.xml"/><Relationship Id="rId47" Type="http://schemas.openxmlformats.org/officeDocument/2006/relationships/image" Target="../media/image16.png"/><Relationship Id="rId7" Type="http://schemas.openxmlformats.org/officeDocument/2006/relationships/tags" Target="../tags/tag33.xml"/><Relationship Id="rId2" Type="http://schemas.openxmlformats.org/officeDocument/2006/relationships/tags" Target="../tags/tag28.xml"/><Relationship Id="rId16" Type="http://schemas.openxmlformats.org/officeDocument/2006/relationships/tags" Target="../tags/tag42.xml"/><Relationship Id="rId29" Type="http://schemas.openxmlformats.org/officeDocument/2006/relationships/tags" Target="../tags/tag55.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tags" Target="../tags/tag58.xml"/><Relationship Id="rId37" Type="http://schemas.openxmlformats.org/officeDocument/2006/relationships/tags" Target="../tags/tag63.xml"/><Relationship Id="rId40" Type="http://schemas.openxmlformats.org/officeDocument/2006/relationships/tags" Target="../tags/tag66.xml"/><Relationship Id="rId45" Type="http://schemas.openxmlformats.org/officeDocument/2006/relationships/tags" Target="../tags/tag71.xml"/><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tags" Target="../tags/tag54.xml"/><Relationship Id="rId36" Type="http://schemas.openxmlformats.org/officeDocument/2006/relationships/tags" Target="../tags/tag62.xml"/><Relationship Id="rId49" Type="http://schemas.openxmlformats.org/officeDocument/2006/relationships/image" Target="../media/image18.jpeg"/><Relationship Id="rId10" Type="http://schemas.openxmlformats.org/officeDocument/2006/relationships/tags" Target="../tags/tag36.xml"/><Relationship Id="rId19" Type="http://schemas.openxmlformats.org/officeDocument/2006/relationships/tags" Target="../tags/tag45.xml"/><Relationship Id="rId31" Type="http://schemas.openxmlformats.org/officeDocument/2006/relationships/tags" Target="../tags/tag57.xml"/><Relationship Id="rId44" Type="http://schemas.openxmlformats.org/officeDocument/2006/relationships/tags" Target="../tags/tag70.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 Id="rId30" Type="http://schemas.openxmlformats.org/officeDocument/2006/relationships/tags" Target="../tags/tag56.xml"/><Relationship Id="rId35" Type="http://schemas.openxmlformats.org/officeDocument/2006/relationships/tags" Target="../tags/tag61.xml"/><Relationship Id="rId43" Type="http://schemas.openxmlformats.org/officeDocument/2006/relationships/tags" Target="../tags/tag69.xml"/><Relationship Id="rId48" Type="http://schemas.openxmlformats.org/officeDocument/2006/relationships/image" Target="../media/image17.svg"/><Relationship Id="rId8" Type="http://schemas.openxmlformats.org/officeDocument/2006/relationships/tags" Target="../tags/tag34.xml"/><Relationship Id="rId3" Type="http://schemas.openxmlformats.org/officeDocument/2006/relationships/tags" Target="../tags/tag29.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33" Type="http://schemas.openxmlformats.org/officeDocument/2006/relationships/tags" Target="../tags/tag59.xml"/><Relationship Id="rId38" Type="http://schemas.openxmlformats.org/officeDocument/2006/relationships/tags" Target="../tags/tag64.xml"/><Relationship Id="rId46" Type="http://schemas.openxmlformats.org/officeDocument/2006/relationships/slideLayout" Target="../slideLayouts/slideLayout2.xml"/><Relationship Id="rId20" Type="http://schemas.openxmlformats.org/officeDocument/2006/relationships/tags" Target="../tags/tag46.xml"/><Relationship Id="rId41" Type="http://schemas.openxmlformats.org/officeDocument/2006/relationships/tags" Target="../tags/tag67.xml"/><Relationship Id="rId1" Type="http://schemas.openxmlformats.org/officeDocument/2006/relationships/tags" Target="../tags/tag27.xml"/><Relationship Id="rId6" Type="http://schemas.openxmlformats.org/officeDocument/2006/relationships/tags" Target="../tags/tag32.xml"/></Relationships>
</file>

<file path=ppt/slides/_rels/slide3.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image" Target="../media/image16.png"/><Relationship Id="rId18" Type="http://schemas.openxmlformats.org/officeDocument/2006/relationships/image" Target="../media/image22.pn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slideLayout" Target="../slideLayouts/slideLayout3.xml"/><Relationship Id="rId17" Type="http://schemas.openxmlformats.org/officeDocument/2006/relationships/image" Target="../media/image21.jpg"/><Relationship Id="rId2" Type="http://schemas.openxmlformats.org/officeDocument/2006/relationships/tags" Target="../tags/tag73.xml"/><Relationship Id="rId16" Type="http://schemas.openxmlformats.org/officeDocument/2006/relationships/image" Target="../media/image20.jpeg"/><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tags" Target="../tags/tag82.xml"/><Relationship Id="rId5" Type="http://schemas.openxmlformats.org/officeDocument/2006/relationships/tags" Target="../tags/tag76.xml"/><Relationship Id="rId15" Type="http://schemas.openxmlformats.org/officeDocument/2006/relationships/image" Target="../media/image19.jpeg"/><Relationship Id="rId10" Type="http://schemas.openxmlformats.org/officeDocument/2006/relationships/tags" Target="../tags/tag81.xml"/><Relationship Id="rId4" Type="http://schemas.openxmlformats.org/officeDocument/2006/relationships/tags" Target="../tags/tag75.xml"/><Relationship Id="rId9" Type="http://schemas.openxmlformats.org/officeDocument/2006/relationships/tags" Target="../tags/tag80.xml"/><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image" Target="../media/image24.sv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image" Target="../media/image23.png"/><Relationship Id="rId5" Type="http://schemas.openxmlformats.org/officeDocument/2006/relationships/tags" Target="../tags/tag87.xml"/><Relationship Id="rId10" Type="http://schemas.openxmlformats.org/officeDocument/2006/relationships/image" Target="../media/image22.png"/><Relationship Id="rId4" Type="http://schemas.openxmlformats.org/officeDocument/2006/relationships/tags" Target="../tags/tag86.xml"/><Relationship Id="rId9"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image" Target="../media/image26.svg"/><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image" Target="../media/image25.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image" Target="../media/image22.png"/><Relationship Id="rId5" Type="http://schemas.openxmlformats.org/officeDocument/2006/relationships/tags" Target="../tags/tag94.xml"/><Relationship Id="rId15" Type="http://schemas.openxmlformats.org/officeDocument/2006/relationships/hyperlink" Target="https://www.obvia.ca/ressources/abecedaire-de-lia" TargetMode="External"/><Relationship Id="rId10" Type="http://schemas.openxmlformats.org/officeDocument/2006/relationships/notesSlide" Target="../notesSlides/notesSlide3.xml"/><Relationship Id="rId4" Type="http://schemas.openxmlformats.org/officeDocument/2006/relationships/tags" Target="../tags/tag93.xml"/><Relationship Id="rId9" Type="http://schemas.openxmlformats.org/officeDocument/2006/relationships/slideLayout" Target="../slideLayouts/slideLayout3.xml"/><Relationship Id="rId14" Type="http://schemas.openxmlformats.org/officeDocument/2006/relationships/hyperlink" Target="https://www.education.gouv.qc.ca/fileadmin/site_web/documents/ministere/Cadre-reference-competence-num-AN.pdf" TargetMode="Externa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00.xml"/><Relationship Id="rId7" Type="http://schemas.openxmlformats.org/officeDocument/2006/relationships/slideLayout" Target="../slideLayouts/slideLayout3.xml"/><Relationship Id="rId12" Type="http://schemas.openxmlformats.org/officeDocument/2006/relationships/image" Target="../media/image28.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image" Target="../media/image27.svg"/><Relationship Id="rId5" Type="http://schemas.openxmlformats.org/officeDocument/2006/relationships/tags" Target="../tags/tag102.xml"/><Relationship Id="rId10" Type="http://schemas.openxmlformats.org/officeDocument/2006/relationships/image" Target="../media/image3.png"/><Relationship Id="rId4" Type="http://schemas.openxmlformats.org/officeDocument/2006/relationships/tags" Target="../tags/tag101.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06.xml"/><Relationship Id="rId7" Type="http://schemas.openxmlformats.org/officeDocument/2006/relationships/slideLayout" Target="../slideLayouts/slideLayout3.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video" Target="../media/media1.mp4"/><Relationship Id="rId5" Type="http://schemas.microsoft.com/office/2007/relationships/media" Target="../media/media1.mp4"/><Relationship Id="rId4" Type="http://schemas.openxmlformats.org/officeDocument/2006/relationships/tags" Target="../tags/tag107.xml"/><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31.jpg"/><Relationship Id="rId3" Type="http://schemas.openxmlformats.org/officeDocument/2006/relationships/tags" Target="../tags/tag110.xml"/><Relationship Id="rId7" Type="http://schemas.openxmlformats.org/officeDocument/2006/relationships/slideLayout" Target="../slideLayouts/slideLayout3.xml"/><Relationship Id="rId12" Type="http://schemas.openxmlformats.org/officeDocument/2006/relationships/image" Target="../media/image30.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image" Target="../media/image27.svg"/><Relationship Id="rId5" Type="http://schemas.openxmlformats.org/officeDocument/2006/relationships/tags" Target="../tags/tag112.xml"/><Relationship Id="rId10" Type="http://schemas.openxmlformats.org/officeDocument/2006/relationships/image" Target="../media/image3.png"/><Relationship Id="rId4" Type="http://schemas.openxmlformats.org/officeDocument/2006/relationships/tags" Target="../tags/tag111.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33.png"/><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hyperlink" Target="https://view.genially.com/6504a478af58960012554128" TargetMode="Externa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image" Target="../media/image32.svg"/><Relationship Id="rId5" Type="http://schemas.openxmlformats.org/officeDocument/2006/relationships/tags" Target="../tags/tag118.xml"/><Relationship Id="rId10" Type="http://schemas.openxmlformats.org/officeDocument/2006/relationships/image" Target="../media/image23.png"/><Relationship Id="rId4" Type="http://schemas.openxmlformats.org/officeDocument/2006/relationships/tags" Target="../tags/tag117.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CDE843-47E9-51EF-AF13-8C7B60D3E60D}"/>
              </a:ext>
            </a:extLst>
          </p:cNvPr>
          <p:cNvSpPr/>
          <p:nvPr>
            <p:custDataLst>
              <p:tags r:id="rId1"/>
            </p:custDataLst>
          </p:nvPr>
        </p:nvSpPr>
        <p:spPr>
          <a:xfrm>
            <a:off x="-124178" y="0"/>
            <a:ext cx="10782599"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4" name="Freeform: Shape 13">
            <a:extLst>
              <a:ext uri="{FF2B5EF4-FFF2-40B4-BE49-F238E27FC236}">
                <a16:creationId xmlns:a16="http://schemas.microsoft.com/office/drawing/2014/main" id="{0DD16169-5428-4703-ABFD-EA2E9071CE94}"/>
              </a:ext>
            </a:extLst>
          </p:cNvPr>
          <p:cNvSpPr/>
          <p:nvPr>
            <p:custDataLst>
              <p:tags r:id="rId2"/>
            </p:custDataLst>
          </p:nvPr>
        </p:nvSpPr>
        <p:spPr>
          <a:xfrm>
            <a:off x="10643478" y="0"/>
            <a:ext cx="1558461" cy="1564593"/>
          </a:xfrm>
          <a:custGeom>
            <a:avLst/>
            <a:gdLst>
              <a:gd name="connsiteX0" fmla="*/ 1558462 w 1558461"/>
              <a:gd name="connsiteY0" fmla="*/ 1564594 h 1564593"/>
              <a:gd name="connsiteX1" fmla="*/ 1558462 w 1558461"/>
              <a:gd name="connsiteY1" fmla="*/ 0 h 1564593"/>
              <a:gd name="connsiteX2" fmla="*/ 0 w 1558461"/>
              <a:gd name="connsiteY2" fmla="*/ 0 h 1564593"/>
              <a:gd name="connsiteX3" fmla="*/ 1557890 w 1558461"/>
              <a:gd name="connsiteY3" fmla="*/ 1564594 h 1564593"/>
            </a:gdLst>
            <a:ahLst/>
            <a:cxnLst>
              <a:cxn ang="0">
                <a:pos x="connsiteX0" y="connsiteY0"/>
              </a:cxn>
              <a:cxn ang="0">
                <a:pos x="connsiteX1" y="connsiteY1"/>
              </a:cxn>
              <a:cxn ang="0">
                <a:pos x="connsiteX2" y="connsiteY2"/>
              </a:cxn>
              <a:cxn ang="0">
                <a:pos x="connsiteX3" y="connsiteY3"/>
              </a:cxn>
            </a:cxnLst>
            <a:rect l="l" t="t" r="r" b="b"/>
            <a:pathLst>
              <a:path w="1558461" h="1564593">
                <a:moveTo>
                  <a:pt x="1558462" y="1564594"/>
                </a:moveTo>
                <a:lnTo>
                  <a:pt x="1558462" y="0"/>
                </a:lnTo>
                <a:lnTo>
                  <a:pt x="0" y="0"/>
                </a:lnTo>
                <a:lnTo>
                  <a:pt x="1557890" y="1564594"/>
                </a:lnTo>
                <a:close/>
              </a:path>
            </a:pathLst>
          </a:custGeom>
          <a:solidFill>
            <a:srgbClr val="B2DEE7"/>
          </a:solidFill>
          <a:ln w="1967"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ADBC1FD6-52C2-48AE-902A-261EA5026830}"/>
              </a:ext>
            </a:extLst>
          </p:cNvPr>
          <p:cNvSpPr/>
          <p:nvPr>
            <p:custDataLst>
              <p:tags r:id="rId3"/>
            </p:custDataLst>
          </p:nvPr>
        </p:nvSpPr>
        <p:spPr>
          <a:xfrm>
            <a:off x="10650631" y="0"/>
            <a:ext cx="1550736" cy="1564593"/>
          </a:xfrm>
          <a:custGeom>
            <a:avLst/>
            <a:gdLst>
              <a:gd name="connsiteX0" fmla="*/ 0 w 1564021"/>
              <a:gd name="connsiteY0" fmla="*/ 1564594 h 1564593"/>
              <a:gd name="connsiteX1" fmla="*/ 1564022 w 1564021"/>
              <a:gd name="connsiteY1" fmla="*/ 1564594 h 1564593"/>
              <a:gd name="connsiteX2" fmla="*/ 6132 w 1564021"/>
              <a:gd name="connsiteY2" fmla="*/ 0 h 1564593"/>
              <a:gd name="connsiteX3" fmla="*/ 0 w 1564021"/>
              <a:gd name="connsiteY3" fmla="*/ 0 h 1564593"/>
            </a:gdLst>
            <a:ahLst/>
            <a:cxnLst>
              <a:cxn ang="0">
                <a:pos x="connsiteX0" y="connsiteY0"/>
              </a:cxn>
              <a:cxn ang="0">
                <a:pos x="connsiteX1" y="connsiteY1"/>
              </a:cxn>
              <a:cxn ang="0">
                <a:pos x="connsiteX2" y="connsiteY2"/>
              </a:cxn>
              <a:cxn ang="0">
                <a:pos x="connsiteX3" y="connsiteY3"/>
              </a:cxn>
            </a:cxnLst>
            <a:rect l="l" t="t" r="r" b="b"/>
            <a:pathLst>
              <a:path w="1564021" h="1564593">
                <a:moveTo>
                  <a:pt x="0" y="1564594"/>
                </a:moveTo>
                <a:lnTo>
                  <a:pt x="1564022" y="1564594"/>
                </a:lnTo>
                <a:lnTo>
                  <a:pt x="6132" y="0"/>
                </a:lnTo>
                <a:lnTo>
                  <a:pt x="0" y="0"/>
                </a:lnTo>
                <a:close/>
              </a:path>
            </a:pathLst>
          </a:custGeom>
          <a:solidFill>
            <a:srgbClr val="ED5C2F"/>
          </a:solidFill>
          <a:ln w="1967" cap="flat">
            <a:noFill/>
            <a:prstDash val="solid"/>
            <a:miter/>
          </a:ln>
        </p:spPr>
        <p:txBody>
          <a:bodyPr rtlCol="0" anchor="ctr"/>
          <a:lstStyle/>
          <a:p>
            <a:endParaRPr lang="en-IN"/>
          </a:p>
        </p:txBody>
      </p:sp>
      <p:sp>
        <p:nvSpPr>
          <p:cNvPr id="16" name="Rectangle 15">
            <a:extLst>
              <a:ext uri="{FF2B5EF4-FFF2-40B4-BE49-F238E27FC236}">
                <a16:creationId xmlns:a16="http://schemas.microsoft.com/office/drawing/2014/main" id="{6D83BD92-D8D0-4640-8586-916A2EDC96D4}"/>
              </a:ext>
            </a:extLst>
          </p:cNvPr>
          <p:cNvSpPr/>
          <p:nvPr>
            <p:custDataLst>
              <p:tags r:id="rId4"/>
            </p:custDataLst>
          </p:nvPr>
        </p:nvSpPr>
        <p:spPr>
          <a:xfrm>
            <a:off x="10651202" y="1564593"/>
            <a:ext cx="1550166" cy="1386425"/>
          </a:xfrm>
          <a:prstGeom prst="rect">
            <a:avLst/>
          </a:prstGeom>
          <a:solidFill>
            <a:srgbClr val="CBD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Graphic 16">
            <a:extLst>
              <a:ext uri="{FF2B5EF4-FFF2-40B4-BE49-F238E27FC236}">
                <a16:creationId xmlns:a16="http://schemas.microsoft.com/office/drawing/2014/main" id="{D13C29D6-948F-472E-A405-0F1330E7951E}"/>
              </a:ext>
            </a:extLst>
          </p:cNvPr>
          <p:cNvPicPr>
            <a:picLocks noChangeAspect="1"/>
          </p:cNvPicPr>
          <p:nvPr>
            <p:custDataLst>
              <p:tags r:id="rId5"/>
            </p:custDataLst>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flipH="1">
            <a:off x="10640183" y="1569068"/>
            <a:ext cx="858979" cy="1419343"/>
          </a:xfrm>
          <a:prstGeom prst="rect">
            <a:avLst/>
          </a:prstGeom>
        </p:spPr>
      </p:pic>
      <p:sp>
        <p:nvSpPr>
          <p:cNvPr id="18" name="Rectangle 17">
            <a:extLst>
              <a:ext uri="{FF2B5EF4-FFF2-40B4-BE49-F238E27FC236}">
                <a16:creationId xmlns:a16="http://schemas.microsoft.com/office/drawing/2014/main" id="{B925B1F8-7F3A-435B-9069-E72E353F3A25}"/>
              </a:ext>
            </a:extLst>
          </p:cNvPr>
          <p:cNvSpPr/>
          <p:nvPr>
            <p:custDataLst>
              <p:tags r:id="rId6"/>
            </p:custDataLst>
          </p:nvPr>
        </p:nvSpPr>
        <p:spPr>
          <a:xfrm>
            <a:off x="10650630" y="2951018"/>
            <a:ext cx="1550738" cy="1386425"/>
          </a:xfrm>
          <a:prstGeom prst="rect">
            <a:avLst/>
          </a:prstGeom>
          <a:solidFill>
            <a:srgbClr val="ED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1ABBF6AC-09F3-452C-AD93-D0A7F7B795A1}"/>
              </a:ext>
            </a:extLst>
          </p:cNvPr>
          <p:cNvSpPr/>
          <p:nvPr>
            <p:custDataLst>
              <p:tags r:id="rId7"/>
            </p:custDataLst>
          </p:nvPr>
        </p:nvSpPr>
        <p:spPr>
          <a:xfrm>
            <a:off x="11080689" y="498764"/>
            <a:ext cx="651163" cy="6511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 name="Graphic 19">
            <a:extLst>
              <a:ext uri="{FF2B5EF4-FFF2-40B4-BE49-F238E27FC236}">
                <a16:creationId xmlns:a16="http://schemas.microsoft.com/office/drawing/2014/main" id="{D319599F-55C9-4D8B-BD5E-E965FBEA31A8}"/>
              </a:ext>
            </a:extLst>
          </p:cNvPr>
          <p:cNvPicPr>
            <a:picLocks noChangeAspect="1"/>
          </p:cNvPicPr>
          <p:nvPr>
            <p:custDataLst>
              <p:tags r:id="rId8"/>
            </p:custDataLst>
          </p:nvPr>
        </p:nvPicPr>
        <p:blipFill>
          <a:blip r:embed="rId31" cstate="print">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rot="5400000">
            <a:off x="11159902" y="4692248"/>
            <a:ext cx="1382376" cy="681821"/>
          </a:xfrm>
          <a:prstGeom prst="rect">
            <a:avLst/>
          </a:prstGeom>
        </p:spPr>
      </p:pic>
      <p:sp>
        <p:nvSpPr>
          <p:cNvPr id="21" name="Rectangle 20">
            <a:extLst>
              <a:ext uri="{FF2B5EF4-FFF2-40B4-BE49-F238E27FC236}">
                <a16:creationId xmlns:a16="http://schemas.microsoft.com/office/drawing/2014/main" id="{61737CB3-3A4E-43E9-BDDA-CE8FD99BAFBA}"/>
              </a:ext>
            </a:extLst>
          </p:cNvPr>
          <p:cNvSpPr/>
          <p:nvPr>
            <p:custDataLst>
              <p:tags r:id="rId9"/>
            </p:custDataLst>
          </p:nvPr>
        </p:nvSpPr>
        <p:spPr>
          <a:xfrm>
            <a:off x="10651199" y="4336256"/>
            <a:ext cx="151295" cy="1383643"/>
          </a:xfrm>
          <a:prstGeom prst="rect">
            <a:avLst/>
          </a:prstGeom>
          <a:solidFill>
            <a:srgbClr val="2A4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7731A065-05A7-46E9-BB7C-98C875F8BFA8}"/>
              </a:ext>
            </a:extLst>
          </p:cNvPr>
          <p:cNvSpPr/>
          <p:nvPr>
            <p:custDataLst>
              <p:tags r:id="rId10"/>
            </p:custDataLst>
          </p:nvPr>
        </p:nvSpPr>
        <p:spPr>
          <a:xfrm>
            <a:off x="10929394" y="4337443"/>
            <a:ext cx="151295" cy="1382456"/>
          </a:xfrm>
          <a:prstGeom prst="rect">
            <a:avLst/>
          </a:prstGeom>
          <a:solidFill>
            <a:srgbClr val="CBB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a:p>
            <a:pPr algn="ctr"/>
            <a:endParaRPr lang="en-IN"/>
          </a:p>
        </p:txBody>
      </p:sp>
      <p:sp>
        <p:nvSpPr>
          <p:cNvPr id="23" name="Rectangle 22">
            <a:extLst>
              <a:ext uri="{FF2B5EF4-FFF2-40B4-BE49-F238E27FC236}">
                <a16:creationId xmlns:a16="http://schemas.microsoft.com/office/drawing/2014/main" id="{483B9331-CD5A-4D0E-AB04-D6EEE9E17E07}"/>
              </a:ext>
            </a:extLst>
          </p:cNvPr>
          <p:cNvSpPr/>
          <p:nvPr>
            <p:custDataLst>
              <p:tags r:id="rId11"/>
            </p:custDataLst>
          </p:nvPr>
        </p:nvSpPr>
        <p:spPr>
          <a:xfrm>
            <a:off x="11191202" y="4337443"/>
            <a:ext cx="151295" cy="1382456"/>
          </a:xfrm>
          <a:prstGeom prst="rect">
            <a:avLst/>
          </a:prstGeom>
          <a:solidFill>
            <a:srgbClr val="CCD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a:extLst>
              <a:ext uri="{FF2B5EF4-FFF2-40B4-BE49-F238E27FC236}">
                <a16:creationId xmlns:a16="http://schemas.microsoft.com/office/drawing/2014/main" id="{47FA303E-FF6C-4D44-81C7-13FABA39758F}"/>
              </a:ext>
            </a:extLst>
          </p:cNvPr>
          <p:cNvSpPr/>
          <p:nvPr>
            <p:custDataLst>
              <p:tags r:id="rId12"/>
            </p:custDataLst>
          </p:nvPr>
        </p:nvSpPr>
        <p:spPr>
          <a:xfrm>
            <a:off x="10651198" y="5680710"/>
            <a:ext cx="1550167" cy="1177290"/>
          </a:xfrm>
          <a:prstGeom prst="rect">
            <a:avLst/>
          </a:prstGeom>
          <a:solidFill>
            <a:srgbClr val="EE5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ight Triangle 25">
            <a:extLst>
              <a:ext uri="{FF2B5EF4-FFF2-40B4-BE49-F238E27FC236}">
                <a16:creationId xmlns:a16="http://schemas.microsoft.com/office/drawing/2014/main" id="{9BC661F0-0E27-4146-9AA4-CEA5C6000602}"/>
              </a:ext>
            </a:extLst>
          </p:cNvPr>
          <p:cNvSpPr/>
          <p:nvPr>
            <p:custDataLst>
              <p:tags r:id="rId13"/>
            </p:custDataLst>
          </p:nvPr>
        </p:nvSpPr>
        <p:spPr>
          <a:xfrm rot="5400000">
            <a:off x="10650629" y="2948673"/>
            <a:ext cx="1134375" cy="1134375"/>
          </a:xfrm>
          <a:prstGeom prst="rtTriangle">
            <a:avLst/>
          </a:prstGeom>
          <a:solidFill>
            <a:srgbClr val="CBB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ight Triangle 26">
            <a:extLst>
              <a:ext uri="{FF2B5EF4-FFF2-40B4-BE49-F238E27FC236}">
                <a16:creationId xmlns:a16="http://schemas.microsoft.com/office/drawing/2014/main" id="{7202FCE8-894E-49CD-B3CC-5770829ECE6F}"/>
              </a:ext>
            </a:extLst>
          </p:cNvPr>
          <p:cNvSpPr/>
          <p:nvPr>
            <p:custDataLst>
              <p:tags r:id="rId14"/>
            </p:custDataLst>
          </p:nvPr>
        </p:nvSpPr>
        <p:spPr>
          <a:xfrm rot="5400000">
            <a:off x="11070490" y="3190124"/>
            <a:ext cx="1134375" cy="113437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7" name="Groupe 36">
            <a:extLst>
              <a:ext uri="{FF2B5EF4-FFF2-40B4-BE49-F238E27FC236}">
                <a16:creationId xmlns:a16="http://schemas.microsoft.com/office/drawing/2014/main" id="{D0AB03B6-2D9E-0AEA-F900-687DF495E231}"/>
              </a:ext>
            </a:extLst>
          </p:cNvPr>
          <p:cNvGrpSpPr/>
          <p:nvPr>
            <p:custDataLst>
              <p:tags r:id="rId15"/>
            </p:custDataLst>
          </p:nvPr>
        </p:nvGrpSpPr>
        <p:grpSpPr>
          <a:xfrm>
            <a:off x="1844994" y="2156198"/>
            <a:ext cx="6711607" cy="1093202"/>
            <a:chOff x="1844994" y="2156198"/>
            <a:chExt cx="6711607" cy="1093202"/>
          </a:xfrm>
        </p:grpSpPr>
        <p:sp>
          <p:nvSpPr>
            <p:cNvPr id="30" name="Rectangle 29">
              <a:extLst>
                <a:ext uri="{FF2B5EF4-FFF2-40B4-BE49-F238E27FC236}">
                  <a16:creationId xmlns:a16="http://schemas.microsoft.com/office/drawing/2014/main" id="{F3652A06-6C90-4FBA-BB05-D52ABFFD3AED}"/>
                </a:ext>
              </a:extLst>
            </p:cNvPr>
            <p:cNvSpPr/>
            <p:nvPr/>
          </p:nvSpPr>
          <p:spPr>
            <a:xfrm>
              <a:off x="1844994" y="2156198"/>
              <a:ext cx="6679756" cy="1093202"/>
            </a:xfrm>
            <a:prstGeom prst="rect">
              <a:avLst/>
            </a:prstGeom>
            <a:solidFill>
              <a:srgbClr val="ED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a:p>
              <a:pPr algn="ctr"/>
              <a:endParaRPr lang="en-IN"/>
            </a:p>
          </p:txBody>
        </p:sp>
        <p:sp>
          <p:nvSpPr>
            <p:cNvPr id="28" name="TextBox 27">
              <a:extLst>
                <a:ext uri="{FF2B5EF4-FFF2-40B4-BE49-F238E27FC236}">
                  <a16:creationId xmlns:a16="http://schemas.microsoft.com/office/drawing/2014/main" id="{46AB84FB-A5D0-4866-936A-B8454301229B}"/>
                </a:ext>
              </a:extLst>
            </p:cNvPr>
            <p:cNvSpPr txBox="1"/>
            <p:nvPr/>
          </p:nvSpPr>
          <p:spPr>
            <a:xfrm>
              <a:off x="2029470" y="2162279"/>
              <a:ext cx="6527131" cy="954107"/>
            </a:xfrm>
            <a:prstGeom prst="rect">
              <a:avLst/>
            </a:prstGeom>
            <a:noFill/>
          </p:spPr>
          <p:txBody>
            <a:bodyPr wrap="square" rtlCol="0">
              <a:spAutoFit/>
            </a:bodyPr>
            <a:lstStyle/>
            <a:p>
              <a:r>
                <a:rPr lang="fr-CA" sz="2800" b="1" dirty="0" err="1">
                  <a:effectLst/>
                  <a:latin typeface="Calibri" panose="020F0502020204030204" pitchFamily="34" charset="0"/>
                  <a:ea typeface="Calibri" panose="020F0502020204030204" pitchFamily="34" charset="0"/>
                  <a:cs typeface="Times New Roman" panose="02020603050405020304" pitchFamily="18" charset="0"/>
                </a:rPr>
                <a:t>Research</a:t>
              </a:r>
              <a:r>
                <a:rPr lang="fr-CA" sz="2800" b="1" dirty="0">
                  <a:effectLst/>
                  <a:latin typeface="Calibri" panose="020F0502020204030204" pitchFamily="34" charset="0"/>
                  <a:ea typeface="Calibri" panose="020F0502020204030204" pitchFamily="34" charset="0"/>
                  <a:cs typeface="Times New Roman" panose="02020603050405020304" pitchFamily="18" charset="0"/>
                </a:rPr>
                <a:t> </a:t>
              </a:r>
              <a:r>
                <a:rPr lang="fr-CA" sz="2800" b="1" dirty="0" err="1">
                  <a:effectLst/>
                  <a:latin typeface="Calibri" panose="020F0502020204030204" pitchFamily="34" charset="0"/>
                  <a:ea typeface="Calibri" panose="020F0502020204030204" pitchFamily="34" charset="0"/>
                  <a:cs typeface="Times New Roman" panose="02020603050405020304" pitchFamily="18" charset="0"/>
                </a:rPr>
                <a:t>project</a:t>
              </a:r>
              <a:r>
                <a:rPr lang="fr-CA" sz="2800" b="1" dirty="0">
                  <a:effectLst/>
                  <a:latin typeface="Calibri" panose="020F0502020204030204" pitchFamily="34" charset="0"/>
                  <a:ea typeface="Calibri" panose="020F0502020204030204" pitchFamily="34" charset="0"/>
                  <a:cs typeface="Times New Roman" panose="02020603050405020304" pitchFamily="18" charset="0"/>
                </a:rPr>
                <a:t> on the </a:t>
              </a:r>
              <a:r>
                <a:rPr lang="fr-CA" sz="2800" b="1" dirty="0" err="1">
                  <a:effectLst/>
                  <a:latin typeface="Calibri" panose="020F0502020204030204" pitchFamily="34" charset="0"/>
                  <a:ea typeface="Calibri" panose="020F0502020204030204" pitchFamily="34" charset="0"/>
                  <a:cs typeface="Times New Roman" panose="02020603050405020304" pitchFamily="18" charset="0"/>
                </a:rPr>
                <a:t>development</a:t>
              </a:r>
              <a:r>
                <a:rPr lang="fr-CA" sz="2800" b="1" dirty="0">
                  <a:effectLst/>
                  <a:latin typeface="Calibri" panose="020F0502020204030204" pitchFamily="34" charset="0"/>
                  <a:ea typeface="Calibri" panose="020F0502020204030204" pitchFamily="34" charset="0"/>
                  <a:cs typeface="Times New Roman" panose="02020603050405020304" pitchFamily="18" charset="0"/>
                </a:rPr>
                <a:t> of digital </a:t>
              </a:r>
              <a:r>
                <a:rPr lang="fr-CA" sz="2800" b="1" dirty="0" err="1">
                  <a:effectLst/>
                  <a:latin typeface="Calibri" panose="020F0502020204030204" pitchFamily="34" charset="0"/>
                  <a:ea typeface="Calibri" panose="020F0502020204030204" pitchFamily="34" charset="0"/>
                  <a:cs typeface="Times New Roman" panose="02020603050405020304" pitchFamily="18" charset="0"/>
                </a:rPr>
                <a:t>literacy</a:t>
              </a:r>
              <a:r>
                <a:rPr lang="fr-CA" sz="2800" b="1" dirty="0">
                  <a:effectLst/>
                  <a:latin typeface="Calibri" panose="020F0502020204030204" pitchFamily="34" charset="0"/>
                  <a:ea typeface="Calibri" panose="020F0502020204030204" pitchFamily="34" charset="0"/>
                  <a:cs typeface="Times New Roman" panose="02020603050405020304" pitchFamily="18" charset="0"/>
                </a:rPr>
                <a:t> </a:t>
              </a:r>
              <a:r>
                <a:rPr lang="fr-CA" sz="2800" b="1" dirty="0" err="1">
                  <a:effectLst/>
                  <a:latin typeface="Calibri" panose="020F0502020204030204" pitchFamily="34" charset="0"/>
                  <a:ea typeface="Calibri" panose="020F0502020204030204" pitchFamily="34" charset="0"/>
                  <a:cs typeface="Times New Roman" panose="02020603050405020304" pitchFamily="18" charset="0"/>
                </a:rPr>
                <a:t>through</a:t>
              </a:r>
              <a:r>
                <a:rPr lang="fr-CA" sz="2800" b="1" dirty="0">
                  <a:effectLst/>
                  <a:latin typeface="Calibri" panose="020F0502020204030204" pitchFamily="34" charset="0"/>
                  <a:ea typeface="Calibri" panose="020F0502020204030204" pitchFamily="34" charset="0"/>
                  <a:cs typeface="Times New Roman" panose="02020603050405020304" pitchFamily="18" charset="0"/>
                </a:rPr>
                <a:t> </a:t>
              </a:r>
              <a:r>
                <a:rPr lang="fr-CA" sz="2800" b="1" dirty="0" err="1">
                  <a:effectLst/>
                  <a:latin typeface="Calibri" panose="020F0502020204030204" pitchFamily="34" charset="0"/>
                  <a:ea typeface="Calibri" panose="020F0502020204030204" pitchFamily="34" charset="0"/>
                  <a:cs typeface="Times New Roman" panose="02020603050405020304" pitchFamily="18" charset="0"/>
                </a:rPr>
                <a:t>games</a:t>
              </a:r>
              <a:endParaRPr lang="en-IN" sz="9600" b="1" dirty="0">
                <a:latin typeface="Metropolis" panose="00000500000000000000" pitchFamily="50" charset="0"/>
                <a:ea typeface="KaiTi" panose="020B0503020204020204" pitchFamily="49" charset="-122"/>
                <a:cs typeface="Poppins Light" panose="00000400000000000000" pitchFamily="2" charset="0"/>
              </a:endParaRPr>
            </a:p>
          </p:txBody>
        </p:sp>
      </p:grpSp>
      <p:grpSp>
        <p:nvGrpSpPr>
          <p:cNvPr id="10" name="Groupe 9">
            <a:extLst>
              <a:ext uri="{FF2B5EF4-FFF2-40B4-BE49-F238E27FC236}">
                <a16:creationId xmlns:a16="http://schemas.microsoft.com/office/drawing/2014/main" id="{22244B3F-0804-748F-50D6-B9690594DADE}"/>
              </a:ext>
            </a:extLst>
          </p:cNvPr>
          <p:cNvGrpSpPr/>
          <p:nvPr>
            <p:custDataLst>
              <p:tags r:id="rId16"/>
            </p:custDataLst>
          </p:nvPr>
        </p:nvGrpSpPr>
        <p:grpSpPr>
          <a:xfrm>
            <a:off x="474514" y="4408327"/>
            <a:ext cx="3370420" cy="1131688"/>
            <a:chOff x="102909" y="4031857"/>
            <a:chExt cx="3370420" cy="1131688"/>
          </a:xfrm>
        </p:grpSpPr>
        <p:sp>
          <p:nvSpPr>
            <p:cNvPr id="3" name="ZoneTexte 2">
              <a:extLst>
                <a:ext uri="{FF2B5EF4-FFF2-40B4-BE49-F238E27FC236}">
                  <a16:creationId xmlns:a16="http://schemas.microsoft.com/office/drawing/2014/main" id="{74D2A8CF-742E-8BDA-BE40-B8804A093E46}"/>
                </a:ext>
              </a:extLst>
            </p:cNvPr>
            <p:cNvSpPr txBox="1"/>
            <p:nvPr/>
          </p:nvSpPr>
          <p:spPr>
            <a:xfrm>
              <a:off x="113806" y="4031857"/>
              <a:ext cx="3359523" cy="369332"/>
            </a:xfrm>
            <a:prstGeom prst="rect">
              <a:avLst/>
            </a:prstGeom>
            <a:noFill/>
          </p:spPr>
          <p:txBody>
            <a:bodyPr wrap="square">
              <a:spAutoFit/>
            </a:bodyPr>
            <a:lstStyle/>
            <a:p>
              <a:pPr>
                <a:buNone/>
              </a:pPr>
              <a:r>
                <a:rPr lang="fr-CA" b="1" dirty="0"/>
                <a:t>Sophie Marier, Cégep de Lévis</a:t>
              </a:r>
            </a:p>
          </p:txBody>
        </p:sp>
        <p:sp>
          <p:nvSpPr>
            <p:cNvPr id="5" name="ZoneTexte 4">
              <a:extLst>
                <a:ext uri="{FF2B5EF4-FFF2-40B4-BE49-F238E27FC236}">
                  <a16:creationId xmlns:a16="http://schemas.microsoft.com/office/drawing/2014/main" id="{EAF0A1A0-7AD3-29B7-9019-4A8B243DB893}"/>
                </a:ext>
              </a:extLst>
            </p:cNvPr>
            <p:cNvSpPr txBox="1"/>
            <p:nvPr/>
          </p:nvSpPr>
          <p:spPr>
            <a:xfrm>
              <a:off x="113805" y="4441913"/>
              <a:ext cx="3359524" cy="369332"/>
            </a:xfrm>
            <a:prstGeom prst="rect">
              <a:avLst/>
            </a:prstGeom>
            <a:noFill/>
          </p:spPr>
          <p:txBody>
            <a:bodyPr wrap="square">
              <a:spAutoFit/>
            </a:bodyPr>
            <a:lstStyle/>
            <a:p>
              <a:pPr>
                <a:buNone/>
              </a:pPr>
              <a:r>
                <a:rPr lang="fr-CA" b="1" dirty="0"/>
                <a:t>Patrick Plante, Université TÉLUQ</a:t>
              </a:r>
            </a:p>
          </p:txBody>
        </p:sp>
        <p:sp>
          <p:nvSpPr>
            <p:cNvPr id="7" name="ZoneTexte 6">
              <a:extLst>
                <a:ext uri="{FF2B5EF4-FFF2-40B4-BE49-F238E27FC236}">
                  <a16:creationId xmlns:a16="http://schemas.microsoft.com/office/drawing/2014/main" id="{81742042-6056-7838-C64B-738E330CF487}"/>
                </a:ext>
              </a:extLst>
            </p:cNvPr>
            <p:cNvSpPr txBox="1"/>
            <p:nvPr/>
          </p:nvSpPr>
          <p:spPr>
            <a:xfrm>
              <a:off x="102909" y="4794213"/>
              <a:ext cx="2740959" cy="369332"/>
            </a:xfrm>
            <a:prstGeom prst="rect">
              <a:avLst/>
            </a:prstGeom>
            <a:noFill/>
          </p:spPr>
          <p:txBody>
            <a:bodyPr wrap="square">
              <a:spAutoFit/>
            </a:bodyPr>
            <a:lstStyle/>
            <a:p>
              <a:pPr>
                <a:buNone/>
              </a:pPr>
              <a:r>
                <a:rPr lang="fr-CA" b="1" dirty="0"/>
                <a:t>Maude Bonenfant, UQAM</a:t>
              </a:r>
            </a:p>
          </p:txBody>
        </p:sp>
      </p:grpSp>
      <p:grpSp>
        <p:nvGrpSpPr>
          <p:cNvPr id="39" name="Groupe 38">
            <a:extLst>
              <a:ext uri="{FF2B5EF4-FFF2-40B4-BE49-F238E27FC236}">
                <a16:creationId xmlns:a16="http://schemas.microsoft.com/office/drawing/2014/main" id="{DA7B0F34-637C-8938-2117-077562CB1C51}"/>
              </a:ext>
            </a:extLst>
          </p:cNvPr>
          <p:cNvGrpSpPr/>
          <p:nvPr>
            <p:custDataLst>
              <p:tags r:id="rId17"/>
            </p:custDataLst>
          </p:nvPr>
        </p:nvGrpSpPr>
        <p:grpSpPr>
          <a:xfrm>
            <a:off x="5382770" y="3462724"/>
            <a:ext cx="4098354" cy="861775"/>
            <a:chOff x="4908637" y="3482250"/>
            <a:chExt cx="4098354" cy="861775"/>
          </a:xfrm>
        </p:grpSpPr>
        <p:sp>
          <p:nvSpPr>
            <p:cNvPr id="31" name="Rectangle 30">
              <a:extLst>
                <a:ext uri="{FF2B5EF4-FFF2-40B4-BE49-F238E27FC236}">
                  <a16:creationId xmlns:a16="http://schemas.microsoft.com/office/drawing/2014/main" id="{38AFD3DA-7DA8-C4F1-BFE7-B5DFFD39519C}"/>
                </a:ext>
              </a:extLst>
            </p:cNvPr>
            <p:cNvSpPr/>
            <p:nvPr/>
          </p:nvSpPr>
          <p:spPr>
            <a:xfrm>
              <a:off x="4908637" y="3482250"/>
              <a:ext cx="4098354" cy="861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a:p>
              <a:pPr algn="ctr"/>
              <a:endParaRPr lang="en-IN"/>
            </a:p>
          </p:txBody>
        </p:sp>
        <p:sp>
          <p:nvSpPr>
            <p:cNvPr id="13" name="ZoneTexte 12">
              <a:extLst>
                <a:ext uri="{FF2B5EF4-FFF2-40B4-BE49-F238E27FC236}">
                  <a16:creationId xmlns:a16="http://schemas.microsoft.com/office/drawing/2014/main" id="{F67BF668-4D5B-B203-C7F6-48A6104AEC31}"/>
                </a:ext>
              </a:extLst>
            </p:cNvPr>
            <p:cNvSpPr txBox="1"/>
            <p:nvPr/>
          </p:nvSpPr>
          <p:spPr>
            <a:xfrm>
              <a:off x="5097620" y="3630720"/>
              <a:ext cx="3909371" cy="523220"/>
            </a:xfrm>
            <a:prstGeom prst="rect">
              <a:avLst/>
            </a:prstGeom>
            <a:noFill/>
          </p:spPr>
          <p:txBody>
            <a:bodyPr wrap="square">
              <a:spAutoFit/>
            </a:bodyPr>
            <a:lstStyle/>
            <a:p>
              <a:r>
                <a:rPr lang="fr-CA" sz="2800" b="1" dirty="0" err="1">
                  <a:solidFill>
                    <a:srgbClr val="92D050"/>
                  </a:solidFill>
                  <a:latin typeface="Calibri" panose="020F0502020204030204" pitchFamily="34" charset="0"/>
                  <a:ea typeface="Calibri" panose="020F0502020204030204" pitchFamily="34" charset="0"/>
                  <a:cs typeface="Times New Roman" panose="02020603050405020304" pitchFamily="18" charset="0"/>
                </a:rPr>
                <a:t>game-driven</a:t>
              </a:r>
              <a:r>
                <a:rPr lang="fr-CA" sz="28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 insights! </a:t>
              </a:r>
            </a:p>
          </p:txBody>
        </p:sp>
      </p:grpSp>
      <p:sp>
        <p:nvSpPr>
          <p:cNvPr id="29" name="Oval 28">
            <a:extLst>
              <a:ext uri="{FF2B5EF4-FFF2-40B4-BE49-F238E27FC236}">
                <a16:creationId xmlns:a16="http://schemas.microsoft.com/office/drawing/2014/main" id="{FD601032-0243-4141-81C4-15CC4B94EA96}"/>
              </a:ext>
            </a:extLst>
          </p:cNvPr>
          <p:cNvSpPr/>
          <p:nvPr>
            <p:custDataLst>
              <p:tags r:id="rId18"/>
            </p:custDataLst>
          </p:nvPr>
        </p:nvSpPr>
        <p:spPr>
          <a:xfrm>
            <a:off x="429521" y="2818512"/>
            <a:ext cx="861775" cy="861775"/>
          </a:xfrm>
          <a:prstGeom prst="ellipse">
            <a:avLst/>
          </a:prstGeom>
          <a:solidFill>
            <a:srgbClr val="CBB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t>                   </a:t>
            </a:r>
          </a:p>
        </p:txBody>
      </p:sp>
      <p:sp>
        <p:nvSpPr>
          <p:cNvPr id="45" name="ZoneTexte 44">
            <a:extLst>
              <a:ext uri="{FF2B5EF4-FFF2-40B4-BE49-F238E27FC236}">
                <a16:creationId xmlns:a16="http://schemas.microsoft.com/office/drawing/2014/main" id="{5B3C46E5-3ABA-BD39-EA92-D7B8EDC90BE9}"/>
              </a:ext>
            </a:extLst>
          </p:cNvPr>
          <p:cNvSpPr txBox="1"/>
          <p:nvPr>
            <p:custDataLst>
              <p:tags r:id="rId19"/>
            </p:custDataLst>
          </p:nvPr>
        </p:nvSpPr>
        <p:spPr>
          <a:xfrm>
            <a:off x="8206252" y="4486171"/>
            <a:ext cx="1314784" cy="369332"/>
          </a:xfrm>
          <a:prstGeom prst="rect">
            <a:avLst/>
          </a:prstGeom>
          <a:noFill/>
        </p:spPr>
        <p:txBody>
          <a:bodyPr wrap="none" rtlCol="0">
            <a:spAutoFit/>
          </a:bodyPr>
          <a:lstStyle/>
          <a:p>
            <a:r>
              <a:rPr lang="fr-CA" b="1" dirty="0"/>
              <a:t>June 4 2025</a:t>
            </a:r>
          </a:p>
        </p:txBody>
      </p:sp>
      <p:grpSp>
        <p:nvGrpSpPr>
          <p:cNvPr id="123" name="Groupe 122">
            <a:extLst>
              <a:ext uri="{FF2B5EF4-FFF2-40B4-BE49-F238E27FC236}">
                <a16:creationId xmlns:a16="http://schemas.microsoft.com/office/drawing/2014/main" id="{2E549926-87B3-4600-0BC6-45D3AFB5015D}"/>
              </a:ext>
            </a:extLst>
          </p:cNvPr>
          <p:cNvGrpSpPr/>
          <p:nvPr/>
        </p:nvGrpSpPr>
        <p:grpSpPr>
          <a:xfrm>
            <a:off x="1870417" y="6145559"/>
            <a:ext cx="8365356" cy="732803"/>
            <a:chOff x="1681066" y="6109840"/>
            <a:chExt cx="8365356" cy="732803"/>
          </a:xfrm>
        </p:grpSpPr>
        <p:pic>
          <p:nvPicPr>
            <p:cNvPr id="33" name="Image 32" descr="Une image contenant Graphique, Police, logo, graphisme&#10;&#10;Le contenu généré par l’IA peut être incorrect.">
              <a:extLst>
                <a:ext uri="{FF2B5EF4-FFF2-40B4-BE49-F238E27FC236}">
                  <a16:creationId xmlns:a16="http://schemas.microsoft.com/office/drawing/2014/main" id="{49F983F9-D409-74D4-5462-863C124CE942}"/>
                </a:ext>
              </a:extLst>
            </p:cNvPr>
            <p:cNvPicPr>
              <a:picLocks noChangeAspect="1"/>
            </p:cNvPicPr>
            <p:nvPr>
              <p:custDataLst>
                <p:tags r:id="rId20"/>
              </p:custDataLst>
            </p:nvPr>
          </p:nvPicPr>
          <p:blipFill>
            <a:blip r:embed="rId33">
              <a:grayscl/>
              <a:extLst>
                <a:ext uri="{28A0092B-C50C-407E-A947-70E740481C1C}">
                  <a14:useLocalDpi xmlns:a14="http://schemas.microsoft.com/office/drawing/2010/main" val="0"/>
                </a:ext>
              </a:extLst>
            </a:blip>
            <a:stretch>
              <a:fillRect/>
            </a:stretch>
          </p:blipFill>
          <p:spPr>
            <a:xfrm>
              <a:off x="1681066" y="6173249"/>
              <a:ext cx="1209541" cy="605984"/>
            </a:xfrm>
            <a:prstGeom prst="rect">
              <a:avLst/>
            </a:prstGeom>
          </p:spPr>
        </p:pic>
        <p:pic>
          <p:nvPicPr>
            <p:cNvPr id="36" name="Image 35" descr="Une image contenant Police, Graphique, graphisme, capture d’écran&#10;&#10;Le contenu généré par l’IA peut être incorrect.">
              <a:extLst>
                <a:ext uri="{FF2B5EF4-FFF2-40B4-BE49-F238E27FC236}">
                  <a16:creationId xmlns:a16="http://schemas.microsoft.com/office/drawing/2014/main" id="{2D88DABE-C1DB-71E4-FCD1-0B23840066BB}"/>
                </a:ext>
              </a:extLst>
            </p:cNvPr>
            <p:cNvPicPr>
              <a:picLocks noChangeAspect="1"/>
            </p:cNvPicPr>
            <p:nvPr>
              <p:custDataLst>
                <p:tags r:id="rId21"/>
              </p:custDataLst>
            </p:nvPr>
          </p:nvPicPr>
          <p:blipFill>
            <a:blip r:embed="rId34">
              <a:grayscl/>
              <a:extLst>
                <a:ext uri="{28A0092B-C50C-407E-A947-70E740481C1C}">
                  <a14:useLocalDpi xmlns:a14="http://schemas.microsoft.com/office/drawing/2010/main" val="0"/>
                </a:ext>
              </a:extLst>
            </a:blip>
            <a:stretch>
              <a:fillRect/>
            </a:stretch>
          </p:blipFill>
          <p:spPr>
            <a:xfrm>
              <a:off x="4315546" y="6282264"/>
              <a:ext cx="1153714" cy="387955"/>
            </a:xfrm>
            <a:prstGeom prst="rect">
              <a:avLst/>
            </a:prstGeom>
          </p:spPr>
        </p:pic>
        <p:pic>
          <p:nvPicPr>
            <p:cNvPr id="38" name="Graphique 37">
              <a:extLst>
                <a:ext uri="{FF2B5EF4-FFF2-40B4-BE49-F238E27FC236}">
                  <a16:creationId xmlns:a16="http://schemas.microsoft.com/office/drawing/2014/main" id="{6214DC0B-8A75-41BD-2830-7C096FBC3ECD}"/>
                </a:ext>
              </a:extLst>
            </p:cNvPr>
            <p:cNvPicPr>
              <a:picLocks noChangeAspect="1"/>
            </p:cNvPicPr>
            <p:nvPr>
              <p:custDataLst>
                <p:tags r:id="rId22"/>
              </p:custDataLst>
            </p:nvPr>
          </p:nvPicPr>
          <p:blipFill>
            <a:blip r:embed="rId35">
              <a:grayscl/>
              <a:extLst>
                <a:ext uri="{96DAC541-7B7A-43D3-8B79-37D633B846F1}">
                  <asvg:svgBlip xmlns:asvg="http://schemas.microsoft.com/office/drawing/2016/SVG/main" r:embed="rId36"/>
                </a:ext>
              </a:extLst>
            </a:blip>
            <a:srcRect b="29731"/>
            <a:stretch/>
          </p:blipFill>
          <p:spPr>
            <a:xfrm>
              <a:off x="5700135" y="6220799"/>
              <a:ext cx="1153714" cy="510884"/>
            </a:xfrm>
            <a:prstGeom prst="rect">
              <a:avLst/>
            </a:prstGeom>
          </p:spPr>
        </p:pic>
        <p:pic>
          <p:nvPicPr>
            <p:cNvPr id="40" name="Image 39" descr="Une image contenant texte, Police, Graphique, logo&#10;&#10;Le contenu généré par l’IA peut être incorrect.">
              <a:extLst>
                <a:ext uri="{FF2B5EF4-FFF2-40B4-BE49-F238E27FC236}">
                  <a16:creationId xmlns:a16="http://schemas.microsoft.com/office/drawing/2014/main" id="{52C866F2-AB8C-9FE3-833F-C3ECD60D3C18}"/>
                </a:ext>
              </a:extLst>
            </p:cNvPr>
            <p:cNvPicPr>
              <a:picLocks noChangeAspect="1"/>
            </p:cNvPicPr>
            <p:nvPr>
              <p:custDataLst>
                <p:tags r:id="rId23"/>
              </p:custDataLst>
            </p:nvPr>
          </p:nvPicPr>
          <p:blipFill>
            <a:blip r:embed="rId37">
              <a:grayscl/>
              <a:extLst>
                <a:ext uri="{28A0092B-C50C-407E-A947-70E740481C1C}">
                  <a14:useLocalDpi xmlns:a14="http://schemas.microsoft.com/office/drawing/2010/main" val="0"/>
                </a:ext>
              </a:extLst>
            </a:blip>
            <a:stretch>
              <a:fillRect/>
            </a:stretch>
          </p:blipFill>
          <p:spPr>
            <a:xfrm>
              <a:off x="3121482" y="6219068"/>
              <a:ext cx="963189" cy="514346"/>
            </a:xfrm>
            <a:prstGeom prst="rect">
              <a:avLst/>
            </a:prstGeom>
          </p:spPr>
        </p:pic>
        <p:pic>
          <p:nvPicPr>
            <p:cNvPr id="4" name="Image 3" descr="Une image contenant Police, logo, texte, Graphique&#10;&#10;Le contenu généré par l’IA peut être incorrect.">
              <a:extLst>
                <a:ext uri="{FF2B5EF4-FFF2-40B4-BE49-F238E27FC236}">
                  <a16:creationId xmlns:a16="http://schemas.microsoft.com/office/drawing/2014/main" id="{EC82619D-09E1-8E6F-6043-DEF5D48B9CDB}"/>
                </a:ext>
              </a:extLst>
            </p:cNvPr>
            <p:cNvPicPr>
              <a:picLocks noChangeAspect="1"/>
            </p:cNvPicPr>
            <p:nvPr>
              <p:custDataLst>
                <p:tags r:id="rId24"/>
              </p:custDataLst>
            </p:nvPr>
          </p:nvPicPr>
          <p:blipFill>
            <a:blip r:embed="rId38">
              <a:clrChange>
                <a:clrFrom>
                  <a:srgbClr val="FEFEFE"/>
                </a:clrFrom>
                <a:clrTo>
                  <a:srgbClr val="FEFEFE">
                    <a:alpha val="0"/>
                  </a:srgbClr>
                </a:clrTo>
              </a:clrChange>
              <a:grayscl/>
              <a:extLst>
                <a:ext uri="{28A0092B-C50C-407E-A947-70E740481C1C}">
                  <a14:useLocalDpi xmlns:a14="http://schemas.microsoft.com/office/drawing/2010/main" val="0"/>
                </a:ext>
              </a:extLst>
            </a:blip>
            <a:stretch>
              <a:fillRect/>
            </a:stretch>
          </p:blipFill>
          <p:spPr>
            <a:xfrm>
              <a:off x="7084724" y="6109840"/>
              <a:ext cx="963190" cy="732803"/>
            </a:xfrm>
            <a:prstGeom prst="rect">
              <a:avLst/>
            </a:prstGeom>
          </p:spPr>
        </p:pic>
        <p:pic>
          <p:nvPicPr>
            <p:cNvPr id="6" name="Image 5" descr="Une image contenant texte, Graphique, clipart, Police&#10;&#10;Le contenu généré par l’IA peut être incorrect.">
              <a:extLst>
                <a:ext uri="{FF2B5EF4-FFF2-40B4-BE49-F238E27FC236}">
                  <a16:creationId xmlns:a16="http://schemas.microsoft.com/office/drawing/2014/main" id="{51771F75-D6F1-114D-662B-E912508D086C}"/>
                </a:ext>
              </a:extLst>
            </p:cNvPr>
            <p:cNvPicPr>
              <a:picLocks noChangeAspect="1"/>
            </p:cNvPicPr>
            <p:nvPr>
              <p:custDataLst>
                <p:tags r:id="rId25"/>
              </p:custDataLst>
            </p:nvPr>
          </p:nvPicPr>
          <p:blipFill>
            <a:blip r:embed="rId39">
              <a:clrChange>
                <a:clrFrom>
                  <a:srgbClr val="D9D9D9"/>
                </a:clrFrom>
                <a:clrTo>
                  <a:srgbClr val="D9D9D9">
                    <a:alpha val="0"/>
                  </a:srgbClr>
                </a:clrTo>
              </a:clrChange>
              <a:grayscl/>
              <a:extLst>
                <a:ext uri="{28A0092B-C50C-407E-A947-70E740481C1C}">
                  <a14:useLocalDpi xmlns:a14="http://schemas.microsoft.com/office/drawing/2010/main" val="0"/>
                </a:ext>
              </a:extLst>
            </a:blip>
            <a:stretch>
              <a:fillRect/>
            </a:stretch>
          </p:blipFill>
          <p:spPr>
            <a:xfrm>
              <a:off x="8278789" y="6136365"/>
              <a:ext cx="535959" cy="679753"/>
            </a:xfrm>
            <a:prstGeom prst="rect">
              <a:avLst/>
            </a:prstGeom>
          </p:spPr>
        </p:pic>
        <p:pic>
          <p:nvPicPr>
            <p:cNvPr id="122" name="Image 121" descr="Une image contenant capture d’écran, noir, Graphique, conception&#10;&#10;Le contenu généré par l’IA peut être incorrect.">
              <a:extLst>
                <a:ext uri="{FF2B5EF4-FFF2-40B4-BE49-F238E27FC236}">
                  <a16:creationId xmlns:a16="http://schemas.microsoft.com/office/drawing/2014/main" id="{69EEB463-FB3B-A4BD-9A59-CC3463964A71}"/>
                </a:ext>
              </a:extLst>
            </p:cNvPr>
            <p:cNvPicPr>
              <a:picLocks noChangeAspect="1"/>
            </p:cNvPicPr>
            <p:nvPr>
              <p:custDataLst>
                <p:tags r:id="rId26"/>
              </p:custDataLst>
            </p:nvPr>
          </p:nvPicPr>
          <p:blipFill>
            <a:blip r:embed="rId40">
              <a:extLst>
                <a:ext uri="{28A0092B-C50C-407E-A947-70E740481C1C}">
                  <a14:useLocalDpi xmlns:a14="http://schemas.microsoft.com/office/drawing/2010/main" val="0"/>
                </a:ext>
              </a:extLst>
            </a:blip>
            <a:stretch>
              <a:fillRect/>
            </a:stretch>
          </p:blipFill>
          <p:spPr>
            <a:xfrm>
              <a:off x="9045624" y="6300808"/>
              <a:ext cx="1000798" cy="350866"/>
            </a:xfrm>
            <a:prstGeom prst="rect">
              <a:avLst/>
            </a:prstGeom>
          </p:spPr>
        </p:pic>
      </p:grpSp>
      <p:pic>
        <p:nvPicPr>
          <p:cNvPr id="124" name="Graphique 123">
            <a:extLst>
              <a:ext uri="{FF2B5EF4-FFF2-40B4-BE49-F238E27FC236}">
                <a16:creationId xmlns:a16="http://schemas.microsoft.com/office/drawing/2014/main" id="{4881554D-CEA1-C7C9-0648-070A2F01336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841944" y="1115823"/>
            <a:ext cx="2977800" cy="644217"/>
          </a:xfrm>
          <a:prstGeom prst="rect">
            <a:avLst/>
          </a:prstGeom>
        </p:spPr>
      </p:pic>
      <p:pic>
        <p:nvPicPr>
          <p:cNvPr id="9" name="Image 8">
            <a:extLst>
              <a:ext uri="{FF2B5EF4-FFF2-40B4-BE49-F238E27FC236}">
                <a16:creationId xmlns:a16="http://schemas.microsoft.com/office/drawing/2014/main" id="{D6691E50-7B85-3C51-1DF8-8B2D5DB32A0B}"/>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51857" y="5962785"/>
            <a:ext cx="1550167" cy="731578"/>
          </a:xfrm>
          <a:prstGeom prst="rect">
            <a:avLst/>
          </a:prstGeom>
        </p:spPr>
      </p:pic>
    </p:spTree>
    <p:extLst>
      <p:ext uri="{BB962C8B-B14F-4D97-AF65-F5344CB8AC3E}">
        <p14:creationId xmlns:p14="http://schemas.microsoft.com/office/powerpoint/2010/main" val="130491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79B4-B106-BA81-0107-95CE35D21DE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59E8466-42D5-ED76-FF48-3AA5639BEC79}"/>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6E07CEC4-59D9-3E41-9616-AD385B11A6FC}"/>
              </a:ext>
            </a:extLst>
          </p:cNvPr>
          <p:cNvPicPr>
            <a:picLocks noChangeAspect="1"/>
          </p:cNvPicPr>
          <p:nvPr>
            <p:custDataLst>
              <p:tags r:id="rId2"/>
            </p:custDataLst>
          </p:nvPr>
        </p:nvPicPr>
        <p:blipFill>
          <a:blip r:embed="rId12"/>
          <a:stretch>
            <a:fillRect/>
          </a:stretch>
        </p:blipFill>
        <p:spPr>
          <a:xfrm>
            <a:off x="32697" y="-2"/>
            <a:ext cx="528799" cy="6062420"/>
          </a:xfrm>
          <a:prstGeom prst="rect">
            <a:avLst/>
          </a:prstGeom>
        </p:spPr>
      </p:pic>
      <p:pic>
        <p:nvPicPr>
          <p:cNvPr id="2" name="Graphic 21">
            <a:extLst>
              <a:ext uri="{FF2B5EF4-FFF2-40B4-BE49-F238E27FC236}">
                <a16:creationId xmlns:a16="http://schemas.microsoft.com/office/drawing/2014/main" id="{15BC52AB-0930-1103-0CF4-C71F04917FF6}"/>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5400000">
            <a:off x="10902879" y="5568879"/>
            <a:ext cx="1718828" cy="859414"/>
          </a:xfrm>
          <a:prstGeom prst="rect">
            <a:avLst/>
          </a:prstGeom>
        </p:spPr>
      </p:pic>
      <p:sp>
        <p:nvSpPr>
          <p:cNvPr id="3" name="ZoneTexte 2">
            <a:extLst>
              <a:ext uri="{FF2B5EF4-FFF2-40B4-BE49-F238E27FC236}">
                <a16:creationId xmlns:a16="http://schemas.microsoft.com/office/drawing/2014/main" id="{3A29DF23-57A0-E992-9E95-6D48817C62E5}"/>
              </a:ext>
            </a:extLst>
          </p:cNvPr>
          <p:cNvSpPr txBox="1"/>
          <p:nvPr>
            <p:custDataLst>
              <p:tags r:id="rId4"/>
            </p:custDataLst>
          </p:nvPr>
        </p:nvSpPr>
        <p:spPr>
          <a:xfrm>
            <a:off x="1671504" y="125132"/>
            <a:ext cx="582061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Serious Game Development (2) </a:t>
            </a:r>
          </a:p>
        </p:txBody>
      </p:sp>
      <p:sp>
        <p:nvSpPr>
          <p:cNvPr id="4" name="Ellipse 3">
            <a:extLst>
              <a:ext uri="{FF2B5EF4-FFF2-40B4-BE49-F238E27FC236}">
                <a16:creationId xmlns:a16="http://schemas.microsoft.com/office/drawing/2014/main" id="{81D2D6CF-1933-CBA1-BB1B-32DB3B5EAFFD}"/>
              </a:ext>
            </a:extLst>
          </p:cNvPr>
          <p:cNvSpPr/>
          <p:nvPr>
            <p:custDataLst>
              <p:tags r:id="rId5"/>
            </p:custDataLst>
          </p:nvPr>
        </p:nvSpPr>
        <p:spPr>
          <a:xfrm>
            <a:off x="1189239" y="97596"/>
            <a:ext cx="468001" cy="468001"/>
          </a:xfrm>
          <a:prstGeom prst="ellipse">
            <a:avLst/>
          </a:prstGeom>
          <a:solidFill>
            <a:srgbClr val="CBB8D5"/>
          </a:solidFill>
          <a:ln w="12700" cap="flat">
            <a:noFill/>
            <a:prstDash val="solid"/>
            <a:miter/>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a:t>
            </a:r>
          </a:p>
        </p:txBody>
      </p:sp>
      <p:sp>
        <p:nvSpPr>
          <p:cNvPr id="7" name="ZoneTexte 6">
            <a:extLst>
              <a:ext uri="{FF2B5EF4-FFF2-40B4-BE49-F238E27FC236}">
                <a16:creationId xmlns:a16="http://schemas.microsoft.com/office/drawing/2014/main" id="{E7F730EF-72A7-9FF9-96DC-2AD62EA2F522}"/>
              </a:ext>
            </a:extLst>
          </p:cNvPr>
          <p:cNvSpPr txBox="1"/>
          <p:nvPr>
            <p:custDataLst>
              <p:tags r:id="rId6"/>
            </p:custDataLst>
          </p:nvPr>
        </p:nvSpPr>
        <p:spPr>
          <a:xfrm>
            <a:off x="1657241" y="727318"/>
            <a:ext cx="9383292" cy="769441"/>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en-US"/>
            </a:defPPr>
            <a:lvl1pPr marL="457200" indent="-457200">
              <a:buAutoNum type="arabicParenR"/>
              <a:defRPr sz="2400"/>
            </a:lvl1pPr>
          </a:lstStyle>
          <a:p>
            <a:pPr marL="0" indent="0">
              <a:buNone/>
            </a:pPr>
            <a:r>
              <a:rPr lang="fr-CA" b="1" dirty="0"/>
              <a:t>Version 2</a:t>
            </a:r>
          </a:p>
          <a:p>
            <a:pPr marL="0" indent="0">
              <a:buNone/>
            </a:pPr>
            <a:r>
              <a:rPr lang="fr-CA" sz="1900" dirty="0"/>
              <a:t>In collaboration </a:t>
            </a:r>
            <a:r>
              <a:rPr lang="fr-CA" sz="1900" dirty="0" err="1"/>
              <a:t>with</a:t>
            </a:r>
            <a:r>
              <a:rPr lang="fr-CA" sz="1900" dirty="0"/>
              <a:t> Maude </a:t>
            </a:r>
            <a:r>
              <a:rPr lang="fr-CA" sz="1900" dirty="0" err="1"/>
              <a:t>Bonenfant’s</a:t>
            </a:r>
            <a:r>
              <a:rPr lang="fr-CA" sz="1900" dirty="0"/>
              <a:t> UQAM team: </a:t>
            </a:r>
            <a:r>
              <a:rPr lang="fr-CA" sz="1900" dirty="0" err="1"/>
              <a:t>Unity</a:t>
            </a:r>
            <a:r>
              <a:rPr lang="fr-CA" sz="1900" dirty="0"/>
              <a:t>, Investigation </a:t>
            </a:r>
            <a:r>
              <a:rPr lang="fr-CA" sz="1900" dirty="0" err="1"/>
              <a:t>game</a:t>
            </a:r>
            <a:r>
              <a:rPr lang="fr-CA" sz="1900" dirty="0"/>
              <a:t>, ECQ24-25</a:t>
            </a:r>
            <a:endParaRPr lang="fr-CA" sz="1900" dirty="0">
              <a:ea typeface="Calibri"/>
              <a:cs typeface="Calibri"/>
            </a:endParaRPr>
          </a:p>
        </p:txBody>
      </p:sp>
      <p:pic>
        <p:nvPicPr>
          <p:cNvPr id="9" name="Maude_1_EN">
            <a:hlinkClick r:id="" action="ppaction://media"/>
            <a:extLst>
              <a:ext uri="{FF2B5EF4-FFF2-40B4-BE49-F238E27FC236}">
                <a16:creationId xmlns:a16="http://schemas.microsoft.com/office/drawing/2014/main" id="{3FF688A0-FD72-7119-4564-1380ABFED505}"/>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1671504" y="1550864"/>
            <a:ext cx="9369029" cy="5270079"/>
          </a:xfrm>
          <a:prstGeom prst="rect">
            <a:avLst/>
          </a:prstGeom>
        </p:spPr>
      </p:pic>
    </p:spTree>
    <p:extLst>
      <p:ext uri="{BB962C8B-B14F-4D97-AF65-F5344CB8AC3E}">
        <p14:creationId xmlns:p14="http://schemas.microsoft.com/office/powerpoint/2010/main" val="29467459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96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9"/>
                </p:tgtEl>
              </p:cMediaNode>
            </p:video>
          </p:childTnLst>
        </p:cTn>
      </p:par>
    </p:tnLst>
    <p:bldLst>
      <p:bldP spid="7" grpId="0" animBg="1"/>
    </p:bldLst>
  </p:timing>
  <p:extLst>
    <p:ext uri="{6950BFC3-D8DA-4A85-94F7-54DA5524770B}">
      <p188:commentRel xmlns:p188="http://schemas.microsoft.com/office/powerpoint/2018/8/main" r:id="rId11"/>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60B27-6EF1-223D-A8B1-039AB338FA1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0EA8A78-2C09-1098-B2E4-97BCBFE868E0}"/>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19CC903C-7723-4401-8F6D-50F8AA80AF6D}"/>
              </a:ext>
            </a:extLst>
          </p:cNvPr>
          <p:cNvPicPr>
            <a:picLocks noChangeAspect="1"/>
          </p:cNvPicPr>
          <p:nvPr>
            <p:custDataLst>
              <p:tags r:id="rId2"/>
            </p:custDataLst>
          </p:nvPr>
        </p:nvPicPr>
        <p:blipFill>
          <a:blip r:embed="rId11"/>
          <a:stretch>
            <a:fillRect/>
          </a:stretch>
        </p:blipFill>
        <p:spPr>
          <a:xfrm>
            <a:off x="32697" y="-2"/>
            <a:ext cx="528799" cy="6062420"/>
          </a:xfrm>
          <a:prstGeom prst="rect">
            <a:avLst/>
          </a:prstGeom>
        </p:spPr>
      </p:pic>
      <p:sp>
        <p:nvSpPr>
          <p:cNvPr id="2" name="ZoneTexte 1">
            <a:extLst>
              <a:ext uri="{FF2B5EF4-FFF2-40B4-BE49-F238E27FC236}">
                <a16:creationId xmlns:a16="http://schemas.microsoft.com/office/drawing/2014/main" id="{81B5C58B-0294-19E4-7D42-B69469E501B4}"/>
              </a:ext>
            </a:extLst>
          </p:cNvPr>
          <p:cNvSpPr txBox="1"/>
          <p:nvPr>
            <p:custDataLst>
              <p:tags r:id="rId3"/>
            </p:custDataLst>
          </p:nvPr>
        </p:nvSpPr>
        <p:spPr>
          <a:xfrm>
            <a:off x="1671504" y="125132"/>
            <a:ext cx="2794170"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Methodology</a:t>
            </a:r>
          </a:p>
        </p:txBody>
      </p:sp>
      <p:pic>
        <p:nvPicPr>
          <p:cNvPr id="3" name="Graphic 21">
            <a:extLst>
              <a:ext uri="{FF2B5EF4-FFF2-40B4-BE49-F238E27FC236}">
                <a16:creationId xmlns:a16="http://schemas.microsoft.com/office/drawing/2014/main" id="{F6A53A13-7557-D4BD-4681-5EB907C0D219}"/>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5400000">
            <a:off x="10902879" y="5568879"/>
            <a:ext cx="1718828" cy="859414"/>
          </a:xfrm>
          <a:prstGeom prst="rect">
            <a:avLst/>
          </a:prstGeom>
        </p:spPr>
      </p:pic>
      <p:sp>
        <p:nvSpPr>
          <p:cNvPr id="4" name="ZoneTexte 3">
            <a:extLst>
              <a:ext uri="{FF2B5EF4-FFF2-40B4-BE49-F238E27FC236}">
                <a16:creationId xmlns:a16="http://schemas.microsoft.com/office/drawing/2014/main" id="{C86FB213-D63C-E227-F56F-6CFFAD716028}"/>
              </a:ext>
            </a:extLst>
          </p:cNvPr>
          <p:cNvSpPr txBox="1"/>
          <p:nvPr>
            <p:custDataLst>
              <p:tags r:id="rId5"/>
            </p:custDataLst>
          </p:nvPr>
        </p:nvSpPr>
        <p:spPr>
          <a:xfrm>
            <a:off x="1389529" y="1389529"/>
            <a:ext cx="9798824" cy="830997"/>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en-US"/>
            </a:defPPr>
            <a:lvl1pPr indent="0">
              <a:buNone/>
              <a:defRPr sz="2400" b="0"/>
            </a:lvl1pPr>
          </a:lstStyle>
          <a:p>
            <a:r>
              <a:rPr lang="en-US" dirty="0"/>
              <a:t>The population of approximately 350 students consists of three types of groups at the 604-102-MQ level from five CEGEPs in the Quebec region:</a:t>
            </a:r>
            <a:endParaRPr lang="fr-CA" dirty="0"/>
          </a:p>
        </p:txBody>
      </p:sp>
      <p:sp>
        <p:nvSpPr>
          <p:cNvPr id="6" name="Ellipse 5">
            <a:extLst>
              <a:ext uri="{FF2B5EF4-FFF2-40B4-BE49-F238E27FC236}">
                <a16:creationId xmlns:a16="http://schemas.microsoft.com/office/drawing/2014/main" id="{C55E315E-1B25-0F49-4CE4-4214DE2A61C8}"/>
              </a:ext>
            </a:extLst>
          </p:cNvPr>
          <p:cNvSpPr/>
          <p:nvPr>
            <p:custDataLst>
              <p:tags r:id="rId6"/>
            </p:custDataLst>
          </p:nvPr>
        </p:nvSpPr>
        <p:spPr>
          <a:xfrm>
            <a:off x="1189239" y="97596"/>
            <a:ext cx="468001" cy="468001"/>
          </a:xfrm>
          <a:prstGeom prst="ellipse">
            <a:avLst/>
          </a:prstGeom>
          <a:solidFill>
            <a:srgbClr val="EE5A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a:t>
            </a:r>
          </a:p>
        </p:txBody>
      </p:sp>
      <p:sp>
        <p:nvSpPr>
          <p:cNvPr id="7" name="ZoneTexte 6">
            <a:extLst>
              <a:ext uri="{FF2B5EF4-FFF2-40B4-BE49-F238E27FC236}">
                <a16:creationId xmlns:a16="http://schemas.microsoft.com/office/drawing/2014/main" id="{29159E7F-3242-90C0-A0BC-12ACB1B46485}"/>
              </a:ext>
            </a:extLst>
          </p:cNvPr>
          <p:cNvSpPr txBox="1"/>
          <p:nvPr>
            <p:custDataLst>
              <p:tags r:id="rId7"/>
            </p:custDataLst>
          </p:nvPr>
        </p:nvSpPr>
        <p:spPr>
          <a:xfrm>
            <a:off x="1389529" y="2828835"/>
            <a:ext cx="9798824"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1"/>
            </a:lvl1pPr>
          </a:lstStyle>
          <a:p>
            <a:pPr marL="457200" indent="-457200">
              <a:buFont typeface="+mj-lt"/>
              <a:buAutoNum type="arabicPeriod"/>
            </a:pPr>
            <a:r>
              <a:rPr lang="en-US" b="0" dirty="0"/>
              <a:t>Experimental Group 1 (version 1 of the game) </a:t>
            </a:r>
          </a:p>
          <a:p>
            <a:pPr marL="457200" indent="-457200">
              <a:buFont typeface="+mj-lt"/>
              <a:buAutoNum type="arabicPeriod"/>
            </a:pPr>
            <a:r>
              <a:rPr lang="en-US" b="0" dirty="0"/>
              <a:t>Experimental Group 2 (version 2 of the game) </a:t>
            </a:r>
          </a:p>
          <a:p>
            <a:pPr marL="457200" indent="-457200">
              <a:buFont typeface="+mj-lt"/>
              <a:buAutoNum type="arabicPeriod"/>
            </a:pPr>
            <a:r>
              <a:rPr lang="en-US" b="0" dirty="0"/>
              <a:t>Control Group (no version of the game)</a:t>
            </a:r>
            <a:endParaRPr lang="fr-CA" b="0" dirty="0"/>
          </a:p>
        </p:txBody>
      </p:sp>
      <p:sp>
        <p:nvSpPr>
          <p:cNvPr id="8" name="ZoneTexte 7">
            <a:extLst>
              <a:ext uri="{FF2B5EF4-FFF2-40B4-BE49-F238E27FC236}">
                <a16:creationId xmlns:a16="http://schemas.microsoft.com/office/drawing/2014/main" id="{90CE930B-47D2-940D-5248-F4756262EBA1}"/>
              </a:ext>
            </a:extLst>
          </p:cNvPr>
          <p:cNvSpPr txBox="1"/>
          <p:nvPr>
            <p:custDataLst>
              <p:tags r:id="rId8"/>
            </p:custDataLst>
          </p:nvPr>
        </p:nvSpPr>
        <p:spPr>
          <a:xfrm>
            <a:off x="1389529" y="4451403"/>
            <a:ext cx="9798824"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1"/>
            </a:lvl1pPr>
          </a:lstStyle>
          <a:p>
            <a:r>
              <a:rPr lang="en-US" b="0" dirty="0"/>
              <a:t>Each group will take the same pretest/post-test in which their knowledge (Form recall and Meaning recall) of 37 targeted digital literacy concepts will be assessed along with their game experience appreciation.</a:t>
            </a:r>
            <a:endParaRPr lang="fr-CA" b="0" dirty="0"/>
          </a:p>
        </p:txBody>
      </p:sp>
    </p:spTree>
    <p:extLst>
      <p:ext uri="{BB962C8B-B14F-4D97-AF65-F5344CB8AC3E}">
        <p14:creationId xmlns:p14="http://schemas.microsoft.com/office/powerpoint/2010/main" val="3062933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80865-84C1-CFF0-8AC6-39EE80A8552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7B98696-5A78-C746-144E-C14140D730BD}"/>
              </a:ext>
            </a:extLst>
          </p:cNvPr>
          <p:cNvSpPr/>
          <p:nvPr>
            <p:custDataLst>
              <p:tags r:id="rId1"/>
            </p:custDataLst>
          </p:nvPr>
        </p:nvSpPr>
        <p:spPr>
          <a:xfrm>
            <a:off x="0" y="97596"/>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7" name="Image 16">
            <a:extLst>
              <a:ext uri="{FF2B5EF4-FFF2-40B4-BE49-F238E27FC236}">
                <a16:creationId xmlns:a16="http://schemas.microsoft.com/office/drawing/2014/main" id="{92FB22C0-F066-4BFF-E5E7-048EA6148BE6}"/>
              </a:ext>
            </a:extLst>
          </p:cNvPr>
          <p:cNvPicPr>
            <a:picLocks noChangeAspect="1"/>
          </p:cNvPicPr>
          <p:nvPr>
            <p:custDataLst>
              <p:tags r:id="rId2"/>
            </p:custDataLst>
          </p:nvPr>
        </p:nvPicPr>
        <p:blipFill>
          <a:blip r:embed="rId10"/>
          <a:stretch>
            <a:fillRect/>
          </a:stretch>
        </p:blipFill>
        <p:spPr>
          <a:xfrm>
            <a:off x="32697" y="-2"/>
            <a:ext cx="528799" cy="6062420"/>
          </a:xfrm>
          <a:prstGeom prst="rect">
            <a:avLst/>
          </a:prstGeom>
        </p:spPr>
      </p:pic>
      <p:sp>
        <p:nvSpPr>
          <p:cNvPr id="2" name="ZoneTexte 1">
            <a:extLst>
              <a:ext uri="{FF2B5EF4-FFF2-40B4-BE49-F238E27FC236}">
                <a16:creationId xmlns:a16="http://schemas.microsoft.com/office/drawing/2014/main" id="{0013557A-F92F-1290-6844-CB8BF047F2CF}"/>
              </a:ext>
            </a:extLst>
          </p:cNvPr>
          <p:cNvSpPr txBox="1"/>
          <p:nvPr>
            <p:custDataLst>
              <p:tags r:id="rId3"/>
            </p:custDataLst>
          </p:nvPr>
        </p:nvSpPr>
        <p:spPr>
          <a:xfrm>
            <a:off x="1658978" y="125132"/>
            <a:ext cx="6708408" cy="461665"/>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rPr dirty="0"/>
              <a:t>Methodology</a:t>
            </a:r>
            <a:r>
              <a:rPr lang="fr-CA" dirty="0"/>
              <a:t> – </a:t>
            </a:r>
            <a:r>
              <a:rPr lang="fr-CA" dirty="0" err="1"/>
              <a:t>Measuring</a:t>
            </a:r>
            <a:r>
              <a:rPr lang="fr-CA" dirty="0"/>
              <a:t> </a:t>
            </a:r>
            <a:r>
              <a:rPr lang="fr-CA" dirty="0" err="1"/>
              <a:t>tool</a:t>
            </a:r>
            <a:r>
              <a:rPr lang="fr-CA" dirty="0"/>
              <a:t> (2)</a:t>
            </a:r>
            <a:endParaRPr dirty="0"/>
          </a:p>
        </p:txBody>
      </p:sp>
      <p:pic>
        <p:nvPicPr>
          <p:cNvPr id="3" name="Graphic 21">
            <a:extLst>
              <a:ext uri="{FF2B5EF4-FFF2-40B4-BE49-F238E27FC236}">
                <a16:creationId xmlns:a16="http://schemas.microsoft.com/office/drawing/2014/main" id="{75691C7D-C8F9-9EDB-4668-5C433D0B427D}"/>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10902879" y="5568879"/>
            <a:ext cx="1718828" cy="859414"/>
          </a:xfrm>
          <a:prstGeom prst="rect">
            <a:avLst/>
          </a:prstGeom>
        </p:spPr>
      </p:pic>
      <p:sp>
        <p:nvSpPr>
          <p:cNvPr id="6" name="Ellipse 5">
            <a:extLst>
              <a:ext uri="{FF2B5EF4-FFF2-40B4-BE49-F238E27FC236}">
                <a16:creationId xmlns:a16="http://schemas.microsoft.com/office/drawing/2014/main" id="{61AD4B84-C389-ECFE-C15B-AF7F8B066D1B}"/>
              </a:ext>
            </a:extLst>
          </p:cNvPr>
          <p:cNvSpPr/>
          <p:nvPr>
            <p:custDataLst>
              <p:tags r:id="rId5"/>
            </p:custDataLst>
          </p:nvPr>
        </p:nvSpPr>
        <p:spPr>
          <a:xfrm>
            <a:off x="1189239" y="97596"/>
            <a:ext cx="468001" cy="468001"/>
          </a:xfrm>
          <a:prstGeom prst="ellipse">
            <a:avLst/>
          </a:prstGeom>
          <a:solidFill>
            <a:srgbClr val="EE5A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a:t>
            </a:r>
          </a:p>
        </p:txBody>
      </p:sp>
      <p:sp>
        <p:nvSpPr>
          <p:cNvPr id="8" name="ZoneTexte 7">
            <a:extLst>
              <a:ext uri="{FF2B5EF4-FFF2-40B4-BE49-F238E27FC236}">
                <a16:creationId xmlns:a16="http://schemas.microsoft.com/office/drawing/2014/main" id="{3B0A9614-42FA-F418-FBD3-C836135CEC7B}"/>
              </a:ext>
            </a:extLst>
          </p:cNvPr>
          <p:cNvSpPr txBox="1"/>
          <p:nvPr>
            <p:custDataLst>
              <p:tags r:id="rId6"/>
            </p:custDataLst>
          </p:nvPr>
        </p:nvSpPr>
        <p:spPr>
          <a:xfrm>
            <a:off x="1520747" y="1194636"/>
            <a:ext cx="9798824"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1"/>
            </a:lvl1pPr>
          </a:lstStyle>
          <a:p>
            <a:r>
              <a:rPr lang="fr-CA" b="0" dirty="0" err="1"/>
              <a:t>Vocabulary</a:t>
            </a:r>
            <a:r>
              <a:rPr lang="fr-CA" b="0" dirty="0"/>
              <a:t> acquisition : Word </a:t>
            </a:r>
            <a:r>
              <a:rPr lang="fr-CA" b="0" dirty="0" err="1"/>
              <a:t>form</a:t>
            </a:r>
            <a:r>
              <a:rPr lang="fr-CA" b="0" dirty="0"/>
              <a:t> </a:t>
            </a:r>
            <a:r>
              <a:rPr lang="fr-CA" b="0" dirty="0" err="1"/>
              <a:t>recall</a:t>
            </a:r>
            <a:r>
              <a:rPr lang="fr-CA" b="0" dirty="0"/>
              <a:t> and Word </a:t>
            </a:r>
            <a:r>
              <a:rPr lang="fr-CA" b="0" dirty="0" err="1"/>
              <a:t>meaning</a:t>
            </a:r>
            <a:r>
              <a:rPr lang="fr-CA" b="0" dirty="0"/>
              <a:t> </a:t>
            </a:r>
            <a:r>
              <a:rPr lang="fr-CA" b="0" dirty="0" err="1"/>
              <a:t>recall</a:t>
            </a:r>
            <a:r>
              <a:rPr lang="fr-CA" b="0" dirty="0"/>
              <a:t> (</a:t>
            </a:r>
            <a:r>
              <a:rPr lang="fr-CA" b="0" dirty="0" err="1"/>
              <a:t>sample</a:t>
            </a:r>
            <a:r>
              <a:rPr lang="fr-CA" b="0" dirty="0"/>
              <a:t>)</a:t>
            </a:r>
          </a:p>
        </p:txBody>
      </p:sp>
      <p:sp>
        <p:nvSpPr>
          <p:cNvPr id="9" name="ZoneTexte 8">
            <a:extLst>
              <a:ext uri="{FF2B5EF4-FFF2-40B4-BE49-F238E27FC236}">
                <a16:creationId xmlns:a16="http://schemas.microsoft.com/office/drawing/2014/main" id="{2D3ACAC9-83AF-6278-3E95-BC5B2DBE064F}"/>
              </a:ext>
            </a:extLst>
          </p:cNvPr>
          <p:cNvSpPr txBox="1"/>
          <p:nvPr>
            <p:custDataLst>
              <p:tags r:id="rId7"/>
            </p:custDataLst>
          </p:nvPr>
        </p:nvSpPr>
        <p:spPr>
          <a:xfrm>
            <a:off x="1517807" y="5099014"/>
            <a:ext cx="9798824"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1"/>
            </a:lvl1pPr>
          </a:lstStyle>
          <a:p>
            <a:r>
              <a:rPr lang="fr-CA" b="0" dirty="0"/>
              <a:t>Game </a:t>
            </a:r>
            <a:r>
              <a:rPr lang="fr-CA" b="0" dirty="0" err="1"/>
              <a:t>experience</a:t>
            </a:r>
            <a:r>
              <a:rPr lang="fr-CA" b="0" dirty="0"/>
              <a:t> and flow : progression/</a:t>
            </a:r>
            <a:r>
              <a:rPr lang="fr-CA" b="0" dirty="0" err="1"/>
              <a:t>success</a:t>
            </a:r>
            <a:r>
              <a:rPr lang="fr-CA" b="0" dirty="0"/>
              <a:t> in </a:t>
            </a:r>
            <a:r>
              <a:rPr lang="fr-CA" b="0" dirty="0" err="1"/>
              <a:t>solving</a:t>
            </a:r>
            <a:r>
              <a:rPr lang="fr-CA" b="0" dirty="0"/>
              <a:t> </a:t>
            </a:r>
            <a:r>
              <a:rPr lang="fr-CA" b="0" dirty="0" err="1"/>
              <a:t>riddles</a:t>
            </a:r>
            <a:r>
              <a:rPr lang="fr-CA" b="0" dirty="0"/>
              <a:t>, time </a:t>
            </a:r>
            <a:r>
              <a:rPr lang="fr-CA" b="0" dirty="0" err="1"/>
              <a:t>spent</a:t>
            </a:r>
            <a:r>
              <a:rPr lang="fr-CA" b="0" dirty="0"/>
              <a:t> </a:t>
            </a:r>
            <a:r>
              <a:rPr lang="fr-CA" b="0" dirty="0" err="1"/>
              <a:t>solving</a:t>
            </a:r>
            <a:r>
              <a:rPr lang="fr-CA" b="0" dirty="0"/>
              <a:t> </a:t>
            </a:r>
            <a:r>
              <a:rPr lang="fr-CA" b="0" dirty="0" err="1"/>
              <a:t>each</a:t>
            </a:r>
            <a:r>
              <a:rPr lang="fr-CA" b="0" dirty="0"/>
              <a:t> </a:t>
            </a:r>
            <a:r>
              <a:rPr lang="fr-CA" b="0" dirty="0" err="1"/>
              <a:t>riddle</a:t>
            </a:r>
            <a:r>
              <a:rPr lang="fr-CA" b="0" dirty="0"/>
              <a:t>, </a:t>
            </a:r>
            <a:r>
              <a:rPr lang="fr-CA" b="0" dirty="0" err="1"/>
              <a:t>number</a:t>
            </a:r>
            <a:r>
              <a:rPr lang="fr-CA" b="0" dirty="0"/>
              <a:t> of times help </a:t>
            </a:r>
            <a:r>
              <a:rPr lang="fr-CA" b="0" dirty="0" err="1"/>
              <a:t>was</a:t>
            </a:r>
            <a:r>
              <a:rPr lang="fr-CA" b="0" dirty="0"/>
              <a:t> </a:t>
            </a:r>
            <a:r>
              <a:rPr lang="fr-CA" b="0" dirty="0" err="1"/>
              <a:t>asked</a:t>
            </a:r>
            <a:r>
              <a:rPr lang="fr-CA" b="0" dirty="0"/>
              <a:t>, </a:t>
            </a:r>
            <a:r>
              <a:rPr lang="fr-CA" b="0" dirty="0" err="1"/>
              <a:t>amount</a:t>
            </a:r>
            <a:r>
              <a:rPr lang="fr-CA" b="0" dirty="0"/>
              <a:t> of correct/incorrect </a:t>
            </a:r>
            <a:r>
              <a:rPr lang="fr-CA" b="0" dirty="0" err="1"/>
              <a:t>answers</a:t>
            </a:r>
            <a:r>
              <a:rPr lang="fr-CA" b="0" dirty="0"/>
              <a:t>, GUESS18 (questionnaire)</a:t>
            </a:r>
          </a:p>
        </p:txBody>
      </p:sp>
      <p:pic>
        <p:nvPicPr>
          <p:cNvPr id="11" name="Image 10">
            <a:extLst>
              <a:ext uri="{FF2B5EF4-FFF2-40B4-BE49-F238E27FC236}">
                <a16:creationId xmlns:a16="http://schemas.microsoft.com/office/drawing/2014/main" id="{585E4883-A768-4EE5-1C0E-C2EEB003BA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3686" y="2115583"/>
            <a:ext cx="9792945" cy="580709"/>
          </a:xfrm>
          <a:prstGeom prst="rect">
            <a:avLst/>
          </a:prstGeom>
        </p:spPr>
      </p:pic>
      <p:pic>
        <p:nvPicPr>
          <p:cNvPr id="13" name="Image 12" descr="Une image contenant texte, capture d’écran, Police, blanc&#10;&#10;Le contenu généré par l’IA peut être incorrect.">
            <a:extLst>
              <a:ext uri="{FF2B5EF4-FFF2-40B4-BE49-F238E27FC236}">
                <a16:creationId xmlns:a16="http://schemas.microsoft.com/office/drawing/2014/main" id="{5C848754-1D2D-5EB8-FF5E-FC0F457D8F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3686" y="3155574"/>
            <a:ext cx="9792945" cy="1484158"/>
          </a:xfrm>
          <a:prstGeom prst="rect">
            <a:avLst/>
          </a:prstGeom>
        </p:spPr>
      </p:pic>
    </p:spTree>
    <p:extLst>
      <p:ext uri="{BB962C8B-B14F-4D97-AF65-F5344CB8AC3E}">
        <p14:creationId xmlns:p14="http://schemas.microsoft.com/office/powerpoint/2010/main" val="36027368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32445-2806-0710-829A-5FE7AA708D5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A462E20-7014-2163-FF94-8142313ABA2B}"/>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30030765-571B-A9EF-FAA0-140F71DCB5EC}"/>
              </a:ext>
            </a:extLst>
          </p:cNvPr>
          <p:cNvPicPr>
            <a:picLocks noChangeAspect="1"/>
          </p:cNvPicPr>
          <p:nvPr>
            <p:custDataLst>
              <p:tags r:id="rId2"/>
            </p:custDataLst>
          </p:nvPr>
        </p:nvPicPr>
        <p:blipFill>
          <a:blip r:embed="rId9"/>
          <a:stretch>
            <a:fillRect/>
          </a:stretch>
        </p:blipFill>
        <p:spPr>
          <a:xfrm>
            <a:off x="32697" y="-2"/>
            <a:ext cx="528799" cy="6062420"/>
          </a:xfrm>
          <a:prstGeom prst="rect">
            <a:avLst/>
          </a:prstGeom>
        </p:spPr>
      </p:pic>
      <p:sp>
        <p:nvSpPr>
          <p:cNvPr id="2" name="ZoneTexte 1">
            <a:extLst>
              <a:ext uri="{FF2B5EF4-FFF2-40B4-BE49-F238E27FC236}">
                <a16:creationId xmlns:a16="http://schemas.microsoft.com/office/drawing/2014/main" id="{E5FC7CF0-A021-9DA4-9FD5-EB993F545979}"/>
              </a:ext>
            </a:extLst>
          </p:cNvPr>
          <p:cNvSpPr txBox="1"/>
          <p:nvPr>
            <p:custDataLst>
              <p:tags r:id="rId3"/>
            </p:custDataLst>
          </p:nvPr>
        </p:nvSpPr>
        <p:spPr>
          <a:xfrm>
            <a:off x="1671504" y="125132"/>
            <a:ext cx="384679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Next Steps</a:t>
            </a:r>
          </a:p>
        </p:txBody>
      </p:sp>
      <p:sp>
        <p:nvSpPr>
          <p:cNvPr id="3" name="Ellipse 2">
            <a:extLst>
              <a:ext uri="{FF2B5EF4-FFF2-40B4-BE49-F238E27FC236}">
                <a16:creationId xmlns:a16="http://schemas.microsoft.com/office/drawing/2014/main" id="{C9144EC9-F0CF-6227-71C8-D506C54488AC}"/>
              </a:ext>
            </a:extLst>
          </p:cNvPr>
          <p:cNvSpPr/>
          <p:nvPr>
            <p:custDataLst>
              <p:tags r:id="rId4"/>
            </p:custDataLst>
          </p:nvPr>
        </p:nvSpPr>
        <p:spPr>
          <a:xfrm>
            <a:off x="1189239" y="97596"/>
            <a:ext cx="468001" cy="46800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7</a:t>
            </a:r>
          </a:p>
        </p:txBody>
      </p:sp>
      <p:pic>
        <p:nvPicPr>
          <p:cNvPr id="4" name="Graphic 21">
            <a:extLst>
              <a:ext uri="{FF2B5EF4-FFF2-40B4-BE49-F238E27FC236}">
                <a16:creationId xmlns:a16="http://schemas.microsoft.com/office/drawing/2014/main" id="{7FD16ED0-96C6-2296-832C-390119835912}"/>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10902879" y="5559913"/>
            <a:ext cx="1718828" cy="859414"/>
          </a:xfrm>
          <a:prstGeom prst="rect">
            <a:avLst/>
          </a:prstGeom>
        </p:spPr>
      </p:pic>
      <p:sp>
        <p:nvSpPr>
          <p:cNvPr id="6" name="ZoneTexte 5">
            <a:extLst>
              <a:ext uri="{FF2B5EF4-FFF2-40B4-BE49-F238E27FC236}">
                <a16:creationId xmlns:a16="http://schemas.microsoft.com/office/drawing/2014/main" id="{6733684C-589B-17BF-D64C-1B1772A0F399}"/>
              </a:ext>
            </a:extLst>
          </p:cNvPr>
          <p:cNvSpPr txBox="1"/>
          <p:nvPr>
            <p:custDataLst>
              <p:tags r:id="rId6"/>
            </p:custDataLst>
          </p:nvPr>
        </p:nvSpPr>
        <p:spPr>
          <a:xfrm>
            <a:off x="1423239" y="1963687"/>
            <a:ext cx="634701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0"/>
            </a:lvl1pPr>
          </a:lstStyle>
          <a:p>
            <a:pPr marL="457200" indent="-457200">
              <a:buFont typeface="+mj-lt"/>
              <a:buAutoNum type="arabicPeriod"/>
            </a:pPr>
            <a:r>
              <a:rPr lang="fr-CA" dirty="0"/>
              <a:t>Field of </a:t>
            </a:r>
            <a:r>
              <a:rPr lang="fr-CA" dirty="0" err="1"/>
              <a:t>study</a:t>
            </a:r>
            <a:r>
              <a:rPr lang="fr-CA" dirty="0"/>
              <a:t> (</a:t>
            </a:r>
            <a:r>
              <a:rPr lang="fr-CA" dirty="0" err="1"/>
              <a:t>Fall</a:t>
            </a:r>
            <a:r>
              <a:rPr lang="fr-CA" dirty="0"/>
              <a:t> 2025)</a:t>
            </a:r>
          </a:p>
        </p:txBody>
      </p:sp>
      <p:sp>
        <p:nvSpPr>
          <p:cNvPr id="7" name="ZoneTexte 6">
            <a:extLst>
              <a:ext uri="{FF2B5EF4-FFF2-40B4-BE49-F238E27FC236}">
                <a16:creationId xmlns:a16="http://schemas.microsoft.com/office/drawing/2014/main" id="{A3BC1E7B-26E9-7549-5E2D-B12150C25B86}"/>
              </a:ext>
            </a:extLst>
          </p:cNvPr>
          <p:cNvSpPr txBox="1"/>
          <p:nvPr>
            <p:custDataLst>
              <p:tags r:id="rId7"/>
            </p:custDataLst>
          </p:nvPr>
        </p:nvSpPr>
        <p:spPr>
          <a:xfrm>
            <a:off x="1394886" y="2923435"/>
            <a:ext cx="634701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0"/>
            </a:lvl1pPr>
          </a:lstStyle>
          <a:p>
            <a:pPr marL="457200" indent="-457200">
              <a:buFont typeface="+mj-lt"/>
              <a:buAutoNum type="arabicPeriod" startAt="2"/>
            </a:pPr>
            <a:r>
              <a:rPr lang="fr-CA" dirty="0" err="1"/>
              <a:t>Results</a:t>
            </a:r>
            <a:r>
              <a:rPr lang="fr-CA" dirty="0"/>
              <a:t> publication (</a:t>
            </a:r>
            <a:r>
              <a:rPr lang="fr-CA" dirty="0" err="1"/>
              <a:t>December</a:t>
            </a:r>
            <a:r>
              <a:rPr lang="fr-CA" dirty="0"/>
              <a:t> 2025)</a:t>
            </a:r>
          </a:p>
        </p:txBody>
      </p:sp>
    </p:spTree>
    <p:extLst>
      <p:ext uri="{BB962C8B-B14F-4D97-AF65-F5344CB8AC3E}">
        <p14:creationId xmlns:p14="http://schemas.microsoft.com/office/powerpoint/2010/main" val="4992563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767D7-F4F8-8CC5-3BCE-399C18ED42A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814953B-B359-01F9-C005-E648DDD59FD0}"/>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7" name="Image 16">
            <a:extLst>
              <a:ext uri="{FF2B5EF4-FFF2-40B4-BE49-F238E27FC236}">
                <a16:creationId xmlns:a16="http://schemas.microsoft.com/office/drawing/2014/main" id="{4D0DA1D5-6E48-490A-3176-03C1349AE34B}"/>
              </a:ext>
            </a:extLst>
          </p:cNvPr>
          <p:cNvPicPr>
            <a:picLocks noChangeAspect="1"/>
          </p:cNvPicPr>
          <p:nvPr>
            <p:custDataLst>
              <p:tags r:id="rId2"/>
            </p:custDataLst>
          </p:nvPr>
        </p:nvPicPr>
        <p:blipFill>
          <a:blip r:embed="rId8"/>
          <a:stretch>
            <a:fillRect/>
          </a:stretch>
        </p:blipFill>
        <p:spPr>
          <a:xfrm>
            <a:off x="32697" y="-2"/>
            <a:ext cx="528799" cy="6062420"/>
          </a:xfrm>
          <a:prstGeom prst="rect">
            <a:avLst/>
          </a:prstGeom>
        </p:spPr>
      </p:pic>
      <p:sp>
        <p:nvSpPr>
          <p:cNvPr id="2" name="ZoneTexte 1">
            <a:extLst>
              <a:ext uri="{FF2B5EF4-FFF2-40B4-BE49-F238E27FC236}">
                <a16:creationId xmlns:a16="http://schemas.microsoft.com/office/drawing/2014/main" id="{0B3BB103-9897-6FC4-452A-7BB3538373D3}"/>
              </a:ext>
            </a:extLst>
          </p:cNvPr>
          <p:cNvSpPr txBox="1"/>
          <p:nvPr>
            <p:custDataLst>
              <p:tags r:id="rId3"/>
            </p:custDataLst>
          </p:nvPr>
        </p:nvSpPr>
        <p:spPr>
          <a:xfrm>
            <a:off x="1671504" y="125132"/>
            <a:ext cx="384679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rPr lang="fr-CA" dirty="0" err="1"/>
              <a:t>References</a:t>
            </a:r>
            <a:endParaRPr dirty="0"/>
          </a:p>
        </p:txBody>
      </p:sp>
      <p:sp>
        <p:nvSpPr>
          <p:cNvPr id="3" name="Ellipse 2">
            <a:extLst>
              <a:ext uri="{FF2B5EF4-FFF2-40B4-BE49-F238E27FC236}">
                <a16:creationId xmlns:a16="http://schemas.microsoft.com/office/drawing/2014/main" id="{497F0EC8-98A2-8FC6-834E-76D9AE52E1E9}"/>
              </a:ext>
            </a:extLst>
          </p:cNvPr>
          <p:cNvSpPr/>
          <p:nvPr>
            <p:custDataLst>
              <p:tags r:id="rId4"/>
            </p:custDataLst>
          </p:nvPr>
        </p:nvSpPr>
        <p:spPr>
          <a:xfrm>
            <a:off x="1189239" y="97596"/>
            <a:ext cx="468001" cy="46800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8</a:t>
            </a:r>
          </a:p>
        </p:txBody>
      </p:sp>
      <p:pic>
        <p:nvPicPr>
          <p:cNvPr id="4" name="Graphic 21">
            <a:extLst>
              <a:ext uri="{FF2B5EF4-FFF2-40B4-BE49-F238E27FC236}">
                <a16:creationId xmlns:a16="http://schemas.microsoft.com/office/drawing/2014/main" id="{013F81AA-8AF1-BC88-23B6-FE2E481B2AA9}"/>
              </a:ext>
            </a:extLst>
          </p:cNvPr>
          <p:cNvPicPr>
            <a:picLocks noChangeAspect="1"/>
          </p:cNvPicPr>
          <p:nvPr>
            <p:custDataLst>
              <p:tags r:id="rId5"/>
            </p:custDataLst>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10902879" y="5559913"/>
            <a:ext cx="1718828" cy="859414"/>
          </a:xfrm>
          <a:prstGeom prst="rect">
            <a:avLst/>
          </a:prstGeom>
        </p:spPr>
      </p:pic>
      <p:sp>
        <p:nvSpPr>
          <p:cNvPr id="6" name="ZoneTexte 5">
            <a:extLst>
              <a:ext uri="{FF2B5EF4-FFF2-40B4-BE49-F238E27FC236}">
                <a16:creationId xmlns:a16="http://schemas.microsoft.com/office/drawing/2014/main" id="{504CA91C-E6DC-43BD-A8BF-F4786799E10D}"/>
              </a:ext>
            </a:extLst>
          </p:cNvPr>
          <p:cNvSpPr txBox="1"/>
          <p:nvPr>
            <p:custDataLst>
              <p:tags r:id="rId6"/>
            </p:custDataLst>
          </p:nvPr>
        </p:nvSpPr>
        <p:spPr>
          <a:xfrm>
            <a:off x="875382" y="986657"/>
            <a:ext cx="10949188" cy="553997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0"/>
            </a:lvl1pPr>
          </a:lstStyle>
          <a:p>
            <a:r>
              <a:rPr lang="fr-CA" sz="2000" dirty="0"/>
              <a:t>1. Bonenfant, M. (2024). L’extension du jeu: La ludification. In </a:t>
            </a:r>
            <a:r>
              <a:rPr lang="fr-CA" sz="2000" i="1" dirty="0"/>
              <a:t>Introduction aux théories des jeux vidéo </a:t>
            </a:r>
            <a:r>
              <a:rPr lang="fr-CA" sz="2000" dirty="0"/>
              <a:t>(pp.75–84). Presses universitaires de Liège. </a:t>
            </a:r>
            <a:r>
              <a:rPr lang="fr-CA" sz="2000" dirty="0">
                <a:hlinkClick r:id="rId11"/>
              </a:rPr>
              <a:t>https://books.openedition.org/pulg/26189?lang=en</a:t>
            </a:r>
            <a:endParaRPr lang="fr-CA" sz="2000" dirty="0"/>
          </a:p>
          <a:p>
            <a:endParaRPr lang="fr-CA" sz="2000" dirty="0"/>
          </a:p>
          <a:p>
            <a:r>
              <a:rPr lang="fr-CA" sz="2000" dirty="0"/>
              <a:t>2. </a:t>
            </a:r>
            <a:r>
              <a:rPr lang="en-US" sz="2000" dirty="0"/>
              <a:t>Gonzalez-Fernandez, B. (2022). Conceptualizing L2 vocabulary knowledge. </a:t>
            </a:r>
            <a:r>
              <a:rPr lang="en-US" sz="2000" i="1" dirty="0"/>
              <a:t>Studies in Second Language Acquisition</a:t>
            </a:r>
            <a:r>
              <a:rPr lang="en-US" sz="2000" dirty="0"/>
              <a:t>,</a:t>
            </a:r>
            <a:r>
              <a:rPr lang="en-US" sz="2000" i="1" dirty="0"/>
              <a:t> 44</a:t>
            </a:r>
            <a:r>
              <a:rPr lang="en-US" sz="2000" dirty="0"/>
              <a:t>, 1124–1154. </a:t>
            </a:r>
            <a:r>
              <a:rPr lang="fr-CA" sz="2000" dirty="0">
                <a:hlinkClick r:id="rId12"/>
              </a:rPr>
              <a:t>https://doi.org/10.1017/S0272263121000930</a:t>
            </a:r>
            <a:endParaRPr lang="fr-CA" sz="2000" dirty="0"/>
          </a:p>
          <a:p>
            <a:endParaRPr lang="fr-CA" sz="2000" dirty="0"/>
          </a:p>
          <a:p>
            <a:r>
              <a:rPr lang="en-US" sz="2000" dirty="0"/>
              <a:t>3. González‐Fernández, B. (2024). How Is Vocabulary Learnt? An Acquisitional Sequence of L2 Word</a:t>
            </a:r>
          </a:p>
          <a:p>
            <a:r>
              <a:rPr lang="en-US" sz="2000" dirty="0"/>
              <a:t>Knowledge. </a:t>
            </a:r>
            <a:r>
              <a:rPr lang="en-US" sz="2000" i="1" dirty="0"/>
              <a:t>TESOL Quarterly</a:t>
            </a:r>
            <a:r>
              <a:rPr lang="en-US" sz="2000" dirty="0"/>
              <a:t>. </a:t>
            </a:r>
            <a:r>
              <a:rPr lang="en-US" sz="2000" dirty="0">
                <a:hlinkClick r:id="rId13"/>
              </a:rPr>
              <a:t>https://doi.org/10.1002/tesq.3342</a:t>
            </a:r>
            <a:endParaRPr lang="en-US" sz="2000" dirty="0"/>
          </a:p>
          <a:p>
            <a:endParaRPr lang="fr-CA" sz="2000" dirty="0"/>
          </a:p>
          <a:p>
            <a:r>
              <a:rPr lang="fr-CA" sz="2000" dirty="0"/>
              <a:t>4. </a:t>
            </a:r>
            <a:r>
              <a:rPr lang="en-CA" sz="2000" dirty="0"/>
              <a:t>Marier, S. (2000). </a:t>
            </a:r>
            <a:r>
              <a:rPr lang="en-CA" sz="2000" i="1" dirty="0"/>
              <a:t>Vocabulary Richness Compared: Poor or Rich Science Students?</a:t>
            </a:r>
            <a:r>
              <a:rPr lang="en-CA" sz="2000" dirty="0"/>
              <a:t> [document </a:t>
            </a:r>
            <a:r>
              <a:rPr lang="en-CA" sz="2000" dirty="0" err="1"/>
              <a:t>inédit</a:t>
            </a:r>
            <a:r>
              <a:rPr lang="en-CA" sz="2000" dirty="0"/>
              <a:t>]. Applied linguistics, Université Concordia.</a:t>
            </a:r>
          </a:p>
          <a:p>
            <a:endParaRPr lang="en-CA" sz="2000" dirty="0"/>
          </a:p>
          <a:p>
            <a:r>
              <a:rPr lang="en-CA" sz="2000" dirty="0"/>
              <a:t>5. </a:t>
            </a:r>
            <a:r>
              <a:rPr lang="en-US" sz="2000" dirty="0"/>
              <a:t>Nation, I. S. P. (2022). </a:t>
            </a:r>
            <a:r>
              <a:rPr lang="en-US" sz="2000" i="1" dirty="0"/>
              <a:t>Learning vocabulary in another language </a:t>
            </a:r>
            <a:r>
              <a:rPr lang="en-US" sz="2000" dirty="0"/>
              <a:t>(1–1 online resource (xviii, 630 pages) :illustrations.). Cambridge University Press; </a:t>
            </a:r>
            <a:r>
              <a:rPr lang="en-US" sz="2000" dirty="0" err="1"/>
              <a:t>WorldCat</a:t>
            </a:r>
            <a:r>
              <a:rPr lang="en-US" sz="2000" dirty="0"/>
              <a:t>. </a:t>
            </a:r>
            <a:r>
              <a:rPr lang="en-US" sz="2000" dirty="0">
                <a:hlinkClick r:id="rId14"/>
              </a:rPr>
              <a:t>https://doi.org/10.1017/9781009093873</a:t>
            </a:r>
            <a:endParaRPr lang="en-US" sz="2000" dirty="0"/>
          </a:p>
          <a:p>
            <a:endParaRPr lang="fr-CA" sz="2000" dirty="0"/>
          </a:p>
          <a:p>
            <a:r>
              <a:rPr lang="fr-CA" sz="2000" dirty="0"/>
              <a:t>6</a:t>
            </a:r>
            <a:r>
              <a:rPr lang="fr-CA" sz="2000"/>
              <a:t>. </a:t>
            </a:r>
            <a:r>
              <a:rPr lang="fr-CA" sz="2000" dirty="0"/>
              <a:t>Plante, P. (2016). Apprentissage, jeu sérieux et «détournement sérieux de jeu». Formation et Profession. </a:t>
            </a:r>
            <a:r>
              <a:rPr lang="fr-CA" sz="2000" dirty="0">
                <a:hlinkClick r:id="rId15"/>
              </a:rPr>
              <a:t>https://doi.org/10.18162/fp.2016.a96</a:t>
            </a:r>
            <a:endParaRPr lang="fr-CA" sz="2000" dirty="0"/>
          </a:p>
          <a:p>
            <a:endParaRPr lang="fr-CA" sz="1400" dirty="0"/>
          </a:p>
        </p:txBody>
      </p:sp>
    </p:spTree>
    <p:extLst>
      <p:ext uri="{BB962C8B-B14F-4D97-AF65-F5344CB8AC3E}">
        <p14:creationId xmlns:p14="http://schemas.microsoft.com/office/powerpoint/2010/main" val="3153589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E850A1-01FB-73FC-E216-F6CB95FB2B39}"/>
              </a:ext>
            </a:extLst>
          </p:cNvPr>
          <p:cNvSpPr/>
          <p:nvPr>
            <p:custDataLst>
              <p:tags r:id="rId1"/>
            </p:custDataLst>
          </p:nvPr>
        </p:nvSpPr>
        <p:spPr>
          <a:xfrm>
            <a:off x="0"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4AD3AB55-E81C-4647-B872-7B660B3AF669}"/>
              </a:ext>
            </a:extLst>
          </p:cNvPr>
          <p:cNvSpPr/>
          <p:nvPr>
            <p:custDataLst>
              <p:tags r:id="rId2"/>
            </p:custDataLst>
          </p:nvPr>
        </p:nvSpPr>
        <p:spPr>
          <a:xfrm flipH="1">
            <a:off x="11569786" y="0"/>
            <a:ext cx="348911" cy="3008412"/>
          </a:xfrm>
          <a:prstGeom prst="rect">
            <a:avLst/>
          </a:prstGeom>
          <a:solidFill>
            <a:srgbClr val="ED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69FD301A-15A6-4FD9-9935-9AD2A726E531}"/>
              </a:ext>
            </a:extLst>
          </p:cNvPr>
          <p:cNvSpPr/>
          <p:nvPr>
            <p:custDataLst>
              <p:tags r:id="rId3"/>
            </p:custDataLst>
          </p:nvPr>
        </p:nvSpPr>
        <p:spPr>
          <a:xfrm flipH="1">
            <a:off x="11161213" y="2"/>
            <a:ext cx="348911" cy="3008412"/>
          </a:xfrm>
          <a:prstGeom prst="rect">
            <a:avLst/>
          </a:prstGeom>
          <a:solidFill>
            <a:srgbClr val="B2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2D3CC6F4-A112-4923-8510-60056912A695}"/>
              </a:ext>
            </a:extLst>
          </p:cNvPr>
          <p:cNvSpPr/>
          <p:nvPr>
            <p:custDataLst>
              <p:tags r:id="rId4"/>
            </p:custDataLst>
          </p:nvPr>
        </p:nvSpPr>
        <p:spPr>
          <a:xfrm flipH="1">
            <a:off x="10752640" y="0"/>
            <a:ext cx="348911" cy="3008412"/>
          </a:xfrm>
          <a:prstGeom prst="rect">
            <a:avLst/>
          </a:prstGeom>
          <a:solidFill>
            <a:srgbClr val="CBD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Rectangle 54" hidden="1">
            <a:extLst>
              <a:ext uri="{FF2B5EF4-FFF2-40B4-BE49-F238E27FC236}">
                <a16:creationId xmlns:a16="http://schemas.microsoft.com/office/drawing/2014/main" id="{A646C0B2-7196-4ACD-AA09-64E75D1AF59B}"/>
              </a:ext>
            </a:extLst>
          </p:cNvPr>
          <p:cNvSpPr/>
          <p:nvPr>
            <p:custDataLst>
              <p:tags r:id="rId5"/>
            </p:custDataLst>
          </p:nvPr>
        </p:nvSpPr>
        <p:spPr>
          <a:xfrm>
            <a:off x="4481857" y="1933731"/>
            <a:ext cx="1946321" cy="3759713"/>
          </a:xfrm>
          <a:prstGeom prst="rect">
            <a:avLst/>
          </a:prstGeom>
          <a:solidFill>
            <a:srgbClr val="FAC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6" name="Graphic 25">
            <a:extLst>
              <a:ext uri="{FF2B5EF4-FFF2-40B4-BE49-F238E27FC236}">
                <a16:creationId xmlns:a16="http://schemas.microsoft.com/office/drawing/2014/main" id="{3A668641-FAF1-439C-B6EC-8F1B373F557D}"/>
              </a:ext>
            </a:extLst>
          </p:cNvPr>
          <p:cNvPicPr>
            <a:picLocks noChangeAspect="1"/>
          </p:cNvPicPr>
          <p:nvPr>
            <p:custDataLst>
              <p:tags r:id="rId6"/>
            </p:custDataLst>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10800000">
            <a:off x="-1" y="5381981"/>
            <a:ext cx="1468582" cy="1476018"/>
          </a:xfrm>
          <a:prstGeom prst="rect">
            <a:avLst/>
          </a:prstGeom>
        </p:spPr>
      </p:pic>
      <p:sp>
        <p:nvSpPr>
          <p:cNvPr id="27" name="Oval 26">
            <a:extLst>
              <a:ext uri="{FF2B5EF4-FFF2-40B4-BE49-F238E27FC236}">
                <a16:creationId xmlns:a16="http://schemas.microsoft.com/office/drawing/2014/main" id="{FCBB1E3E-6B2B-4880-B822-42D47DC0AF70}"/>
              </a:ext>
            </a:extLst>
          </p:cNvPr>
          <p:cNvSpPr/>
          <p:nvPr>
            <p:custDataLst>
              <p:tags r:id="rId7"/>
            </p:custDataLst>
          </p:nvPr>
        </p:nvSpPr>
        <p:spPr>
          <a:xfrm rot="16200000">
            <a:off x="269238" y="5654939"/>
            <a:ext cx="930103" cy="930103"/>
          </a:xfrm>
          <a:prstGeom prst="ellipse">
            <a:avLst/>
          </a:prstGeom>
          <a:solidFill>
            <a:srgbClr val="ED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0" name="Straight Connector 39">
            <a:extLst>
              <a:ext uri="{FF2B5EF4-FFF2-40B4-BE49-F238E27FC236}">
                <a16:creationId xmlns:a16="http://schemas.microsoft.com/office/drawing/2014/main" id="{D62C83BE-063F-49A3-9F76-F63F4E03212B}"/>
              </a:ext>
            </a:extLst>
          </p:cNvPr>
          <p:cNvCxnSpPr>
            <a:cxnSpLocks/>
          </p:cNvCxnSpPr>
          <p:nvPr>
            <p:custDataLst>
              <p:tags r:id="rId8"/>
            </p:custDataLst>
          </p:nvPr>
        </p:nvCxnSpPr>
        <p:spPr>
          <a:xfrm>
            <a:off x="2230589" y="2953397"/>
            <a:ext cx="5570804" cy="0"/>
          </a:xfrm>
          <a:prstGeom prst="line">
            <a:avLst/>
          </a:prstGeom>
          <a:ln w="19050" cap="sq">
            <a:solidFill>
              <a:srgbClr val="2A4D9E"/>
            </a:solidFill>
            <a:miter lim="800000"/>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76D4CDC-4AC9-4123-9679-66783F5081D4}"/>
              </a:ext>
            </a:extLst>
          </p:cNvPr>
          <p:cNvSpPr txBox="1"/>
          <p:nvPr>
            <p:custDataLst>
              <p:tags r:id="rId9"/>
            </p:custDataLst>
          </p:nvPr>
        </p:nvSpPr>
        <p:spPr>
          <a:xfrm>
            <a:off x="2181955" y="1607320"/>
            <a:ext cx="5453044" cy="584775"/>
          </a:xfrm>
          <a:prstGeom prst="rect">
            <a:avLst/>
          </a:prstGeom>
          <a:noFill/>
        </p:spPr>
        <p:txBody>
          <a:bodyPr wrap="square" rtlCol="0">
            <a:spAutoFit/>
          </a:bodyPr>
          <a:lstStyle/>
          <a:p>
            <a:r>
              <a:rPr sz="3200" dirty="0"/>
              <a:t>Thank you</a:t>
            </a:r>
            <a:r>
              <a:rPr lang="fr-CA" sz="3200" dirty="0"/>
              <a:t>!</a:t>
            </a:r>
            <a:endParaRPr sz="3200" dirty="0"/>
          </a:p>
        </p:txBody>
      </p:sp>
      <p:sp>
        <p:nvSpPr>
          <p:cNvPr id="50" name="Oval 49">
            <a:extLst>
              <a:ext uri="{FF2B5EF4-FFF2-40B4-BE49-F238E27FC236}">
                <a16:creationId xmlns:a16="http://schemas.microsoft.com/office/drawing/2014/main" id="{6C2FA631-1A6C-43B6-9CBC-0D8821FEA5B1}"/>
              </a:ext>
            </a:extLst>
          </p:cNvPr>
          <p:cNvSpPr/>
          <p:nvPr>
            <p:custDataLst>
              <p:tags r:id="rId10"/>
            </p:custDataLst>
          </p:nvPr>
        </p:nvSpPr>
        <p:spPr>
          <a:xfrm>
            <a:off x="1130319" y="3688318"/>
            <a:ext cx="585839" cy="585839"/>
          </a:xfrm>
          <a:prstGeom prst="ellipse">
            <a:avLst/>
          </a:prstGeom>
          <a:solidFill>
            <a:srgbClr val="2A4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t>                   </a:t>
            </a:r>
          </a:p>
        </p:txBody>
      </p:sp>
      <p:sp>
        <p:nvSpPr>
          <p:cNvPr id="54" name="TextBox 53">
            <a:extLst>
              <a:ext uri="{FF2B5EF4-FFF2-40B4-BE49-F238E27FC236}">
                <a16:creationId xmlns:a16="http://schemas.microsoft.com/office/drawing/2014/main" id="{E96B95BA-9792-4976-8454-9D2B183629AD}"/>
              </a:ext>
            </a:extLst>
          </p:cNvPr>
          <p:cNvSpPr txBox="1"/>
          <p:nvPr>
            <p:custDataLst>
              <p:tags r:id="rId11"/>
            </p:custDataLst>
          </p:nvPr>
        </p:nvSpPr>
        <p:spPr>
          <a:xfrm>
            <a:off x="2230588" y="4037963"/>
            <a:ext cx="2310931" cy="299313"/>
          </a:xfrm>
          <a:prstGeom prst="rect">
            <a:avLst/>
          </a:prstGeom>
          <a:noFill/>
        </p:spPr>
        <p:txBody>
          <a:bodyPr wrap="square">
            <a:spAutoFit/>
          </a:bodyPr>
          <a:lstStyle/>
          <a:p>
            <a:pPr>
              <a:lnSpc>
                <a:spcPct val="150000"/>
              </a:lnSpc>
            </a:pPr>
            <a:r>
              <a:rPr lang="en-IN" sz="1000" b="0" i="0">
                <a:solidFill>
                  <a:schemeClr val="bg1">
                    <a:lumMod val="65000"/>
                  </a:schemeClr>
                </a:solidFill>
                <a:effectLst/>
                <a:ea typeface="Open Sans" pitchFamily="2" charset="0"/>
                <a:cs typeface="Open Sans" pitchFamily="2" charset="0"/>
              </a:rPr>
              <a:t> </a:t>
            </a:r>
          </a:p>
        </p:txBody>
      </p:sp>
      <p:sp>
        <p:nvSpPr>
          <p:cNvPr id="2" name="ZoneTexte 1">
            <a:extLst>
              <a:ext uri="{FF2B5EF4-FFF2-40B4-BE49-F238E27FC236}">
                <a16:creationId xmlns:a16="http://schemas.microsoft.com/office/drawing/2014/main" id="{BB520EDC-6E44-6536-8F2E-D14755708C39}"/>
              </a:ext>
            </a:extLst>
          </p:cNvPr>
          <p:cNvSpPr txBox="1"/>
          <p:nvPr>
            <p:custDataLst>
              <p:tags r:id="rId12"/>
            </p:custDataLst>
          </p:nvPr>
        </p:nvSpPr>
        <p:spPr>
          <a:xfrm>
            <a:off x="1671504" y="125132"/>
            <a:ext cx="3921222"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Q&amp;A Session</a:t>
            </a:r>
          </a:p>
        </p:txBody>
      </p:sp>
      <p:sp>
        <p:nvSpPr>
          <p:cNvPr id="3" name="Ellipse 2">
            <a:extLst>
              <a:ext uri="{FF2B5EF4-FFF2-40B4-BE49-F238E27FC236}">
                <a16:creationId xmlns:a16="http://schemas.microsoft.com/office/drawing/2014/main" id="{DD643D67-FCB9-48F9-020F-0033D3E67884}"/>
              </a:ext>
            </a:extLst>
          </p:cNvPr>
          <p:cNvSpPr/>
          <p:nvPr>
            <p:custDataLst>
              <p:tags r:id="rId13"/>
            </p:custDataLst>
          </p:nvPr>
        </p:nvSpPr>
        <p:spPr>
          <a:xfrm>
            <a:off x="1189239" y="97596"/>
            <a:ext cx="468001" cy="46800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9</a:t>
            </a:r>
          </a:p>
        </p:txBody>
      </p:sp>
      <p:pic>
        <p:nvPicPr>
          <p:cNvPr id="7" name="Espace réservé pour une image  6" descr="Une image contenant capture d’écran, texte, graphisme, Graphique&#10;&#10;Le contenu généré par l’IA peut être incorrect.">
            <a:extLst>
              <a:ext uri="{FF2B5EF4-FFF2-40B4-BE49-F238E27FC236}">
                <a16:creationId xmlns:a16="http://schemas.microsoft.com/office/drawing/2014/main" id="{BBA0BB7C-7613-C0C3-C814-A8BACD9E66FF}"/>
              </a:ext>
            </a:extLst>
          </p:cNvPr>
          <p:cNvPicPr>
            <a:picLocks noGrp="1" noChangeAspect="1"/>
          </p:cNvPicPr>
          <p:nvPr>
            <p:ph type="pic" sz="quarter" idx="11"/>
            <p:custDataLst>
              <p:tags r:id="rId14"/>
            </p:custDataLst>
          </p:nvPr>
        </p:nvPicPr>
        <p:blipFill>
          <a:blip r:embed="rId27">
            <a:extLst>
              <a:ext uri="{28A0092B-C50C-407E-A947-70E740481C1C}">
                <a14:useLocalDpi xmlns:a14="http://schemas.microsoft.com/office/drawing/2010/main" val="0"/>
              </a:ext>
            </a:extLst>
          </a:blip>
          <a:srcRect t="65467" b="3391"/>
          <a:stretch/>
        </p:blipFill>
        <p:spPr>
          <a:xfrm>
            <a:off x="4541520" y="4350930"/>
            <a:ext cx="7652280" cy="1342516"/>
          </a:xfrm>
        </p:spPr>
      </p:pic>
      <p:pic>
        <p:nvPicPr>
          <p:cNvPr id="12" name="Espace réservé pour une image  11" descr="Une image contenant capture d’écran, texte, graphisme, Graphique&#10;&#10;Le contenu généré par l’IA peut être incorrect.">
            <a:extLst>
              <a:ext uri="{FF2B5EF4-FFF2-40B4-BE49-F238E27FC236}">
                <a16:creationId xmlns:a16="http://schemas.microsoft.com/office/drawing/2014/main" id="{3CE8902E-DEA1-056B-D594-D8A96C55D5A1}"/>
              </a:ext>
            </a:extLst>
          </p:cNvPr>
          <p:cNvPicPr>
            <a:picLocks noGrp="1" noChangeAspect="1"/>
          </p:cNvPicPr>
          <p:nvPr>
            <p:ph type="pic" sz="quarter" idx="10"/>
            <p:custDataLst>
              <p:tags r:id="rId15"/>
            </p:custDataLst>
          </p:nvPr>
        </p:nvPicPr>
        <p:blipFill>
          <a:blip r:embed="rId27">
            <a:extLst>
              <a:ext uri="{28A0092B-C50C-407E-A947-70E740481C1C}">
                <a14:useLocalDpi xmlns:a14="http://schemas.microsoft.com/office/drawing/2010/main" val="0"/>
              </a:ext>
            </a:extLst>
          </a:blip>
          <a:srcRect t="34411" b="34411"/>
          <a:stretch>
            <a:fillRect/>
          </a:stretch>
        </p:blipFill>
        <p:spPr/>
      </p:pic>
      <p:grpSp>
        <p:nvGrpSpPr>
          <p:cNvPr id="9" name="Groupe 8">
            <a:extLst>
              <a:ext uri="{FF2B5EF4-FFF2-40B4-BE49-F238E27FC236}">
                <a16:creationId xmlns:a16="http://schemas.microsoft.com/office/drawing/2014/main" id="{C8AC7E40-052D-2BA2-ED1C-4FBD407E1599}"/>
              </a:ext>
            </a:extLst>
          </p:cNvPr>
          <p:cNvGrpSpPr/>
          <p:nvPr/>
        </p:nvGrpSpPr>
        <p:grpSpPr>
          <a:xfrm>
            <a:off x="2612539" y="6015878"/>
            <a:ext cx="8365356" cy="732803"/>
            <a:chOff x="1681066" y="6109840"/>
            <a:chExt cx="8365356" cy="732803"/>
          </a:xfrm>
        </p:grpSpPr>
        <p:pic>
          <p:nvPicPr>
            <p:cNvPr id="11" name="Image 10" descr="Une image contenant Graphique, Police, logo, graphisme&#10;&#10;Le contenu généré par l’IA peut être incorrect.">
              <a:extLst>
                <a:ext uri="{FF2B5EF4-FFF2-40B4-BE49-F238E27FC236}">
                  <a16:creationId xmlns:a16="http://schemas.microsoft.com/office/drawing/2014/main" id="{4E16F24A-07D1-706F-7A9A-C0F279201FDF}"/>
                </a:ext>
              </a:extLst>
            </p:cNvPr>
            <p:cNvPicPr>
              <a:picLocks noChangeAspect="1"/>
            </p:cNvPicPr>
            <p:nvPr>
              <p:custDataLst>
                <p:tags r:id="rId16"/>
              </p:custDataLst>
            </p:nvPr>
          </p:nvPicPr>
          <p:blipFill>
            <a:blip r:embed="rId28">
              <a:grayscl/>
              <a:extLst>
                <a:ext uri="{28A0092B-C50C-407E-A947-70E740481C1C}">
                  <a14:useLocalDpi xmlns:a14="http://schemas.microsoft.com/office/drawing/2010/main" val="0"/>
                </a:ext>
              </a:extLst>
            </a:blip>
            <a:stretch>
              <a:fillRect/>
            </a:stretch>
          </p:blipFill>
          <p:spPr>
            <a:xfrm>
              <a:off x="1681066" y="6173249"/>
              <a:ext cx="1209541" cy="605984"/>
            </a:xfrm>
            <a:prstGeom prst="rect">
              <a:avLst/>
            </a:prstGeom>
          </p:spPr>
        </p:pic>
        <p:pic>
          <p:nvPicPr>
            <p:cNvPr id="13" name="Image 12" descr="Une image contenant Police, Graphique, graphisme, capture d’écran&#10;&#10;Le contenu généré par l’IA peut être incorrect.">
              <a:extLst>
                <a:ext uri="{FF2B5EF4-FFF2-40B4-BE49-F238E27FC236}">
                  <a16:creationId xmlns:a16="http://schemas.microsoft.com/office/drawing/2014/main" id="{D03D6D9D-A518-64BF-DB53-A08083C9483C}"/>
                </a:ext>
              </a:extLst>
            </p:cNvPr>
            <p:cNvPicPr>
              <a:picLocks noChangeAspect="1"/>
            </p:cNvPicPr>
            <p:nvPr>
              <p:custDataLst>
                <p:tags r:id="rId17"/>
              </p:custDataLst>
            </p:nvPr>
          </p:nvPicPr>
          <p:blipFill>
            <a:blip r:embed="rId29">
              <a:grayscl/>
              <a:extLst>
                <a:ext uri="{28A0092B-C50C-407E-A947-70E740481C1C}">
                  <a14:useLocalDpi xmlns:a14="http://schemas.microsoft.com/office/drawing/2010/main" val="0"/>
                </a:ext>
              </a:extLst>
            </a:blip>
            <a:stretch>
              <a:fillRect/>
            </a:stretch>
          </p:blipFill>
          <p:spPr>
            <a:xfrm>
              <a:off x="4315546" y="6282264"/>
              <a:ext cx="1153714" cy="387955"/>
            </a:xfrm>
            <a:prstGeom prst="rect">
              <a:avLst/>
            </a:prstGeom>
          </p:spPr>
        </p:pic>
        <p:pic>
          <p:nvPicPr>
            <p:cNvPr id="14" name="Graphique 13">
              <a:extLst>
                <a:ext uri="{FF2B5EF4-FFF2-40B4-BE49-F238E27FC236}">
                  <a16:creationId xmlns:a16="http://schemas.microsoft.com/office/drawing/2014/main" id="{C0C045E9-F80D-089D-2083-B93DFF4B937E}"/>
                </a:ext>
              </a:extLst>
            </p:cNvPr>
            <p:cNvPicPr>
              <a:picLocks noChangeAspect="1"/>
            </p:cNvPicPr>
            <p:nvPr>
              <p:custDataLst>
                <p:tags r:id="rId18"/>
              </p:custDataLst>
            </p:nvPr>
          </p:nvPicPr>
          <p:blipFill>
            <a:blip r:embed="rId30">
              <a:grayscl/>
              <a:extLst>
                <a:ext uri="{96DAC541-7B7A-43D3-8B79-37D633B846F1}">
                  <asvg:svgBlip xmlns:asvg="http://schemas.microsoft.com/office/drawing/2016/SVG/main" r:embed="rId31"/>
                </a:ext>
              </a:extLst>
            </a:blip>
            <a:srcRect b="29731"/>
            <a:stretch/>
          </p:blipFill>
          <p:spPr>
            <a:xfrm>
              <a:off x="5700135" y="6220799"/>
              <a:ext cx="1153714" cy="510884"/>
            </a:xfrm>
            <a:prstGeom prst="rect">
              <a:avLst/>
            </a:prstGeom>
          </p:spPr>
        </p:pic>
        <p:pic>
          <p:nvPicPr>
            <p:cNvPr id="15" name="Image 14" descr="Une image contenant texte, Police, Graphique, logo&#10;&#10;Le contenu généré par l’IA peut être incorrect.">
              <a:extLst>
                <a:ext uri="{FF2B5EF4-FFF2-40B4-BE49-F238E27FC236}">
                  <a16:creationId xmlns:a16="http://schemas.microsoft.com/office/drawing/2014/main" id="{6EC233AC-CC43-C6A0-EC32-8BD6D25249E9}"/>
                </a:ext>
              </a:extLst>
            </p:cNvPr>
            <p:cNvPicPr>
              <a:picLocks noChangeAspect="1"/>
            </p:cNvPicPr>
            <p:nvPr>
              <p:custDataLst>
                <p:tags r:id="rId19"/>
              </p:custDataLst>
            </p:nvPr>
          </p:nvPicPr>
          <p:blipFill>
            <a:blip r:embed="rId32">
              <a:grayscl/>
              <a:extLst>
                <a:ext uri="{28A0092B-C50C-407E-A947-70E740481C1C}">
                  <a14:useLocalDpi xmlns:a14="http://schemas.microsoft.com/office/drawing/2010/main" val="0"/>
                </a:ext>
              </a:extLst>
            </a:blip>
            <a:stretch>
              <a:fillRect/>
            </a:stretch>
          </p:blipFill>
          <p:spPr>
            <a:xfrm>
              <a:off x="3121482" y="6219068"/>
              <a:ext cx="963189" cy="514346"/>
            </a:xfrm>
            <a:prstGeom prst="rect">
              <a:avLst/>
            </a:prstGeom>
          </p:spPr>
        </p:pic>
        <p:pic>
          <p:nvPicPr>
            <p:cNvPr id="16" name="Image 15" descr="Une image contenant Police, logo, texte, Graphique&#10;&#10;Le contenu généré par l’IA peut être incorrect.">
              <a:extLst>
                <a:ext uri="{FF2B5EF4-FFF2-40B4-BE49-F238E27FC236}">
                  <a16:creationId xmlns:a16="http://schemas.microsoft.com/office/drawing/2014/main" id="{D6CA992F-78D5-E6ED-652D-69D24E7A224B}"/>
                </a:ext>
              </a:extLst>
            </p:cNvPr>
            <p:cNvPicPr>
              <a:picLocks noChangeAspect="1"/>
            </p:cNvPicPr>
            <p:nvPr>
              <p:custDataLst>
                <p:tags r:id="rId20"/>
              </p:custDataLst>
            </p:nvPr>
          </p:nvPicPr>
          <p:blipFill>
            <a:blip r:embed="rId33">
              <a:clrChange>
                <a:clrFrom>
                  <a:srgbClr val="FEFEFE"/>
                </a:clrFrom>
                <a:clrTo>
                  <a:srgbClr val="FEFEFE">
                    <a:alpha val="0"/>
                  </a:srgbClr>
                </a:clrTo>
              </a:clrChange>
              <a:grayscl/>
              <a:extLst>
                <a:ext uri="{28A0092B-C50C-407E-A947-70E740481C1C}">
                  <a14:useLocalDpi xmlns:a14="http://schemas.microsoft.com/office/drawing/2010/main" val="0"/>
                </a:ext>
              </a:extLst>
            </a:blip>
            <a:stretch>
              <a:fillRect/>
            </a:stretch>
          </p:blipFill>
          <p:spPr>
            <a:xfrm>
              <a:off x="7084724" y="6109840"/>
              <a:ext cx="963190" cy="732803"/>
            </a:xfrm>
            <a:prstGeom prst="rect">
              <a:avLst/>
            </a:prstGeom>
          </p:spPr>
        </p:pic>
        <p:pic>
          <p:nvPicPr>
            <p:cNvPr id="20" name="Image 19" descr="Une image contenant texte, Graphique, clipart, Police&#10;&#10;Le contenu généré par l’IA peut être incorrect.">
              <a:extLst>
                <a:ext uri="{FF2B5EF4-FFF2-40B4-BE49-F238E27FC236}">
                  <a16:creationId xmlns:a16="http://schemas.microsoft.com/office/drawing/2014/main" id="{62C29C5E-33F0-E528-AAB8-0715A9E5A2F6}"/>
                </a:ext>
              </a:extLst>
            </p:cNvPr>
            <p:cNvPicPr>
              <a:picLocks noChangeAspect="1"/>
            </p:cNvPicPr>
            <p:nvPr>
              <p:custDataLst>
                <p:tags r:id="rId21"/>
              </p:custDataLst>
            </p:nvPr>
          </p:nvPicPr>
          <p:blipFill>
            <a:blip r:embed="rId34">
              <a:clrChange>
                <a:clrFrom>
                  <a:srgbClr val="D9D9D9"/>
                </a:clrFrom>
                <a:clrTo>
                  <a:srgbClr val="D9D9D9">
                    <a:alpha val="0"/>
                  </a:srgbClr>
                </a:clrTo>
              </a:clrChange>
              <a:grayscl/>
              <a:extLst>
                <a:ext uri="{28A0092B-C50C-407E-A947-70E740481C1C}">
                  <a14:useLocalDpi xmlns:a14="http://schemas.microsoft.com/office/drawing/2010/main" val="0"/>
                </a:ext>
              </a:extLst>
            </a:blip>
            <a:stretch>
              <a:fillRect/>
            </a:stretch>
          </p:blipFill>
          <p:spPr>
            <a:xfrm>
              <a:off x="8278789" y="6136365"/>
              <a:ext cx="535959" cy="679753"/>
            </a:xfrm>
            <a:prstGeom prst="rect">
              <a:avLst/>
            </a:prstGeom>
          </p:spPr>
        </p:pic>
        <p:pic>
          <p:nvPicPr>
            <p:cNvPr id="21" name="Image 20" descr="Une image contenant capture d’écran, noir, Graphique, conception&#10;&#10;Le contenu généré par l’IA peut être incorrect.">
              <a:extLst>
                <a:ext uri="{FF2B5EF4-FFF2-40B4-BE49-F238E27FC236}">
                  <a16:creationId xmlns:a16="http://schemas.microsoft.com/office/drawing/2014/main" id="{6C5699E5-5C07-6243-944F-CB57D5E126B7}"/>
                </a:ext>
              </a:extLst>
            </p:cNvPr>
            <p:cNvPicPr>
              <a:picLocks noChangeAspect="1"/>
            </p:cNvPicPr>
            <p:nvPr>
              <p:custDataLst>
                <p:tags r:id="rId22"/>
              </p:custDataLst>
            </p:nvPr>
          </p:nvPicPr>
          <p:blipFill>
            <a:blip r:embed="rId35">
              <a:extLst>
                <a:ext uri="{28A0092B-C50C-407E-A947-70E740481C1C}">
                  <a14:useLocalDpi xmlns:a14="http://schemas.microsoft.com/office/drawing/2010/main" val="0"/>
                </a:ext>
              </a:extLst>
            </a:blip>
            <a:stretch>
              <a:fillRect/>
            </a:stretch>
          </p:blipFill>
          <p:spPr>
            <a:xfrm>
              <a:off x="9045624" y="6300808"/>
              <a:ext cx="1000798" cy="350866"/>
            </a:xfrm>
            <a:prstGeom prst="rect">
              <a:avLst/>
            </a:prstGeom>
          </p:spPr>
        </p:pic>
      </p:grpSp>
      <p:pic>
        <p:nvPicPr>
          <p:cNvPr id="23" name="Graphique 22">
            <a:extLst>
              <a:ext uri="{FF2B5EF4-FFF2-40B4-BE49-F238E27FC236}">
                <a16:creationId xmlns:a16="http://schemas.microsoft.com/office/drawing/2014/main" id="{FAB644F8-25A9-61E7-5DAF-C9A477D2D7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384100" y="2092484"/>
            <a:ext cx="2977800" cy="644217"/>
          </a:xfrm>
          <a:prstGeom prst="rect">
            <a:avLst/>
          </a:prstGeom>
        </p:spPr>
      </p:pic>
    </p:spTree>
    <p:extLst>
      <p:ext uri="{BB962C8B-B14F-4D97-AF65-F5344CB8AC3E}">
        <p14:creationId xmlns:p14="http://schemas.microsoft.com/office/powerpoint/2010/main" val="382956882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9B15B3-7017-02DB-6076-7D36E0C56D1B}"/>
              </a:ext>
            </a:extLst>
          </p:cNvPr>
          <p:cNvSpPr/>
          <p:nvPr>
            <p:custDataLst>
              <p:tags r:id="rId1"/>
            </p:custDataLst>
          </p:nvPr>
        </p:nvSpPr>
        <p:spPr>
          <a:xfrm>
            <a:off x="-124178" y="0"/>
            <a:ext cx="10782599"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045FB40C-0E58-4C97-A0D0-5FA8E1EEAB02}"/>
              </a:ext>
            </a:extLst>
          </p:cNvPr>
          <p:cNvSpPr/>
          <p:nvPr>
            <p:custDataLst>
              <p:tags r:id="rId2"/>
            </p:custDataLst>
          </p:nvPr>
        </p:nvSpPr>
        <p:spPr>
          <a:xfrm>
            <a:off x="9213273" y="0"/>
            <a:ext cx="2978727" cy="6858000"/>
          </a:xfrm>
          <a:prstGeom prst="rect">
            <a:avLst/>
          </a:prstGeom>
          <a:solidFill>
            <a:srgbClr val="2A4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Graphic 12">
            <a:extLst>
              <a:ext uri="{FF2B5EF4-FFF2-40B4-BE49-F238E27FC236}">
                <a16:creationId xmlns:a16="http://schemas.microsoft.com/office/drawing/2014/main" id="{1717F070-75C8-4CA7-940D-2093B6889F29}"/>
              </a:ext>
            </a:extLst>
          </p:cNvPr>
          <p:cNvPicPr>
            <a:picLocks noChangeAspect="1"/>
          </p:cNvPicPr>
          <p:nvPr>
            <p:custDataLst>
              <p:tags r:id="rId3"/>
            </p:custDataLst>
          </p:nvPr>
        </p:nvPicPr>
        <p:blipFill>
          <a:blip r:embed="rId47" cstate="print">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rot="5400000">
            <a:off x="6891988" y="429707"/>
            <a:ext cx="1718828" cy="859414"/>
          </a:xfrm>
          <a:prstGeom prst="rect">
            <a:avLst/>
          </a:prstGeom>
        </p:spPr>
      </p:pic>
      <p:sp>
        <p:nvSpPr>
          <p:cNvPr id="14" name="Rectangle 13">
            <a:extLst>
              <a:ext uri="{FF2B5EF4-FFF2-40B4-BE49-F238E27FC236}">
                <a16:creationId xmlns:a16="http://schemas.microsoft.com/office/drawing/2014/main" id="{D0D0494C-BB21-40D6-8C58-D96C45623DFF}"/>
              </a:ext>
            </a:extLst>
          </p:cNvPr>
          <p:cNvSpPr/>
          <p:nvPr>
            <p:custDataLst>
              <p:tags r:id="rId4"/>
            </p:custDataLst>
          </p:nvPr>
        </p:nvSpPr>
        <p:spPr>
          <a:xfrm>
            <a:off x="11285588" y="432"/>
            <a:ext cx="907473" cy="858982"/>
          </a:xfrm>
          <a:prstGeom prst="rect">
            <a:avLst/>
          </a:prstGeom>
          <a:solidFill>
            <a:srgbClr val="CBD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5" name="Graphic 14">
            <a:extLst>
              <a:ext uri="{FF2B5EF4-FFF2-40B4-BE49-F238E27FC236}">
                <a16:creationId xmlns:a16="http://schemas.microsoft.com/office/drawing/2014/main" id="{5BA522BE-12E5-4732-A0EA-E8C0DCE428E5}"/>
              </a:ext>
            </a:extLst>
          </p:cNvPr>
          <p:cNvPicPr>
            <a:picLocks noChangeAspect="1"/>
          </p:cNvPicPr>
          <p:nvPr>
            <p:custDataLst>
              <p:tags r:id="rId5"/>
            </p:custDataLst>
          </p:nvPr>
        </p:nvPicPr>
        <p:blipFill>
          <a:blip r:embed="rId47" cstate="print">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rot="5400000">
            <a:off x="6032574" y="429707"/>
            <a:ext cx="1718828" cy="859414"/>
          </a:xfrm>
          <a:prstGeom prst="rect">
            <a:avLst/>
          </a:prstGeom>
        </p:spPr>
      </p:pic>
      <p:sp>
        <p:nvSpPr>
          <p:cNvPr id="16" name="Rectangle 15">
            <a:extLst>
              <a:ext uri="{FF2B5EF4-FFF2-40B4-BE49-F238E27FC236}">
                <a16:creationId xmlns:a16="http://schemas.microsoft.com/office/drawing/2014/main" id="{1FD08FB0-7E3F-48D7-A6EC-58597CC95478}"/>
              </a:ext>
            </a:extLst>
          </p:cNvPr>
          <p:cNvSpPr/>
          <p:nvPr>
            <p:custDataLst>
              <p:tags r:id="rId6"/>
            </p:custDataLst>
          </p:nvPr>
        </p:nvSpPr>
        <p:spPr>
          <a:xfrm>
            <a:off x="10598727" y="5347854"/>
            <a:ext cx="1595396" cy="1510146"/>
          </a:xfrm>
          <a:prstGeom prst="rect">
            <a:avLst/>
          </a:prstGeom>
          <a:solidFill>
            <a:srgbClr val="EE5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TextBox 23">
            <a:extLst>
              <a:ext uri="{FF2B5EF4-FFF2-40B4-BE49-F238E27FC236}">
                <a16:creationId xmlns:a16="http://schemas.microsoft.com/office/drawing/2014/main" id="{3488BDBF-EED1-4E34-BCE7-E01E85DA8752}"/>
              </a:ext>
            </a:extLst>
          </p:cNvPr>
          <p:cNvSpPr txBox="1"/>
          <p:nvPr>
            <p:custDataLst>
              <p:tags r:id="rId7"/>
            </p:custDataLst>
          </p:nvPr>
        </p:nvSpPr>
        <p:spPr>
          <a:xfrm>
            <a:off x="726777" y="408780"/>
            <a:ext cx="5562755" cy="707886"/>
          </a:xfrm>
          <a:prstGeom prst="rect">
            <a:avLst/>
          </a:prstGeom>
          <a:noFill/>
        </p:spPr>
        <p:txBody>
          <a:bodyPr wrap="square" rtlCol="0">
            <a:spAutoFit/>
          </a:bodyPr>
          <a:lstStyle>
            <a:defPPr>
              <a:defRPr lang="en-US"/>
            </a:defPPr>
            <a:lvl1pPr>
              <a:defRPr sz="4000" b="1" spc="300">
                <a:solidFill>
                  <a:srgbClr val="525252"/>
                </a:solidFill>
                <a:latin typeface="Metropolis" panose="00000500000000000000" pitchFamily="50" charset="0"/>
                <a:cs typeface="Arial" panose="020B0604020202020204" pitchFamily="34" charset="0"/>
              </a:defRPr>
            </a:lvl1pPr>
          </a:lstStyle>
          <a:p>
            <a:r>
              <a:rPr lang="fr-CA" dirty="0" err="1"/>
              <a:t>Presentation</a:t>
            </a:r>
            <a:r>
              <a:rPr lang="fr-CA" dirty="0"/>
              <a:t> plan</a:t>
            </a:r>
            <a:endParaRPr dirty="0"/>
          </a:p>
        </p:txBody>
      </p:sp>
      <p:cxnSp>
        <p:nvCxnSpPr>
          <p:cNvPr id="27" name="Straight Connector 26">
            <a:extLst>
              <a:ext uri="{FF2B5EF4-FFF2-40B4-BE49-F238E27FC236}">
                <a16:creationId xmlns:a16="http://schemas.microsoft.com/office/drawing/2014/main" id="{9738EA09-D546-43C8-B869-33830B334258}"/>
              </a:ext>
            </a:extLst>
          </p:cNvPr>
          <p:cNvCxnSpPr>
            <a:cxnSpLocks/>
          </p:cNvCxnSpPr>
          <p:nvPr>
            <p:custDataLst>
              <p:tags r:id="rId8"/>
            </p:custDataLst>
          </p:nvPr>
        </p:nvCxnSpPr>
        <p:spPr>
          <a:xfrm>
            <a:off x="841195" y="1117889"/>
            <a:ext cx="1323353" cy="0"/>
          </a:xfrm>
          <a:prstGeom prst="line">
            <a:avLst/>
          </a:prstGeom>
          <a:ln w="19050" cap="sq">
            <a:solidFill>
              <a:srgbClr val="CBD605"/>
            </a:solidFill>
            <a:round/>
          </a:ln>
        </p:spPr>
        <p:style>
          <a:lnRef idx="1">
            <a:schemeClr val="accent1"/>
          </a:lnRef>
          <a:fillRef idx="0">
            <a:schemeClr val="accent1"/>
          </a:fillRef>
          <a:effectRef idx="0">
            <a:schemeClr val="accent1"/>
          </a:effectRef>
          <a:fontRef idx="minor">
            <a:schemeClr val="tx1"/>
          </a:fontRef>
        </p:style>
      </p:cxnSp>
      <p:grpSp>
        <p:nvGrpSpPr>
          <p:cNvPr id="43" name="Groupe 42">
            <a:extLst>
              <a:ext uri="{FF2B5EF4-FFF2-40B4-BE49-F238E27FC236}">
                <a16:creationId xmlns:a16="http://schemas.microsoft.com/office/drawing/2014/main" id="{7F74207F-8CF7-65D3-B4D7-73D31940F6E6}"/>
              </a:ext>
            </a:extLst>
          </p:cNvPr>
          <p:cNvGrpSpPr/>
          <p:nvPr>
            <p:custDataLst>
              <p:tags r:id="rId9"/>
            </p:custDataLst>
          </p:nvPr>
        </p:nvGrpSpPr>
        <p:grpSpPr>
          <a:xfrm>
            <a:off x="729175" y="2465011"/>
            <a:ext cx="3719717" cy="468000"/>
            <a:chOff x="729175" y="2465011"/>
            <a:chExt cx="3719717" cy="468000"/>
          </a:xfrm>
        </p:grpSpPr>
        <p:sp>
          <p:nvSpPr>
            <p:cNvPr id="3" name="Rectangle 2">
              <a:extLst>
                <a:ext uri="{FF2B5EF4-FFF2-40B4-BE49-F238E27FC236}">
                  <a16:creationId xmlns:a16="http://schemas.microsoft.com/office/drawing/2014/main" id="{D7F5DE5D-30D9-73FC-F95E-CD7C96EC3416}"/>
                </a:ext>
              </a:extLst>
            </p:cNvPr>
            <p:cNvSpPr/>
            <p:nvPr>
              <p:custDataLst>
                <p:tags r:id="rId43"/>
              </p:custDataLst>
            </p:nvPr>
          </p:nvSpPr>
          <p:spPr>
            <a:xfrm>
              <a:off x="729175" y="2465011"/>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 coins arrondis 8">
              <a:extLst>
                <a:ext uri="{FF2B5EF4-FFF2-40B4-BE49-F238E27FC236}">
                  <a16:creationId xmlns:a16="http://schemas.microsoft.com/office/drawing/2014/main" id="{6C70F568-F8E9-1CF9-61E9-BDFF574EED4C}"/>
                </a:ext>
              </a:extLst>
            </p:cNvPr>
            <p:cNvSpPr txBox="1"/>
            <p:nvPr>
              <p:custDataLst>
                <p:tags r:id="rId44"/>
              </p:custDataLst>
            </p:nvPr>
          </p:nvSpPr>
          <p:spPr>
            <a:xfrm>
              <a:off x="1207560" y="2597265"/>
              <a:ext cx="252178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a:spcAft>
                  <a:spcPts val="600"/>
                </a:spcAft>
                <a:buClr>
                  <a:srgbClr val="5CAC34"/>
                </a:buClr>
                <a:defRPr/>
              </a:pPr>
              <a:r>
                <a:rPr lang="fr-CA" sz="1400" b="1" dirty="0">
                  <a:solidFill>
                    <a:schemeClr val="tx1"/>
                  </a:solidFill>
                  <a:latin typeface="Open Sans" pitchFamily="2" charset="0"/>
                  <a:ea typeface="Open Sans" pitchFamily="2" charset="0"/>
                  <a:cs typeface="Open Sans" pitchFamily="2" charset="0"/>
                </a:rPr>
                <a:t>The </a:t>
              </a:r>
              <a:r>
                <a:rPr lang="fr-CA" sz="1400" b="1" dirty="0" err="1">
                  <a:solidFill>
                    <a:schemeClr val="tx1"/>
                  </a:solidFill>
                  <a:latin typeface="Open Sans" pitchFamily="2" charset="0"/>
                  <a:ea typeface="Open Sans" pitchFamily="2" charset="0"/>
                  <a:cs typeface="Open Sans" pitchFamily="2" charset="0"/>
                </a:rPr>
                <a:t>research</a:t>
              </a:r>
              <a:endParaRPr lang="fr-CA" sz="1400" b="1" dirty="0">
                <a:solidFill>
                  <a:schemeClr val="tx1"/>
                </a:solidFill>
                <a:latin typeface="Open Sans" pitchFamily="2" charset="0"/>
                <a:ea typeface="Open Sans" pitchFamily="2" charset="0"/>
                <a:cs typeface="Open Sans" pitchFamily="2" charset="0"/>
              </a:endParaRPr>
            </a:p>
          </p:txBody>
        </p:sp>
        <p:sp>
          <p:nvSpPr>
            <p:cNvPr id="9" name="Ellipse 8">
              <a:extLst>
                <a:ext uri="{FF2B5EF4-FFF2-40B4-BE49-F238E27FC236}">
                  <a16:creationId xmlns:a16="http://schemas.microsoft.com/office/drawing/2014/main" id="{E1546C1D-2E4C-8ED6-86C0-2B848BF603D8}"/>
                </a:ext>
              </a:extLst>
            </p:cNvPr>
            <p:cNvSpPr/>
            <p:nvPr>
              <p:custDataLst>
                <p:tags r:id="rId45"/>
              </p:custDataLst>
            </p:nvPr>
          </p:nvSpPr>
          <p:spPr>
            <a:xfrm>
              <a:off x="796313" y="2531158"/>
              <a:ext cx="344111" cy="344111"/>
            </a:xfrm>
            <a:prstGeom prst="ellipse">
              <a:avLst/>
            </a:prstGeom>
            <a:solidFill>
              <a:srgbClr val="CBD6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3</a:t>
              </a:r>
            </a:p>
          </p:txBody>
        </p:sp>
      </p:grpSp>
      <p:grpSp>
        <p:nvGrpSpPr>
          <p:cNvPr id="41" name="Groupe 40">
            <a:extLst>
              <a:ext uri="{FF2B5EF4-FFF2-40B4-BE49-F238E27FC236}">
                <a16:creationId xmlns:a16="http://schemas.microsoft.com/office/drawing/2014/main" id="{FCB23B0D-0599-1E40-3DA1-973A84ED8460}"/>
              </a:ext>
            </a:extLst>
          </p:cNvPr>
          <p:cNvGrpSpPr/>
          <p:nvPr>
            <p:custDataLst>
              <p:tags r:id="rId10"/>
            </p:custDataLst>
          </p:nvPr>
        </p:nvGrpSpPr>
        <p:grpSpPr>
          <a:xfrm>
            <a:off x="729175" y="1301885"/>
            <a:ext cx="3719717" cy="468000"/>
            <a:chOff x="729175" y="1301885"/>
            <a:chExt cx="3719717" cy="468000"/>
          </a:xfrm>
        </p:grpSpPr>
        <p:sp>
          <p:nvSpPr>
            <p:cNvPr id="5" name="Rectangle 4">
              <a:extLst>
                <a:ext uri="{FF2B5EF4-FFF2-40B4-BE49-F238E27FC236}">
                  <a16:creationId xmlns:a16="http://schemas.microsoft.com/office/drawing/2014/main" id="{C2E13F66-08CF-22CC-E6B3-6C7F4D3C024D}"/>
                </a:ext>
              </a:extLst>
            </p:cNvPr>
            <p:cNvSpPr/>
            <p:nvPr>
              <p:custDataLst>
                <p:tags r:id="rId40"/>
              </p:custDataLst>
            </p:nvPr>
          </p:nvSpPr>
          <p:spPr>
            <a:xfrm>
              <a:off x="729175" y="1301885"/>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 coins arrondis 8">
              <a:extLst>
                <a:ext uri="{FF2B5EF4-FFF2-40B4-BE49-F238E27FC236}">
                  <a16:creationId xmlns:a16="http://schemas.microsoft.com/office/drawing/2014/main" id="{0B75E3F0-BF8A-A484-8291-FD2B1160EB56}"/>
                </a:ext>
              </a:extLst>
            </p:cNvPr>
            <p:cNvSpPr txBox="1"/>
            <p:nvPr>
              <p:custDataLst>
                <p:tags r:id="rId41"/>
              </p:custDataLst>
            </p:nvPr>
          </p:nvSpPr>
          <p:spPr>
            <a:xfrm>
              <a:off x="1207560" y="1434139"/>
              <a:ext cx="262503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defTabSz="914400">
                <a:spcAft>
                  <a:spcPts val="600"/>
                </a:spcAft>
                <a:buClr>
                  <a:srgbClr val="5CAC34"/>
                </a:buClr>
                <a:defRPr/>
              </a:pPr>
              <a:r>
                <a:rPr lang="fr-CA" sz="1400" b="1" dirty="0" err="1">
                  <a:solidFill>
                    <a:schemeClr val="tx1"/>
                  </a:solidFill>
                  <a:latin typeface="Open Sans" pitchFamily="2" charset="0"/>
                  <a:ea typeface="Open Sans" pitchFamily="2" charset="0"/>
                  <a:cs typeface="Open Sans" pitchFamily="2" charset="0"/>
                </a:rPr>
                <a:t>Who</a:t>
              </a:r>
              <a:r>
                <a:rPr lang="fr-CA" sz="1400" b="1" dirty="0">
                  <a:solidFill>
                    <a:schemeClr val="tx1"/>
                  </a:solidFill>
                  <a:latin typeface="Open Sans" pitchFamily="2" charset="0"/>
                  <a:ea typeface="Open Sans" pitchFamily="2" charset="0"/>
                  <a:cs typeface="Open Sans" pitchFamily="2" charset="0"/>
                </a:rPr>
                <a:t> </a:t>
              </a:r>
              <a:r>
                <a:rPr lang="fr-CA" sz="1400" b="1" dirty="0" err="1">
                  <a:solidFill>
                    <a:schemeClr val="tx1"/>
                  </a:solidFill>
                  <a:latin typeface="Open Sans" pitchFamily="2" charset="0"/>
                  <a:ea typeface="Open Sans" pitchFamily="2" charset="0"/>
                  <a:cs typeface="Open Sans" pitchFamily="2" charset="0"/>
                </a:rPr>
                <a:t>we</a:t>
              </a:r>
              <a:r>
                <a:rPr lang="fr-CA" sz="1400" b="1" dirty="0">
                  <a:solidFill>
                    <a:schemeClr val="tx1"/>
                  </a:solidFill>
                  <a:latin typeface="Open Sans" pitchFamily="2" charset="0"/>
                  <a:ea typeface="Open Sans" pitchFamily="2" charset="0"/>
                  <a:cs typeface="Open Sans" pitchFamily="2" charset="0"/>
                </a:rPr>
                <a:t> are</a:t>
              </a:r>
            </a:p>
          </p:txBody>
        </p:sp>
        <p:sp>
          <p:nvSpPr>
            <p:cNvPr id="11" name="Ellipse 10">
              <a:extLst>
                <a:ext uri="{FF2B5EF4-FFF2-40B4-BE49-F238E27FC236}">
                  <a16:creationId xmlns:a16="http://schemas.microsoft.com/office/drawing/2014/main" id="{C439F43D-93C9-1F2C-85BB-EEB6D480B482}"/>
                </a:ext>
              </a:extLst>
            </p:cNvPr>
            <p:cNvSpPr/>
            <p:nvPr>
              <p:custDataLst>
                <p:tags r:id="rId42"/>
              </p:custDataLst>
            </p:nvPr>
          </p:nvSpPr>
          <p:spPr>
            <a:xfrm>
              <a:off x="795425" y="1360713"/>
              <a:ext cx="344111" cy="344111"/>
            </a:xfrm>
            <a:prstGeom prst="ellipse">
              <a:avLst/>
            </a:prstGeom>
            <a:solidFill>
              <a:srgbClr val="ED5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1</a:t>
              </a:r>
            </a:p>
          </p:txBody>
        </p:sp>
      </p:grpSp>
      <p:grpSp>
        <p:nvGrpSpPr>
          <p:cNvPr id="42" name="Groupe 41">
            <a:extLst>
              <a:ext uri="{FF2B5EF4-FFF2-40B4-BE49-F238E27FC236}">
                <a16:creationId xmlns:a16="http://schemas.microsoft.com/office/drawing/2014/main" id="{586B11D4-714E-489B-DA4B-0603BCFCAB65}"/>
              </a:ext>
            </a:extLst>
          </p:cNvPr>
          <p:cNvGrpSpPr/>
          <p:nvPr>
            <p:custDataLst>
              <p:tags r:id="rId11"/>
            </p:custDataLst>
          </p:nvPr>
        </p:nvGrpSpPr>
        <p:grpSpPr>
          <a:xfrm>
            <a:off x="729175" y="1883448"/>
            <a:ext cx="3719717" cy="468000"/>
            <a:chOff x="729175" y="1883448"/>
            <a:chExt cx="3719717" cy="468000"/>
          </a:xfrm>
        </p:grpSpPr>
        <p:sp>
          <p:nvSpPr>
            <p:cNvPr id="7" name="Rectangle 6">
              <a:extLst>
                <a:ext uri="{FF2B5EF4-FFF2-40B4-BE49-F238E27FC236}">
                  <a16:creationId xmlns:a16="http://schemas.microsoft.com/office/drawing/2014/main" id="{1A05F158-91A3-14F7-230F-A3E15E95ABCD}"/>
                </a:ext>
              </a:extLst>
            </p:cNvPr>
            <p:cNvSpPr/>
            <p:nvPr>
              <p:custDataLst>
                <p:tags r:id="rId37"/>
              </p:custDataLst>
            </p:nvPr>
          </p:nvSpPr>
          <p:spPr>
            <a:xfrm>
              <a:off x="729175" y="1883448"/>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 coins arrondis 8">
              <a:extLst>
                <a:ext uri="{FF2B5EF4-FFF2-40B4-BE49-F238E27FC236}">
                  <a16:creationId xmlns:a16="http://schemas.microsoft.com/office/drawing/2014/main" id="{36B950EB-7558-A8E2-889E-F5496594579D}"/>
                </a:ext>
              </a:extLst>
            </p:cNvPr>
            <p:cNvSpPr txBox="1"/>
            <p:nvPr>
              <p:custDataLst>
                <p:tags r:id="rId38"/>
              </p:custDataLst>
            </p:nvPr>
          </p:nvSpPr>
          <p:spPr>
            <a:xfrm>
              <a:off x="1207560" y="2015702"/>
              <a:ext cx="252178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a:spcAft>
                  <a:spcPts val="600"/>
                </a:spcAft>
                <a:buClr>
                  <a:srgbClr val="5CAC34"/>
                </a:buClr>
                <a:defRPr/>
              </a:pPr>
              <a:r>
                <a:rPr lang="fr-CA" sz="1400" b="1" dirty="0">
                  <a:solidFill>
                    <a:schemeClr val="tx1"/>
                  </a:solidFill>
                  <a:latin typeface="Open Sans" pitchFamily="2" charset="0"/>
                  <a:ea typeface="Open Sans" pitchFamily="2" charset="0"/>
                  <a:cs typeface="Open Sans" pitchFamily="2" charset="0"/>
                </a:rPr>
                <a:t>The </a:t>
              </a:r>
              <a:r>
                <a:rPr lang="fr-CA" sz="1400" b="1" dirty="0" err="1">
                  <a:solidFill>
                    <a:schemeClr val="tx1"/>
                  </a:solidFill>
                  <a:latin typeface="Open Sans" pitchFamily="2" charset="0"/>
                  <a:ea typeface="Open Sans" pitchFamily="2" charset="0"/>
                  <a:cs typeface="Open Sans" pitchFamily="2" charset="0"/>
                </a:rPr>
                <a:t>problem</a:t>
              </a:r>
              <a:endParaRPr lang="fr-CA" sz="1400" b="1" dirty="0">
                <a:solidFill>
                  <a:schemeClr val="tx1"/>
                </a:solidFill>
                <a:latin typeface="Open Sans" pitchFamily="2" charset="0"/>
                <a:ea typeface="Open Sans" pitchFamily="2" charset="0"/>
                <a:cs typeface="Open Sans" pitchFamily="2" charset="0"/>
              </a:endParaRPr>
            </a:p>
          </p:txBody>
        </p:sp>
        <p:sp>
          <p:nvSpPr>
            <p:cNvPr id="12" name="Ellipse 11">
              <a:extLst>
                <a:ext uri="{FF2B5EF4-FFF2-40B4-BE49-F238E27FC236}">
                  <a16:creationId xmlns:a16="http://schemas.microsoft.com/office/drawing/2014/main" id="{761CE34D-BB5B-8550-6B05-329C12B7051C}"/>
                </a:ext>
              </a:extLst>
            </p:cNvPr>
            <p:cNvSpPr/>
            <p:nvPr>
              <p:custDataLst>
                <p:tags r:id="rId39"/>
              </p:custDataLst>
            </p:nvPr>
          </p:nvSpPr>
          <p:spPr>
            <a:xfrm>
              <a:off x="796313" y="1942366"/>
              <a:ext cx="344111" cy="344111"/>
            </a:xfrm>
            <a:prstGeom prst="ellipse">
              <a:avLst/>
            </a:prstGeom>
            <a:solidFill>
              <a:srgbClr val="CBB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2</a:t>
              </a:r>
            </a:p>
          </p:txBody>
        </p:sp>
      </p:grpSp>
      <p:grpSp>
        <p:nvGrpSpPr>
          <p:cNvPr id="47" name="Groupe 46">
            <a:extLst>
              <a:ext uri="{FF2B5EF4-FFF2-40B4-BE49-F238E27FC236}">
                <a16:creationId xmlns:a16="http://schemas.microsoft.com/office/drawing/2014/main" id="{7877FF4C-940C-E3A6-E6B4-B754BD763153}"/>
              </a:ext>
            </a:extLst>
          </p:cNvPr>
          <p:cNvGrpSpPr/>
          <p:nvPr>
            <p:custDataLst>
              <p:tags r:id="rId12"/>
            </p:custDataLst>
          </p:nvPr>
        </p:nvGrpSpPr>
        <p:grpSpPr>
          <a:xfrm>
            <a:off x="726776" y="4791009"/>
            <a:ext cx="3719717" cy="468000"/>
            <a:chOff x="726776" y="4791009"/>
            <a:chExt cx="3719717" cy="468000"/>
          </a:xfrm>
        </p:grpSpPr>
        <p:sp>
          <p:nvSpPr>
            <p:cNvPr id="17" name="Rectangle 16">
              <a:extLst>
                <a:ext uri="{FF2B5EF4-FFF2-40B4-BE49-F238E27FC236}">
                  <a16:creationId xmlns:a16="http://schemas.microsoft.com/office/drawing/2014/main" id="{F768180A-E189-7D61-C4A1-EF82FCC75DFD}"/>
                </a:ext>
              </a:extLst>
            </p:cNvPr>
            <p:cNvSpPr/>
            <p:nvPr>
              <p:custDataLst>
                <p:tags r:id="rId34"/>
              </p:custDataLst>
            </p:nvPr>
          </p:nvSpPr>
          <p:spPr>
            <a:xfrm>
              <a:off x="726776" y="4791009"/>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 coins arrondis 8">
              <a:extLst>
                <a:ext uri="{FF2B5EF4-FFF2-40B4-BE49-F238E27FC236}">
                  <a16:creationId xmlns:a16="http://schemas.microsoft.com/office/drawing/2014/main" id="{BCD2EE85-2F8C-A894-59AD-D1FC4D340342}"/>
                </a:ext>
              </a:extLst>
            </p:cNvPr>
            <p:cNvSpPr txBox="1"/>
            <p:nvPr>
              <p:custDataLst>
                <p:tags r:id="rId35"/>
              </p:custDataLst>
            </p:nvPr>
          </p:nvSpPr>
          <p:spPr>
            <a:xfrm>
              <a:off x="1205161" y="4923263"/>
              <a:ext cx="252178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a:spcAft>
                  <a:spcPts val="600"/>
                </a:spcAft>
                <a:buClr>
                  <a:srgbClr val="5CAC34"/>
                </a:buClr>
                <a:defRPr/>
              </a:pPr>
              <a:r>
                <a:rPr lang="fr-CA" sz="1400" b="1" dirty="0" err="1">
                  <a:solidFill>
                    <a:schemeClr val="tx1"/>
                  </a:solidFill>
                  <a:latin typeface="Open Sans" pitchFamily="2" charset="0"/>
                  <a:ea typeface="Open Sans" pitchFamily="2" charset="0"/>
                  <a:cs typeface="Open Sans" pitchFamily="2" charset="0"/>
                </a:rPr>
                <a:t>What’s</a:t>
              </a:r>
              <a:r>
                <a:rPr lang="fr-CA" sz="1400" b="1" dirty="0">
                  <a:solidFill>
                    <a:schemeClr val="tx1"/>
                  </a:solidFill>
                  <a:latin typeface="Open Sans" pitchFamily="2" charset="0"/>
                  <a:ea typeface="Open Sans" pitchFamily="2" charset="0"/>
                  <a:cs typeface="Open Sans" pitchFamily="2" charset="0"/>
                </a:rPr>
                <a:t> </a:t>
              </a:r>
              <a:r>
                <a:rPr lang="fr-CA" sz="1400" b="1" dirty="0" err="1">
                  <a:solidFill>
                    <a:schemeClr val="tx1"/>
                  </a:solidFill>
                  <a:latin typeface="Open Sans" pitchFamily="2" charset="0"/>
                  <a:ea typeface="Open Sans" pitchFamily="2" charset="0"/>
                  <a:cs typeface="Open Sans" pitchFamily="2" charset="0"/>
                </a:rPr>
                <a:t>next</a:t>
              </a:r>
              <a:r>
                <a:rPr lang="fr-CA" sz="1400" b="1" dirty="0">
                  <a:solidFill>
                    <a:schemeClr val="tx1"/>
                  </a:solidFill>
                  <a:latin typeface="Open Sans" pitchFamily="2" charset="0"/>
                  <a:ea typeface="Open Sans" pitchFamily="2" charset="0"/>
                  <a:cs typeface="Open Sans" pitchFamily="2" charset="0"/>
                </a:rPr>
                <a:t>?</a:t>
              </a:r>
            </a:p>
          </p:txBody>
        </p:sp>
        <p:sp>
          <p:nvSpPr>
            <p:cNvPr id="25" name="Ellipse 24">
              <a:extLst>
                <a:ext uri="{FF2B5EF4-FFF2-40B4-BE49-F238E27FC236}">
                  <a16:creationId xmlns:a16="http://schemas.microsoft.com/office/drawing/2014/main" id="{C2C65F8E-2D73-4535-468A-9EEC36B08E50}"/>
                </a:ext>
              </a:extLst>
            </p:cNvPr>
            <p:cNvSpPr/>
            <p:nvPr>
              <p:custDataLst>
                <p:tags r:id="rId36"/>
              </p:custDataLst>
            </p:nvPr>
          </p:nvSpPr>
          <p:spPr>
            <a:xfrm>
              <a:off x="793914" y="4857156"/>
              <a:ext cx="344111" cy="34411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7</a:t>
              </a:r>
            </a:p>
          </p:txBody>
        </p:sp>
      </p:grpSp>
      <p:grpSp>
        <p:nvGrpSpPr>
          <p:cNvPr id="44" name="Groupe 43">
            <a:extLst>
              <a:ext uri="{FF2B5EF4-FFF2-40B4-BE49-F238E27FC236}">
                <a16:creationId xmlns:a16="http://schemas.microsoft.com/office/drawing/2014/main" id="{63314383-4CB2-78D7-4E54-2A23C0DC45CD}"/>
              </a:ext>
            </a:extLst>
          </p:cNvPr>
          <p:cNvGrpSpPr/>
          <p:nvPr>
            <p:custDataLst>
              <p:tags r:id="rId13"/>
            </p:custDataLst>
          </p:nvPr>
        </p:nvGrpSpPr>
        <p:grpSpPr>
          <a:xfrm>
            <a:off x="729175" y="3029078"/>
            <a:ext cx="3719717" cy="468000"/>
            <a:chOff x="729175" y="3029078"/>
            <a:chExt cx="3719717" cy="468000"/>
          </a:xfrm>
        </p:grpSpPr>
        <p:sp>
          <p:nvSpPr>
            <p:cNvPr id="19" name="Rectangle 18">
              <a:extLst>
                <a:ext uri="{FF2B5EF4-FFF2-40B4-BE49-F238E27FC236}">
                  <a16:creationId xmlns:a16="http://schemas.microsoft.com/office/drawing/2014/main" id="{E2CFD020-0879-D0CE-2105-C540B4471B51}"/>
                </a:ext>
              </a:extLst>
            </p:cNvPr>
            <p:cNvSpPr/>
            <p:nvPr>
              <p:custDataLst>
                <p:tags r:id="rId31"/>
              </p:custDataLst>
            </p:nvPr>
          </p:nvSpPr>
          <p:spPr>
            <a:xfrm>
              <a:off x="729175" y="3029078"/>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 coins arrondis 8">
              <a:extLst>
                <a:ext uri="{FF2B5EF4-FFF2-40B4-BE49-F238E27FC236}">
                  <a16:creationId xmlns:a16="http://schemas.microsoft.com/office/drawing/2014/main" id="{12EB9C20-834C-7991-136A-6FFA081B9832}"/>
                </a:ext>
              </a:extLst>
            </p:cNvPr>
            <p:cNvSpPr txBox="1"/>
            <p:nvPr>
              <p:custDataLst>
                <p:tags r:id="rId32"/>
              </p:custDataLst>
            </p:nvPr>
          </p:nvSpPr>
          <p:spPr>
            <a:xfrm>
              <a:off x="1207560" y="3161332"/>
              <a:ext cx="262503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defTabSz="914400">
                <a:spcAft>
                  <a:spcPts val="600"/>
                </a:spcAft>
                <a:buClr>
                  <a:srgbClr val="5CAC34"/>
                </a:buClr>
                <a:defRPr/>
              </a:pPr>
              <a:r>
                <a:rPr lang="fr-CA" sz="1400" b="1" dirty="0" err="1">
                  <a:solidFill>
                    <a:schemeClr val="tx1"/>
                  </a:solidFill>
                  <a:latin typeface="Open Sans" pitchFamily="2" charset="0"/>
                  <a:ea typeface="Open Sans" pitchFamily="2" charset="0"/>
                  <a:cs typeface="Open Sans" pitchFamily="2" charset="0"/>
                </a:rPr>
                <a:t>Theoretical</a:t>
              </a:r>
              <a:r>
                <a:rPr lang="fr-CA" sz="1400" b="1" dirty="0">
                  <a:solidFill>
                    <a:schemeClr val="tx1"/>
                  </a:solidFill>
                  <a:latin typeface="Open Sans" pitchFamily="2" charset="0"/>
                  <a:ea typeface="Open Sans" pitchFamily="2" charset="0"/>
                  <a:cs typeface="Open Sans" pitchFamily="2" charset="0"/>
                </a:rPr>
                <a:t> </a:t>
              </a:r>
              <a:r>
                <a:rPr lang="fr-CA" sz="1400" b="1" dirty="0" err="1">
                  <a:solidFill>
                    <a:schemeClr val="tx1"/>
                  </a:solidFill>
                  <a:latin typeface="Open Sans" pitchFamily="2" charset="0"/>
                  <a:ea typeface="Open Sans" pitchFamily="2" charset="0"/>
                  <a:cs typeface="Open Sans" pitchFamily="2" charset="0"/>
                </a:rPr>
                <a:t>foundations</a:t>
              </a:r>
              <a:endParaRPr lang="fr-CA" sz="1400" b="1" dirty="0">
                <a:solidFill>
                  <a:schemeClr val="tx1"/>
                </a:solidFill>
                <a:latin typeface="Open Sans" pitchFamily="2" charset="0"/>
                <a:ea typeface="Open Sans" pitchFamily="2" charset="0"/>
                <a:cs typeface="Open Sans" pitchFamily="2" charset="0"/>
              </a:endParaRPr>
            </a:p>
          </p:txBody>
        </p:sp>
        <p:sp>
          <p:nvSpPr>
            <p:cNvPr id="26" name="Ellipse 25">
              <a:extLst>
                <a:ext uri="{FF2B5EF4-FFF2-40B4-BE49-F238E27FC236}">
                  <a16:creationId xmlns:a16="http://schemas.microsoft.com/office/drawing/2014/main" id="{B0090C34-4193-105E-336C-14E126DC18EF}"/>
                </a:ext>
              </a:extLst>
            </p:cNvPr>
            <p:cNvSpPr/>
            <p:nvPr>
              <p:custDataLst>
                <p:tags r:id="rId33"/>
              </p:custDataLst>
            </p:nvPr>
          </p:nvSpPr>
          <p:spPr>
            <a:xfrm>
              <a:off x="795425" y="3087906"/>
              <a:ext cx="344111" cy="34411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4</a:t>
              </a:r>
            </a:p>
          </p:txBody>
        </p:sp>
      </p:grpSp>
      <p:grpSp>
        <p:nvGrpSpPr>
          <p:cNvPr id="46" name="Groupe 45">
            <a:extLst>
              <a:ext uri="{FF2B5EF4-FFF2-40B4-BE49-F238E27FC236}">
                <a16:creationId xmlns:a16="http://schemas.microsoft.com/office/drawing/2014/main" id="{EFE68A7E-BBB0-AA28-517D-0465A693C628}"/>
              </a:ext>
            </a:extLst>
          </p:cNvPr>
          <p:cNvGrpSpPr/>
          <p:nvPr>
            <p:custDataLst>
              <p:tags r:id="rId14"/>
            </p:custDataLst>
          </p:nvPr>
        </p:nvGrpSpPr>
        <p:grpSpPr>
          <a:xfrm>
            <a:off x="726776" y="4209446"/>
            <a:ext cx="3719717" cy="468000"/>
            <a:chOff x="726776" y="4209446"/>
            <a:chExt cx="3719717" cy="468000"/>
          </a:xfrm>
        </p:grpSpPr>
        <p:sp>
          <p:nvSpPr>
            <p:cNvPr id="21" name="Rectangle 20">
              <a:extLst>
                <a:ext uri="{FF2B5EF4-FFF2-40B4-BE49-F238E27FC236}">
                  <a16:creationId xmlns:a16="http://schemas.microsoft.com/office/drawing/2014/main" id="{2F5D1A90-5B92-7A01-FDE1-938CDD7CE6E1}"/>
                </a:ext>
              </a:extLst>
            </p:cNvPr>
            <p:cNvSpPr/>
            <p:nvPr>
              <p:custDataLst>
                <p:tags r:id="rId28"/>
              </p:custDataLst>
            </p:nvPr>
          </p:nvSpPr>
          <p:spPr>
            <a:xfrm>
              <a:off x="726776" y="4209446"/>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 coins arrondis 8">
              <a:extLst>
                <a:ext uri="{FF2B5EF4-FFF2-40B4-BE49-F238E27FC236}">
                  <a16:creationId xmlns:a16="http://schemas.microsoft.com/office/drawing/2014/main" id="{806C3A71-61E1-71DC-A80B-5096CDAD63C7}"/>
                </a:ext>
              </a:extLst>
            </p:cNvPr>
            <p:cNvSpPr txBox="1"/>
            <p:nvPr>
              <p:custDataLst>
                <p:tags r:id="rId29"/>
              </p:custDataLst>
            </p:nvPr>
          </p:nvSpPr>
          <p:spPr>
            <a:xfrm>
              <a:off x="1205161" y="4341700"/>
              <a:ext cx="252178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defTabSz="914400">
                <a:spcAft>
                  <a:spcPts val="600"/>
                </a:spcAft>
                <a:buClr>
                  <a:srgbClr val="5CAC34"/>
                </a:buClr>
                <a:defRPr/>
              </a:pPr>
              <a:r>
                <a:rPr lang="fr-CA" sz="1400" b="1" dirty="0" err="1">
                  <a:solidFill>
                    <a:schemeClr val="tx1"/>
                  </a:solidFill>
                  <a:latin typeface="Open Sans" pitchFamily="2" charset="0"/>
                  <a:ea typeface="Open Sans" pitchFamily="2" charset="0"/>
                  <a:cs typeface="Open Sans" pitchFamily="2" charset="0"/>
                </a:rPr>
                <a:t>Methodology</a:t>
              </a:r>
              <a:endParaRPr lang="fr-CA" sz="1400" b="1" dirty="0">
                <a:solidFill>
                  <a:schemeClr val="tx1"/>
                </a:solidFill>
                <a:latin typeface="Open Sans" pitchFamily="2" charset="0"/>
                <a:ea typeface="Open Sans" pitchFamily="2" charset="0"/>
                <a:cs typeface="Open Sans" pitchFamily="2" charset="0"/>
              </a:endParaRPr>
            </a:p>
          </p:txBody>
        </p:sp>
        <p:sp>
          <p:nvSpPr>
            <p:cNvPr id="29" name="Ellipse 28">
              <a:extLst>
                <a:ext uri="{FF2B5EF4-FFF2-40B4-BE49-F238E27FC236}">
                  <a16:creationId xmlns:a16="http://schemas.microsoft.com/office/drawing/2014/main" id="{4248FF4F-E281-D169-0CEA-8B4DAE6DCE27}"/>
                </a:ext>
              </a:extLst>
            </p:cNvPr>
            <p:cNvSpPr/>
            <p:nvPr>
              <p:custDataLst>
                <p:tags r:id="rId30"/>
              </p:custDataLst>
            </p:nvPr>
          </p:nvSpPr>
          <p:spPr>
            <a:xfrm>
              <a:off x="793914" y="4268364"/>
              <a:ext cx="344111" cy="344111"/>
            </a:xfrm>
            <a:prstGeom prst="ellipse">
              <a:avLst/>
            </a:prstGeom>
            <a:solidFill>
              <a:srgbClr val="ED5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6</a:t>
              </a:r>
            </a:p>
          </p:txBody>
        </p:sp>
      </p:grpSp>
      <p:grpSp>
        <p:nvGrpSpPr>
          <p:cNvPr id="48" name="Groupe 47">
            <a:extLst>
              <a:ext uri="{FF2B5EF4-FFF2-40B4-BE49-F238E27FC236}">
                <a16:creationId xmlns:a16="http://schemas.microsoft.com/office/drawing/2014/main" id="{9D47AA04-A88B-6E2A-F1A7-3D0B2B4D9458}"/>
              </a:ext>
            </a:extLst>
          </p:cNvPr>
          <p:cNvGrpSpPr/>
          <p:nvPr>
            <p:custDataLst>
              <p:tags r:id="rId15"/>
            </p:custDataLst>
          </p:nvPr>
        </p:nvGrpSpPr>
        <p:grpSpPr>
          <a:xfrm>
            <a:off x="726776" y="5370353"/>
            <a:ext cx="3719717" cy="468000"/>
            <a:chOff x="726776" y="5370353"/>
            <a:chExt cx="3719717" cy="468000"/>
          </a:xfrm>
        </p:grpSpPr>
        <p:sp>
          <p:nvSpPr>
            <p:cNvPr id="32" name="Rectangle 31">
              <a:extLst>
                <a:ext uri="{FF2B5EF4-FFF2-40B4-BE49-F238E27FC236}">
                  <a16:creationId xmlns:a16="http://schemas.microsoft.com/office/drawing/2014/main" id="{A6902C6A-7007-385A-5522-5E73FAFA1421}"/>
                </a:ext>
              </a:extLst>
            </p:cNvPr>
            <p:cNvSpPr/>
            <p:nvPr>
              <p:custDataLst>
                <p:tags r:id="rId25"/>
              </p:custDataLst>
            </p:nvPr>
          </p:nvSpPr>
          <p:spPr>
            <a:xfrm>
              <a:off x="726776" y="5370353"/>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 coins arrondis 8">
              <a:extLst>
                <a:ext uri="{FF2B5EF4-FFF2-40B4-BE49-F238E27FC236}">
                  <a16:creationId xmlns:a16="http://schemas.microsoft.com/office/drawing/2014/main" id="{1931F8F9-F48C-455B-6118-740038E46155}"/>
                </a:ext>
              </a:extLst>
            </p:cNvPr>
            <p:cNvSpPr txBox="1"/>
            <p:nvPr>
              <p:custDataLst>
                <p:tags r:id="rId26"/>
              </p:custDataLst>
            </p:nvPr>
          </p:nvSpPr>
          <p:spPr>
            <a:xfrm>
              <a:off x="1205161" y="5502607"/>
              <a:ext cx="262503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a:spcAft>
                  <a:spcPts val="600"/>
                </a:spcAft>
                <a:buClr>
                  <a:srgbClr val="5CAC34"/>
                </a:buClr>
                <a:defRPr/>
              </a:pPr>
              <a:r>
                <a:rPr lang="fr-CA" sz="1400" b="1" dirty="0" err="1">
                  <a:solidFill>
                    <a:schemeClr val="tx1"/>
                  </a:solidFill>
                  <a:latin typeface="Open Sans" pitchFamily="2" charset="0"/>
                  <a:ea typeface="Open Sans" pitchFamily="2" charset="0"/>
                  <a:cs typeface="Open Sans" pitchFamily="2" charset="0"/>
                </a:rPr>
                <a:t>References</a:t>
              </a:r>
              <a:endParaRPr lang="fr-CA" sz="1400" b="1" dirty="0">
                <a:solidFill>
                  <a:schemeClr val="tx1"/>
                </a:solidFill>
                <a:latin typeface="Open Sans" pitchFamily="2" charset="0"/>
                <a:ea typeface="Open Sans" pitchFamily="2" charset="0"/>
                <a:cs typeface="Open Sans" pitchFamily="2" charset="0"/>
              </a:endParaRPr>
            </a:p>
          </p:txBody>
        </p:sp>
        <p:sp>
          <p:nvSpPr>
            <p:cNvPr id="37" name="Ellipse 36">
              <a:extLst>
                <a:ext uri="{FF2B5EF4-FFF2-40B4-BE49-F238E27FC236}">
                  <a16:creationId xmlns:a16="http://schemas.microsoft.com/office/drawing/2014/main" id="{8664E33C-110E-C01E-E9F4-191C18B49DDC}"/>
                </a:ext>
              </a:extLst>
            </p:cNvPr>
            <p:cNvSpPr/>
            <p:nvPr>
              <p:custDataLst>
                <p:tags r:id="rId27"/>
              </p:custDataLst>
            </p:nvPr>
          </p:nvSpPr>
          <p:spPr>
            <a:xfrm>
              <a:off x="793026" y="5429181"/>
              <a:ext cx="344111" cy="34411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8</a:t>
              </a:r>
            </a:p>
          </p:txBody>
        </p:sp>
      </p:grpSp>
      <p:grpSp>
        <p:nvGrpSpPr>
          <p:cNvPr id="45" name="Groupe 44">
            <a:extLst>
              <a:ext uri="{FF2B5EF4-FFF2-40B4-BE49-F238E27FC236}">
                <a16:creationId xmlns:a16="http://schemas.microsoft.com/office/drawing/2014/main" id="{AED1F26E-F2D1-C6F1-D212-9E9F20EBA000}"/>
              </a:ext>
            </a:extLst>
          </p:cNvPr>
          <p:cNvGrpSpPr/>
          <p:nvPr>
            <p:custDataLst>
              <p:tags r:id="rId16"/>
            </p:custDataLst>
          </p:nvPr>
        </p:nvGrpSpPr>
        <p:grpSpPr>
          <a:xfrm>
            <a:off x="726776" y="3625291"/>
            <a:ext cx="3719717" cy="468000"/>
            <a:chOff x="726776" y="3625291"/>
            <a:chExt cx="3719717" cy="468000"/>
          </a:xfrm>
        </p:grpSpPr>
        <p:sp>
          <p:nvSpPr>
            <p:cNvPr id="34" name="Rectangle 33">
              <a:extLst>
                <a:ext uri="{FF2B5EF4-FFF2-40B4-BE49-F238E27FC236}">
                  <a16:creationId xmlns:a16="http://schemas.microsoft.com/office/drawing/2014/main" id="{AE454548-5873-C1F7-535E-031304A24028}"/>
                </a:ext>
              </a:extLst>
            </p:cNvPr>
            <p:cNvSpPr/>
            <p:nvPr>
              <p:custDataLst>
                <p:tags r:id="rId22"/>
              </p:custDataLst>
            </p:nvPr>
          </p:nvSpPr>
          <p:spPr>
            <a:xfrm>
              <a:off x="726776" y="3625291"/>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 coins arrondis 8">
              <a:extLst>
                <a:ext uri="{FF2B5EF4-FFF2-40B4-BE49-F238E27FC236}">
                  <a16:creationId xmlns:a16="http://schemas.microsoft.com/office/drawing/2014/main" id="{BB31A9F4-30ED-4DA6-711A-397543E221A2}"/>
                </a:ext>
              </a:extLst>
            </p:cNvPr>
            <p:cNvSpPr txBox="1"/>
            <p:nvPr>
              <p:custDataLst>
                <p:tags r:id="rId23"/>
              </p:custDataLst>
            </p:nvPr>
          </p:nvSpPr>
          <p:spPr>
            <a:xfrm>
              <a:off x="1205160" y="3757545"/>
              <a:ext cx="3020098"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a:spcAft>
                  <a:spcPts val="600"/>
                </a:spcAft>
                <a:buClr>
                  <a:srgbClr val="5CAC34"/>
                </a:buClr>
                <a:defRPr/>
              </a:pPr>
              <a:r>
                <a:rPr lang="fr-CA" sz="1400" b="1" dirty="0" err="1">
                  <a:solidFill>
                    <a:schemeClr val="tx1"/>
                  </a:solidFill>
                  <a:latin typeface="Open Sans" pitchFamily="2" charset="0"/>
                  <a:ea typeface="Open Sans" pitchFamily="2" charset="0"/>
                  <a:cs typeface="Open Sans" pitchFamily="2" charset="0"/>
                </a:rPr>
                <a:t>Serious</a:t>
              </a:r>
              <a:r>
                <a:rPr lang="fr-CA" sz="1400" b="1" dirty="0">
                  <a:solidFill>
                    <a:schemeClr val="tx1"/>
                  </a:solidFill>
                  <a:latin typeface="Open Sans" pitchFamily="2" charset="0"/>
                  <a:ea typeface="Open Sans" pitchFamily="2" charset="0"/>
                  <a:cs typeface="Open Sans" pitchFamily="2" charset="0"/>
                </a:rPr>
                <a:t> </a:t>
              </a:r>
              <a:r>
                <a:rPr lang="fr-CA" sz="1400" b="1" dirty="0" err="1">
                  <a:solidFill>
                    <a:schemeClr val="tx1"/>
                  </a:solidFill>
                  <a:latin typeface="Open Sans" pitchFamily="2" charset="0"/>
                  <a:ea typeface="Open Sans" pitchFamily="2" charset="0"/>
                  <a:cs typeface="Open Sans" pitchFamily="2" charset="0"/>
                </a:rPr>
                <a:t>game</a:t>
              </a:r>
              <a:r>
                <a:rPr lang="fr-CA" sz="1400" b="1" dirty="0">
                  <a:solidFill>
                    <a:schemeClr val="tx1"/>
                  </a:solidFill>
                  <a:latin typeface="Open Sans" pitchFamily="2" charset="0"/>
                  <a:ea typeface="Open Sans" pitchFamily="2" charset="0"/>
                  <a:cs typeface="Open Sans" pitchFamily="2" charset="0"/>
                </a:rPr>
                <a:t> </a:t>
              </a:r>
              <a:r>
                <a:rPr lang="fr-CA" sz="1400" b="1" dirty="0" err="1">
                  <a:solidFill>
                    <a:schemeClr val="tx1"/>
                  </a:solidFill>
                  <a:latin typeface="Open Sans" pitchFamily="2" charset="0"/>
                  <a:ea typeface="Open Sans" pitchFamily="2" charset="0"/>
                  <a:cs typeface="Open Sans" pitchFamily="2" charset="0"/>
                </a:rPr>
                <a:t>development</a:t>
              </a:r>
              <a:endParaRPr lang="fr-CA" sz="1400" b="1" dirty="0">
                <a:solidFill>
                  <a:schemeClr val="tx1"/>
                </a:solidFill>
                <a:latin typeface="Open Sans" pitchFamily="2" charset="0"/>
                <a:ea typeface="Open Sans" pitchFamily="2" charset="0"/>
                <a:cs typeface="Open Sans" pitchFamily="2" charset="0"/>
              </a:endParaRPr>
            </a:p>
          </p:txBody>
        </p:sp>
        <p:sp>
          <p:nvSpPr>
            <p:cNvPr id="38" name="Ellipse 37">
              <a:extLst>
                <a:ext uri="{FF2B5EF4-FFF2-40B4-BE49-F238E27FC236}">
                  <a16:creationId xmlns:a16="http://schemas.microsoft.com/office/drawing/2014/main" id="{81C588F6-86C5-22F5-856B-9D0CEE257614}"/>
                </a:ext>
              </a:extLst>
            </p:cNvPr>
            <p:cNvSpPr/>
            <p:nvPr>
              <p:custDataLst>
                <p:tags r:id="rId24"/>
              </p:custDataLst>
            </p:nvPr>
          </p:nvSpPr>
          <p:spPr>
            <a:xfrm>
              <a:off x="793914" y="3684209"/>
              <a:ext cx="344111" cy="344111"/>
            </a:xfrm>
            <a:prstGeom prst="ellipse">
              <a:avLst/>
            </a:prstGeom>
            <a:solidFill>
              <a:srgbClr val="CBB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latin typeface="Open Sans Light" panose="020B0306030504020204" pitchFamily="34" charset="0"/>
                  <a:ea typeface="Open Sans Light" panose="020B0306030504020204" pitchFamily="34" charset="0"/>
                  <a:cs typeface="Open Sans Light" panose="020B0306030504020204" pitchFamily="34" charset="0"/>
                </a:rPr>
                <a:t>5</a:t>
              </a:r>
            </a:p>
          </p:txBody>
        </p:sp>
      </p:grpSp>
      <p:pic>
        <p:nvPicPr>
          <p:cNvPr id="49" name="Espace réservé pour une image  48" descr="Une image contenant capture d’écran, texte, graphisme, Graphique&#10;&#10;Le contenu généré par l’IA peut être incorrect.">
            <a:extLst>
              <a:ext uri="{FF2B5EF4-FFF2-40B4-BE49-F238E27FC236}">
                <a16:creationId xmlns:a16="http://schemas.microsoft.com/office/drawing/2014/main" id="{8EC18246-BAA8-ED64-EDA1-3AEE9C6E0030}"/>
              </a:ext>
            </a:extLst>
          </p:cNvPr>
          <p:cNvPicPr>
            <a:picLocks noGrp="1" noChangeAspect="1"/>
          </p:cNvPicPr>
          <p:nvPr>
            <p:ph type="pic" sz="quarter" idx="10"/>
            <p:custDataLst>
              <p:tags r:id="rId17"/>
            </p:custDataLst>
          </p:nvPr>
        </p:nvPicPr>
        <p:blipFill>
          <a:blip r:embed="rId49">
            <a:extLst>
              <a:ext uri="{28A0092B-C50C-407E-A947-70E740481C1C}">
                <a14:useLocalDpi xmlns:a14="http://schemas.microsoft.com/office/drawing/2010/main" val="0"/>
              </a:ext>
            </a:extLst>
          </a:blip>
          <a:srcRect l="-5535" t="239" r="57443" b="-239"/>
          <a:stretch/>
        </p:blipFill>
        <p:spPr>
          <a:xfrm>
            <a:off x="8180388" y="1081088"/>
            <a:ext cx="4011612" cy="4695825"/>
          </a:xfrm>
        </p:spPr>
      </p:pic>
      <p:grpSp>
        <p:nvGrpSpPr>
          <p:cNvPr id="23" name="Groupe 22">
            <a:extLst>
              <a:ext uri="{FF2B5EF4-FFF2-40B4-BE49-F238E27FC236}">
                <a16:creationId xmlns:a16="http://schemas.microsoft.com/office/drawing/2014/main" id="{4C3CB869-BD0C-D833-7D0D-B3A153CA40A1}"/>
              </a:ext>
            </a:extLst>
          </p:cNvPr>
          <p:cNvGrpSpPr/>
          <p:nvPr>
            <p:custDataLst>
              <p:tags r:id="rId18"/>
            </p:custDataLst>
          </p:nvPr>
        </p:nvGrpSpPr>
        <p:grpSpPr>
          <a:xfrm>
            <a:off x="726776" y="5973611"/>
            <a:ext cx="3719717" cy="468000"/>
            <a:chOff x="726776" y="5370353"/>
            <a:chExt cx="3719717" cy="468000"/>
          </a:xfrm>
        </p:grpSpPr>
        <p:sp>
          <p:nvSpPr>
            <p:cNvPr id="28" name="Rectangle 27">
              <a:extLst>
                <a:ext uri="{FF2B5EF4-FFF2-40B4-BE49-F238E27FC236}">
                  <a16:creationId xmlns:a16="http://schemas.microsoft.com/office/drawing/2014/main" id="{D62DE3D0-7CE2-745F-D999-8DB91D2A79FB}"/>
                </a:ext>
              </a:extLst>
            </p:cNvPr>
            <p:cNvSpPr/>
            <p:nvPr>
              <p:custDataLst>
                <p:tags r:id="rId19"/>
              </p:custDataLst>
            </p:nvPr>
          </p:nvSpPr>
          <p:spPr>
            <a:xfrm>
              <a:off x="726776" y="5370353"/>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 coins arrondis 8">
              <a:extLst>
                <a:ext uri="{FF2B5EF4-FFF2-40B4-BE49-F238E27FC236}">
                  <a16:creationId xmlns:a16="http://schemas.microsoft.com/office/drawing/2014/main" id="{3204A169-0073-888D-51AB-E4665DB50F20}"/>
                </a:ext>
              </a:extLst>
            </p:cNvPr>
            <p:cNvSpPr txBox="1"/>
            <p:nvPr>
              <p:custDataLst>
                <p:tags r:id="rId20"/>
              </p:custDataLst>
            </p:nvPr>
          </p:nvSpPr>
          <p:spPr>
            <a:xfrm>
              <a:off x="1205161" y="5502607"/>
              <a:ext cx="262503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a:spcAft>
                  <a:spcPts val="600"/>
                </a:spcAft>
                <a:buClr>
                  <a:srgbClr val="5CAC34"/>
                </a:buClr>
                <a:defRPr/>
              </a:pPr>
              <a:r>
                <a:rPr lang="fr-CA" sz="1400" b="1" dirty="0">
                  <a:solidFill>
                    <a:schemeClr val="tx1"/>
                  </a:solidFill>
                  <a:latin typeface="Open Sans" pitchFamily="2" charset="0"/>
                  <a:ea typeface="Open Sans" pitchFamily="2" charset="0"/>
                  <a:cs typeface="Open Sans" pitchFamily="2" charset="0"/>
                </a:rPr>
                <a:t>Questions?</a:t>
              </a:r>
            </a:p>
          </p:txBody>
        </p:sp>
        <p:sp>
          <p:nvSpPr>
            <p:cNvPr id="31" name="Ellipse 30">
              <a:extLst>
                <a:ext uri="{FF2B5EF4-FFF2-40B4-BE49-F238E27FC236}">
                  <a16:creationId xmlns:a16="http://schemas.microsoft.com/office/drawing/2014/main" id="{0415C503-8F2C-CD18-D8E0-FFC15FF9FDE2}"/>
                </a:ext>
              </a:extLst>
            </p:cNvPr>
            <p:cNvSpPr/>
            <p:nvPr>
              <p:custDataLst>
                <p:tags r:id="rId21"/>
              </p:custDataLst>
            </p:nvPr>
          </p:nvSpPr>
          <p:spPr>
            <a:xfrm>
              <a:off x="793026" y="5429181"/>
              <a:ext cx="344111" cy="34411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latin typeface="Open Sans Light" panose="020B0306030504020204" pitchFamily="34" charset="0"/>
                  <a:ea typeface="Open Sans Light" panose="020B0306030504020204" pitchFamily="34" charset="0"/>
                  <a:cs typeface="Open Sans Light" panose="020B0306030504020204" pitchFamily="34" charset="0"/>
                </a:rPr>
                <a:t>9</a:t>
              </a:r>
            </a:p>
          </p:txBody>
        </p:sp>
      </p:grpSp>
    </p:spTree>
    <p:extLst>
      <p:ext uri="{BB962C8B-B14F-4D97-AF65-F5344CB8AC3E}">
        <p14:creationId xmlns:p14="http://schemas.microsoft.com/office/powerpoint/2010/main" val="12583296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8EFEF-4654-BFC1-2B44-6878BD73A25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289902-804A-4B1F-423E-BC693E06344A}"/>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2" name="Graphic 21">
            <a:extLst>
              <a:ext uri="{FF2B5EF4-FFF2-40B4-BE49-F238E27FC236}">
                <a16:creationId xmlns:a16="http://schemas.microsoft.com/office/drawing/2014/main" id="{48F161B8-EE2E-029F-73B9-B919EECE7F8B}"/>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5400000">
            <a:off x="10902879" y="5568879"/>
            <a:ext cx="1718828" cy="859414"/>
          </a:xfrm>
          <a:prstGeom prst="rect">
            <a:avLst/>
          </a:prstGeom>
        </p:spPr>
      </p:pic>
      <p:pic>
        <p:nvPicPr>
          <p:cNvPr id="13" name="Image 12" descr="Une image contenant Visage humain, personne, homme, col&#10;&#10;Le contenu généré par l’IA peut être incorrect.">
            <a:extLst>
              <a:ext uri="{FF2B5EF4-FFF2-40B4-BE49-F238E27FC236}">
                <a16:creationId xmlns:a16="http://schemas.microsoft.com/office/drawing/2014/main" id="{E5B96ADE-3C06-8107-1695-178B812E6405}"/>
              </a:ext>
            </a:extLst>
          </p:cNvPr>
          <p:cNvPicPr>
            <a:picLocks noChangeAspect="1"/>
          </p:cNvPicPr>
          <p:nvPr>
            <p:custDataLst>
              <p:tags r:id="rId3"/>
            </p:custDataLst>
          </p:nvPr>
        </p:nvPicPr>
        <p:blipFill>
          <a:blip r:embed="rId15">
            <a:grayscl/>
            <a:extLst>
              <a:ext uri="{28A0092B-C50C-407E-A947-70E740481C1C}">
                <a14:useLocalDpi xmlns:a14="http://schemas.microsoft.com/office/drawing/2010/main" val="0"/>
              </a:ext>
            </a:extLst>
          </a:blip>
          <a:srcRect r="32588"/>
          <a:stretch/>
        </p:blipFill>
        <p:spPr>
          <a:xfrm>
            <a:off x="8696938" y="2953524"/>
            <a:ext cx="1350532" cy="1334770"/>
          </a:xfrm>
          <a:prstGeom prst="rect">
            <a:avLst/>
          </a:prstGeom>
          <a:solidFill>
            <a:schemeClr val="bg1"/>
          </a:solidFill>
          <a:effectLst>
            <a:outerShdw blurRad="50800" dist="38100" dir="2700000" algn="tl" rotWithShape="0">
              <a:prstClr val="black">
                <a:alpha val="40000"/>
              </a:prstClr>
            </a:outerShdw>
          </a:effectLst>
        </p:spPr>
      </p:pic>
      <p:sp>
        <p:nvSpPr>
          <p:cNvPr id="3" name="ZoneTexte 2">
            <a:extLst>
              <a:ext uri="{FF2B5EF4-FFF2-40B4-BE49-F238E27FC236}">
                <a16:creationId xmlns:a16="http://schemas.microsoft.com/office/drawing/2014/main" id="{1321681F-8235-618E-42C9-76E1B3A828C3}"/>
              </a:ext>
            </a:extLst>
          </p:cNvPr>
          <p:cNvSpPr txBox="1"/>
          <p:nvPr>
            <p:custDataLst>
              <p:tags r:id="rId4"/>
            </p:custDataLst>
          </p:nvPr>
        </p:nvSpPr>
        <p:spPr>
          <a:xfrm>
            <a:off x="1671504" y="125132"/>
            <a:ext cx="293239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p>
            <a:r>
              <a:t>Who We Are</a:t>
            </a:r>
          </a:p>
        </p:txBody>
      </p:sp>
      <p:sp>
        <p:nvSpPr>
          <p:cNvPr id="4" name="Ellipse 3">
            <a:extLst>
              <a:ext uri="{FF2B5EF4-FFF2-40B4-BE49-F238E27FC236}">
                <a16:creationId xmlns:a16="http://schemas.microsoft.com/office/drawing/2014/main" id="{6E8EC96D-E1F8-B2FE-D5F2-677BD7B99631}"/>
              </a:ext>
            </a:extLst>
          </p:cNvPr>
          <p:cNvSpPr/>
          <p:nvPr>
            <p:custDataLst>
              <p:tags r:id="rId5"/>
            </p:custDataLst>
          </p:nvPr>
        </p:nvSpPr>
        <p:spPr>
          <a:xfrm>
            <a:off x="1189239" y="97596"/>
            <a:ext cx="468001" cy="468001"/>
          </a:xfrm>
          <a:prstGeom prst="ellipse">
            <a:avLst/>
          </a:prstGeom>
          <a:solidFill>
            <a:srgbClr val="ED5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1</a:t>
            </a:r>
          </a:p>
        </p:txBody>
      </p:sp>
      <p:pic>
        <p:nvPicPr>
          <p:cNvPr id="6" name="Image 5" descr="Une image contenant Visage humain, sourire, portrait, personne&#10;&#10;Le contenu généré par l’IA peut être incorrect.">
            <a:extLst>
              <a:ext uri="{FF2B5EF4-FFF2-40B4-BE49-F238E27FC236}">
                <a16:creationId xmlns:a16="http://schemas.microsoft.com/office/drawing/2014/main" id="{7ABA22C3-C0A6-F39F-162A-C83E9E75EFA8}"/>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8696938" y="1405291"/>
            <a:ext cx="1350532" cy="1350532"/>
          </a:xfrm>
          <a:prstGeom prst="rect">
            <a:avLst/>
          </a:prstGeom>
          <a:solidFill>
            <a:schemeClr val="bg1"/>
          </a:solidFill>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D792BAB6-7147-87FA-C6E1-1FD492461D1C}"/>
              </a:ext>
            </a:extLst>
          </p:cNvPr>
          <p:cNvSpPr txBox="1"/>
          <p:nvPr>
            <p:custDataLst>
              <p:tags r:id="rId7"/>
            </p:custDataLst>
          </p:nvPr>
        </p:nvSpPr>
        <p:spPr>
          <a:xfrm>
            <a:off x="1423238" y="1572725"/>
            <a:ext cx="6982708" cy="116955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sz="1400" dirty="0"/>
              <a:t>Sophie Marier</a:t>
            </a:r>
          </a:p>
          <a:p>
            <a:pPr marL="285750" indent="-285750">
              <a:buFont typeface="Arial" panose="020B0604020202020204" pitchFamily="34" charset="0"/>
              <a:buChar char="•"/>
            </a:pPr>
            <a:r>
              <a:rPr sz="1400" dirty="0"/>
              <a:t>Professor of English as a Second Language at Cégep de Lévis</a:t>
            </a:r>
          </a:p>
          <a:p>
            <a:pPr marL="285750" indent="-285750">
              <a:buFont typeface="Arial" panose="020B0604020202020204" pitchFamily="34" charset="0"/>
              <a:buChar char="•"/>
            </a:pPr>
            <a:r>
              <a:rPr sz="1400" dirty="0"/>
              <a:t>Game Developer</a:t>
            </a:r>
          </a:p>
          <a:p>
            <a:pPr marL="285750" indent="-285750">
              <a:buFont typeface="Arial" panose="020B0604020202020204" pitchFamily="34" charset="0"/>
              <a:buChar char="•"/>
            </a:pPr>
            <a:r>
              <a:rPr sz="1400" dirty="0"/>
              <a:t>Researcher in Applied Linguistics</a:t>
            </a:r>
            <a:endParaRPr lang="fr-CA" sz="1400" dirty="0"/>
          </a:p>
          <a:p>
            <a:pPr marL="285750" indent="-285750">
              <a:buFont typeface="Arial" panose="020B0604020202020204" pitchFamily="34" charset="0"/>
              <a:buChar char="•"/>
            </a:pPr>
            <a:r>
              <a:rPr lang="fr-CA" sz="1400" dirty="0"/>
              <a:t>Associate Professor of the i-TEQ </a:t>
            </a:r>
            <a:r>
              <a:rPr lang="fr-CA" sz="1400" dirty="0" err="1"/>
              <a:t>Research</a:t>
            </a:r>
            <a:r>
              <a:rPr lang="fr-CA" sz="1400" dirty="0"/>
              <a:t> and Innovation Center</a:t>
            </a:r>
          </a:p>
        </p:txBody>
      </p:sp>
      <p:pic>
        <p:nvPicPr>
          <p:cNvPr id="12" name="Image 11" descr="Une image contenant Visage humain, personne, sourire, portrait&#10;&#10;Le contenu généré par l’IA peut être incorrect.">
            <a:extLst>
              <a:ext uri="{FF2B5EF4-FFF2-40B4-BE49-F238E27FC236}">
                <a16:creationId xmlns:a16="http://schemas.microsoft.com/office/drawing/2014/main" id="{09C592DE-3125-E62D-A1BC-E34D97F904D1}"/>
              </a:ext>
            </a:extLst>
          </p:cNvPr>
          <p:cNvPicPr>
            <a:picLocks noChangeAspect="1"/>
          </p:cNvPicPr>
          <p:nvPr>
            <p:custDataLst>
              <p:tags r:id="rId8"/>
            </p:custDataLst>
          </p:nvPr>
        </p:nvPicPr>
        <p:blipFill>
          <a:blip r:embed="rId17">
            <a:grayscl/>
            <a:extLst>
              <a:ext uri="{28A0092B-C50C-407E-A947-70E740481C1C}">
                <a14:useLocalDpi xmlns:a14="http://schemas.microsoft.com/office/drawing/2010/main" val="0"/>
              </a:ext>
            </a:extLst>
          </a:blip>
          <a:srcRect b="25875"/>
          <a:stretch/>
        </p:blipFill>
        <p:spPr>
          <a:xfrm>
            <a:off x="8696938" y="4471787"/>
            <a:ext cx="1350532" cy="1334770"/>
          </a:xfrm>
          <a:prstGeom prst="rect">
            <a:avLst/>
          </a:prstGeom>
          <a:solidFill>
            <a:schemeClr val="bg1"/>
          </a:solidFill>
          <a:effectLst>
            <a:outerShdw blurRad="50800" dist="38100" dir="2700000" algn="tl" rotWithShape="0">
              <a:prstClr val="black">
                <a:alpha val="40000"/>
              </a:prstClr>
            </a:outerShdw>
          </a:effectLst>
        </p:spPr>
      </p:pic>
      <p:sp>
        <p:nvSpPr>
          <p:cNvPr id="14" name="ZoneTexte 13">
            <a:extLst>
              <a:ext uri="{FF2B5EF4-FFF2-40B4-BE49-F238E27FC236}">
                <a16:creationId xmlns:a16="http://schemas.microsoft.com/office/drawing/2014/main" id="{F1ABBD68-221F-906F-3BCE-BB3E9133E4C8}"/>
              </a:ext>
            </a:extLst>
          </p:cNvPr>
          <p:cNvSpPr txBox="1"/>
          <p:nvPr>
            <p:custDataLst>
              <p:tags r:id="rId9"/>
            </p:custDataLst>
          </p:nvPr>
        </p:nvSpPr>
        <p:spPr>
          <a:xfrm>
            <a:off x="1423237" y="3005356"/>
            <a:ext cx="6982709" cy="1169551"/>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r>
              <a:rPr sz="1400" dirty="0"/>
              <a:t>Patrick </a:t>
            </a:r>
            <a:r>
              <a:rPr lang="fr-CA" sz="1400" dirty="0"/>
              <a:t>Plante</a:t>
            </a:r>
            <a:endParaRPr sz="1400" dirty="0"/>
          </a:p>
          <a:p>
            <a:pPr marL="285750" indent="-285750">
              <a:buFont typeface="Arial" panose="020B0604020202020204" pitchFamily="34" charset="0"/>
              <a:buChar char="•"/>
            </a:pPr>
            <a:r>
              <a:rPr lang="en-US" sz="1400" dirty="0"/>
              <a:t>Full Professor</a:t>
            </a:r>
            <a:r>
              <a:rPr sz="1400" dirty="0"/>
              <a:t> of Distance Education and Educational Technology at Université TÉLUQ</a:t>
            </a:r>
            <a:endParaRPr lang="fr-CA" sz="1400" dirty="0">
              <a:ea typeface="Calibri"/>
              <a:cs typeface="Calibri"/>
            </a:endParaRPr>
          </a:p>
          <a:p>
            <a:pPr marL="285750" indent="-285750">
              <a:buFont typeface="Arial" panose="020B0604020202020204" pitchFamily="34" charset="0"/>
              <a:buChar char="•"/>
            </a:pPr>
            <a:r>
              <a:rPr sz="1400" dirty="0"/>
              <a:t>Director of the </a:t>
            </a:r>
            <a:r>
              <a:rPr sz="1400" dirty="0" err="1"/>
              <a:t>i</a:t>
            </a:r>
            <a:r>
              <a:rPr sz="1400" dirty="0"/>
              <a:t>-TEQ Research and Innovation Center</a:t>
            </a:r>
          </a:p>
          <a:p>
            <a:pPr marL="285750" indent="-285750">
              <a:buFont typeface="Arial" panose="020B0604020202020204" pitchFamily="34" charset="0"/>
              <a:buChar char="•"/>
            </a:pPr>
            <a:r>
              <a:rPr sz="1400" dirty="0"/>
              <a:t>Associate Researcher at CRIFPE</a:t>
            </a:r>
          </a:p>
          <a:p>
            <a:pPr marL="285750" indent="-285750">
              <a:buFont typeface="Arial" panose="020B0604020202020204" pitchFamily="34" charset="0"/>
              <a:buChar char="•"/>
            </a:pPr>
            <a:r>
              <a:rPr sz="1400" dirty="0"/>
              <a:t>Affiliated Researcher at SAVIE Public Research Center</a:t>
            </a:r>
          </a:p>
        </p:txBody>
      </p:sp>
      <p:sp>
        <p:nvSpPr>
          <p:cNvPr id="15" name="ZoneTexte 14">
            <a:extLst>
              <a:ext uri="{FF2B5EF4-FFF2-40B4-BE49-F238E27FC236}">
                <a16:creationId xmlns:a16="http://schemas.microsoft.com/office/drawing/2014/main" id="{7AA242C1-8692-03F5-4393-9CEC1AB10542}"/>
              </a:ext>
            </a:extLst>
          </p:cNvPr>
          <p:cNvSpPr txBox="1"/>
          <p:nvPr>
            <p:custDataLst>
              <p:tags r:id="rId10"/>
            </p:custDataLst>
          </p:nvPr>
        </p:nvSpPr>
        <p:spPr>
          <a:xfrm>
            <a:off x="1423238" y="4523619"/>
            <a:ext cx="6982710" cy="116955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sz="1400" dirty="0"/>
              <a:t>Maude Bonenfant</a:t>
            </a:r>
          </a:p>
          <a:p>
            <a:pPr marL="285750" indent="-285750">
              <a:buFont typeface="Arial" panose="020B0604020202020204" pitchFamily="34" charset="0"/>
              <a:buChar char="•"/>
            </a:pPr>
            <a:r>
              <a:rPr sz="1400" dirty="0"/>
              <a:t>Full Professor at UQAM in the Department of Social and Public Communication</a:t>
            </a:r>
          </a:p>
          <a:p>
            <a:pPr marL="285750" indent="-285750">
              <a:buFont typeface="Arial" panose="020B0604020202020204" pitchFamily="34" charset="0"/>
              <a:buChar char="•"/>
            </a:pPr>
            <a:r>
              <a:rPr sz="1400" dirty="0"/>
              <a:t>Holder of the Canada Research Chair in Gaming, Technology, and Society</a:t>
            </a:r>
          </a:p>
          <a:p>
            <a:pPr marL="285750" indent="-285750">
              <a:buFont typeface="Arial" panose="020B0604020202020204" pitchFamily="34" charset="0"/>
              <a:buChar char="•"/>
            </a:pPr>
            <a:r>
              <a:rPr sz="1400" dirty="0"/>
              <a:t>Co-director of the Research Laboratory in </a:t>
            </a:r>
            <a:r>
              <a:rPr sz="1400" dirty="0" err="1"/>
              <a:t>Socionumeric</a:t>
            </a:r>
            <a:r>
              <a:rPr sz="1400" dirty="0"/>
              <a:t> Media and Gamification (FCI)</a:t>
            </a:r>
          </a:p>
          <a:p>
            <a:pPr marL="285750" indent="-285750">
              <a:buFont typeface="Arial" panose="020B0604020202020204" pitchFamily="34" charset="0"/>
              <a:buChar char="•"/>
            </a:pPr>
            <a:r>
              <a:rPr sz="1400" dirty="0"/>
              <a:t>Director of the Homo Ludens Research Group on Gaming and Communication </a:t>
            </a:r>
          </a:p>
        </p:txBody>
      </p:sp>
      <p:pic>
        <p:nvPicPr>
          <p:cNvPr id="17" name="Image 16">
            <a:extLst>
              <a:ext uri="{FF2B5EF4-FFF2-40B4-BE49-F238E27FC236}">
                <a16:creationId xmlns:a16="http://schemas.microsoft.com/office/drawing/2014/main" id="{C403CFE9-E5E6-48A2-A40D-84EC5746466D}"/>
              </a:ext>
            </a:extLst>
          </p:cNvPr>
          <p:cNvPicPr>
            <a:picLocks noChangeAspect="1"/>
          </p:cNvPicPr>
          <p:nvPr>
            <p:custDataLst>
              <p:tags r:id="rId11"/>
            </p:custDataLst>
          </p:nvPr>
        </p:nvPicPr>
        <p:blipFill>
          <a:blip r:embed="rId18"/>
          <a:stretch>
            <a:fillRect/>
          </a:stretch>
        </p:blipFill>
        <p:spPr>
          <a:xfrm>
            <a:off x="32697" y="-2"/>
            <a:ext cx="528799" cy="6062420"/>
          </a:xfrm>
          <a:prstGeom prst="rect">
            <a:avLst/>
          </a:prstGeom>
        </p:spPr>
      </p:pic>
    </p:spTree>
    <p:extLst>
      <p:ext uri="{BB962C8B-B14F-4D97-AF65-F5344CB8AC3E}">
        <p14:creationId xmlns:p14="http://schemas.microsoft.com/office/powerpoint/2010/main" val="232030111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60286-F5A1-AE25-1109-EA04D9FD8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AA04EF5-FD83-7732-47A0-7A4E08294DBB}"/>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C4F8FCF3-96B9-8687-1B13-FD2C7CFE04F6}"/>
              </a:ext>
            </a:extLst>
          </p:cNvPr>
          <p:cNvPicPr>
            <a:picLocks noChangeAspect="1"/>
          </p:cNvPicPr>
          <p:nvPr>
            <p:custDataLst>
              <p:tags r:id="rId2"/>
            </p:custDataLst>
          </p:nvPr>
        </p:nvPicPr>
        <p:blipFill>
          <a:blip r:embed="rId10"/>
          <a:stretch>
            <a:fillRect/>
          </a:stretch>
        </p:blipFill>
        <p:spPr>
          <a:xfrm>
            <a:off x="32697" y="-2"/>
            <a:ext cx="528799" cy="6062420"/>
          </a:xfrm>
          <a:prstGeom prst="rect">
            <a:avLst/>
          </a:prstGeom>
        </p:spPr>
      </p:pic>
      <p:pic>
        <p:nvPicPr>
          <p:cNvPr id="2" name="Graphic 21">
            <a:extLst>
              <a:ext uri="{FF2B5EF4-FFF2-40B4-BE49-F238E27FC236}">
                <a16:creationId xmlns:a16="http://schemas.microsoft.com/office/drawing/2014/main" id="{B3CCEC5C-1386-60A7-C65B-DA517C3B348B}"/>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10902879" y="5568879"/>
            <a:ext cx="1718828" cy="859414"/>
          </a:xfrm>
          <a:prstGeom prst="rect">
            <a:avLst/>
          </a:prstGeom>
        </p:spPr>
      </p:pic>
      <p:sp>
        <p:nvSpPr>
          <p:cNvPr id="7" name="ZoneTexte 6">
            <a:extLst>
              <a:ext uri="{FF2B5EF4-FFF2-40B4-BE49-F238E27FC236}">
                <a16:creationId xmlns:a16="http://schemas.microsoft.com/office/drawing/2014/main" id="{F57D2904-4D00-1BE9-1AF0-CE24DFA88703}"/>
              </a:ext>
            </a:extLst>
          </p:cNvPr>
          <p:cNvSpPr txBox="1"/>
          <p:nvPr>
            <p:custDataLst>
              <p:tags r:id="rId4"/>
            </p:custDataLst>
          </p:nvPr>
        </p:nvSpPr>
        <p:spPr>
          <a:xfrm>
            <a:off x="1671504" y="125132"/>
            <a:ext cx="301745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The Problem</a:t>
            </a:r>
          </a:p>
        </p:txBody>
      </p:sp>
      <p:sp>
        <p:nvSpPr>
          <p:cNvPr id="8" name="Ellipse 7">
            <a:extLst>
              <a:ext uri="{FF2B5EF4-FFF2-40B4-BE49-F238E27FC236}">
                <a16:creationId xmlns:a16="http://schemas.microsoft.com/office/drawing/2014/main" id="{6D1AB72F-1917-846C-ED98-12BDDCAEF1B4}"/>
              </a:ext>
            </a:extLst>
          </p:cNvPr>
          <p:cNvSpPr/>
          <p:nvPr>
            <p:custDataLst>
              <p:tags r:id="rId5"/>
            </p:custDataLst>
          </p:nvPr>
        </p:nvSpPr>
        <p:spPr>
          <a:xfrm>
            <a:off x="1189239" y="97596"/>
            <a:ext cx="468001" cy="468001"/>
          </a:xfrm>
          <a:prstGeom prst="ellipse">
            <a:avLst/>
          </a:prstGeom>
          <a:solidFill>
            <a:srgbClr val="CBB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latin typeface="Open Sans Light" panose="020B0306030504020204" pitchFamily="34" charset="0"/>
                <a:ea typeface="Open Sans Light" panose="020B0306030504020204" pitchFamily="34" charset="0"/>
                <a:cs typeface="Open Sans Light" panose="020B0306030504020204" pitchFamily="34" charset="0"/>
              </a:rPr>
              <a:t>2</a:t>
            </a:r>
          </a:p>
        </p:txBody>
      </p:sp>
      <p:sp>
        <p:nvSpPr>
          <p:cNvPr id="11" name="ZoneTexte 10">
            <a:extLst>
              <a:ext uri="{FF2B5EF4-FFF2-40B4-BE49-F238E27FC236}">
                <a16:creationId xmlns:a16="http://schemas.microsoft.com/office/drawing/2014/main" id="{95170B6A-0FF1-A89E-DA56-C8FC3C0B8933}"/>
              </a:ext>
            </a:extLst>
          </p:cNvPr>
          <p:cNvSpPr txBox="1"/>
          <p:nvPr>
            <p:custDataLst>
              <p:tags r:id="rId6"/>
            </p:custDataLst>
          </p:nvPr>
        </p:nvSpPr>
        <p:spPr>
          <a:xfrm>
            <a:off x="1389529" y="1389529"/>
            <a:ext cx="9798824" cy="156966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b="1"/>
            </a:lvl1pPr>
          </a:lstStyle>
          <a:p>
            <a:r>
              <a:rPr lang="fr-CA" sz="2400" b="0" dirty="0"/>
              <a:t>[...] </a:t>
            </a:r>
            <a:r>
              <a:rPr lang="en-US" sz="2400" b="0" dirty="0"/>
              <a:t>Adapting educational programs across all age groups (kindergarten through university) to foster students’ ability to use AI effectively and to hone their critical thinking skills</a:t>
            </a:r>
            <a:r>
              <a:rPr lang="en-US" b="0" dirty="0"/>
              <a:t>.</a:t>
            </a:r>
            <a:r>
              <a:rPr lang="fr-CA" sz="2400" b="0" dirty="0"/>
              <a:t>[...] </a:t>
            </a:r>
          </a:p>
          <a:p>
            <a:r>
              <a:rPr lang="fr-CA" sz="2400" b="0" dirty="0"/>
              <a:t>(</a:t>
            </a:r>
            <a:r>
              <a:rPr lang="fr-CA" sz="2400" b="0" dirty="0" err="1"/>
              <a:t>Ready</a:t>
            </a:r>
            <a:r>
              <a:rPr lang="fr-CA" sz="2400" b="0" dirty="0"/>
              <a:t> for A.I., 2024, </a:t>
            </a:r>
            <a:r>
              <a:rPr lang="fr-CA" sz="2400" b="0" dirty="0" err="1"/>
              <a:t>Quebec</a:t>
            </a:r>
            <a:r>
              <a:rPr lang="fr-CA" sz="2400" b="0" dirty="0"/>
              <a:t> Innovation Council, p. XV)</a:t>
            </a:r>
          </a:p>
        </p:txBody>
      </p:sp>
      <p:sp>
        <p:nvSpPr>
          <p:cNvPr id="16" name="ZoneTexte 15">
            <a:extLst>
              <a:ext uri="{FF2B5EF4-FFF2-40B4-BE49-F238E27FC236}">
                <a16:creationId xmlns:a16="http://schemas.microsoft.com/office/drawing/2014/main" id="{FE7AF563-8F4D-D084-8E62-6086F496FDDF}"/>
              </a:ext>
            </a:extLst>
          </p:cNvPr>
          <p:cNvSpPr txBox="1"/>
          <p:nvPr>
            <p:custDataLst>
              <p:tags r:id="rId7"/>
            </p:custDataLst>
          </p:nvPr>
        </p:nvSpPr>
        <p:spPr>
          <a:xfrm>
            <a:off x="1389529" y="3281594"/>
            <a:ext cx="9798824" cy="193899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b="1"/>
            </a:lvl1pPr>
          </a:lstStyle>
          <a:p>
            <a:r>
              <a:rPr sz="2400" b="0" dirty="0"/>
              <a:t>To meet this need, the use of a serious digital game aimed at developing this literacy among students in English as a Second Language (ESL) courses at the college level appears to be a promising solution, as we assume that the game promotes engagement and motivation</a:t>
            </a:r>
            <a:r>
              <a:rPr lang="fr-CA" sz="2400" b="0" dirty="0"/>
              <a:t>.</a:t>
            </a:r>
          </a:p>
          <a:p>
            <a:r>
              <a:rPr lang="fr-CA" sz="2400" b="0" dirty="0"/>
              <a:t>(ECQ 23-24 and ECQ 24-25)</a:t>
            </a:r>
            <a:endParaRPr sz="2400" b="0" dirty="0"/>
          </a:p>
        </p:txBody>
      </p:sp>
    </p:spTree>
    <p:extLst>
      <p:ext uri="{BB962C8B-B14F-4D97-AF65-F5344CB8AC3E}">
        <p14:creationId xmlns:p14="http://schemas.microsoft.com/office/powerpoint/2010/main" val="2366817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6497A-1CF5-6DE5-0627-61F2B8CF864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254677C-98B4-EDE8-AC33-8970688D985D}"/>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CDCE506F-491D-8F8E-1D7C-6E5C114D870D}"/>
              </a:ext>
            </a:extLst>
          </p:cNvPr>
          <p:cNvPicPr>
            <a:picLocks noChangeAspect="1"/>
          </p:cNvPicPr>
          <p:nvPr>
            <p:custDataLst>
              <p:tags r:id="rId2"/>
            </p:custDataLst>
          </p:nvPr>
        </p:nvPicPr>
        <p:blipFill>
          <a:blip r:embed="rId11"/>
          <a:stretch>
            <a:fillRect/>
          </a:stretch>
        </p:blipFill>
        <p:spPr>
          <a:xfrm>
            <a:off x="32697" y="-2"/>
            <a:ext cx="528799" cy="6062420"/>
          </a:xfrm>
          <a:prstGeom prst="rect">
            <a:avLst/>
          </a:prstGeom>
        </p:spPr>
      </p:pic>
      <p:pic>
        <p:nvPicPr>
          <p:cNvPr id="2" name="Graphic 21">
            <a:extLst>
              <a:ext uri="{FF2B5EF4-FFF2-40B4-BE49-F238E27FC236}">
                <a16:creationId xmlns:a16="http://schemas.microsoft.com/office/drawing/2014/main" id="{6C22100A-22C3-7769-2161-0E212FB65DCE}"/>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5400000">
            <a:off x="10902879" y="5568879"/>
            <a:ext cx="1718828" cy="859414"/>
          </a:xfrm>
          <a:prstGeom prst="rect">
            <a:avLst/>
          </a:prstGeom>
        </p:spPr>
      </p:pic>
      <p:sp>
        <p:nvSpPr>
          <p:cNvPr id="3" name="ZoneTexte 2">
            <a:extLst>
              <a:ext uri="{FF2B5EF4-FFF2-40B4-BE49-F238E27FC236}">
                <a16:creationId xmlns:a16="http://schemas.microsoft.com/office/drawing/2014/main" id="{3C8E1B62-CB1D-4C8C-C5B5-D8F1FFF3B8F1}"/>
              </a:ext>
            </a:extLst>
          </p:cNvPr>
          <p:cNvSpPr txBox="1"/>
          <p:nvPr>
            <p:custDataLst>
              <p:tags r:id="rId4"/>
            </p:custDataLst>
          </p:nvPr>
        </p:nvSpPr>
        <p:spPr>
          <a:xfrm>
            <a:off x="1671504" y="125132"/>
            <a:ext cx="4901418" cy="461665"/>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rPr dirty="0"/>
              <a:t>The Research -</a:t>
            </a:r>
            <a:r>
              <a:rPr lang="fr-CA" dirty="0"/>
              <a:t> Objectives</a:t>
            </a:r>
            <a:endParaRPr dirty="0"/>
          </a:p>
        </p:txBody>
      </p:sp>
      <p:sp>
        <p:nvSpPr>
          <p:cNvPr id="4" name="Ellipse 3">
            <a:extLst>
              <a:ext uri="{FF2B5EF4-FFF2-40B4-BE49-F238E27FC236}">
                <a16:creationId xmlns:a16="http://schemas.microsoft.com/office/drawing/2014/main" id="{15874E5D-40A5-40E3-C6EE-0955105DCDED}"/>
              </a:ext>
            </a:extLst>
          </p:cNvPr>
          <p:cNvSpPr/>
          <p:nvPr>
            <p:custDataLst>
              <p:tags r:id="rId5"/>
            </p:custDataLst>
          </p:nvPr>
        </p:nvSpPr>
        <p:spPr>
          <a:xfrm>
            <a:off x="1189239" y="97596"/>
            <a:ext cx="468001" cy="468001"/>
          </a:xfrm>
          <a:prstGeom prst="ellipse">
            <a:avLst/>
          </a:prstGeom>
          <a:solidFill>
            <a:srgbClr val="CBD6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3</a:t>
            </a:r>
          </a:p>
        </p:txBody>
      </p:sp>
      <p:sp>
        <p:nvSpPr>
          <p:cNvPr id="6" name="ZoneTexte 5">
            <a:extLst>
              <a:ext uri="{FF2B5EF4-FFF2-40B4-BE49-F238E27FC236}">
                <a16:creationId xmlns:a16="http://schemas.microsoft.com/office/drawing/2014/main" id="{A63E8D92-5976-97E3-D729-0A1A6DEC70DF}"/>
              </a:ext>
            </a:extLst>
          </p:cNvPr>
          <p:cNvSpPr txBox="1"/>
          <p:nvPr>
            <p:custDataLst>
              <p:tags r:id="rId6"/>
            </p:custDataLst>
          </p:nvPr>
        </p:nvSpPr>
        <p:spPr>
          <a:xfrm>
            <a:off x="1423238" y="4457341"/>
            <a:ext cx="9654591"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fr-CA" sz="2400" dirty="0"/>
              <a:t>3) </a:t>
            </a:r>
            <a:r>
              <a:rPr sz="2400" dirty="0"/>
              <a:t>Analyze the added value of pedagogical and playful mechanics integrated into serious digital games to optimize the acquisition of targeted concepts at the core of the 604-102-MQ level competencies.</a:t>
            </a:r>
          </a:p>
        </p:txBody>
      </p:sp>
      <p:sp>
        <p:nvSpPr>
          <p:cNvPr id="7" name="ZoneTexte 6">
            <a:extLst>
              <a:ext uri="{FF2B5EF4-FFF2-40B4-BE49-F238E27FC236}">
                <a16:creationId xmlns:a16="http://schemas.microsoft.com/office/drawing/2014/main" id="{D31798FC-D9AB-E220-2A87-88F6F8E87DA2}"/>
              </a:ext>
            </a:extLst>
          </p:cNvPr>
          <p:cNvSpPr txBox="1"/>
          <p:nvPr>
            <p:custDataLst>
              <p:tags r:id="rId7"/>
            </p:custDataLst>
          </p:nvPr>
        </p:nvSpPr>
        <p:spPr>
          <a:xfrm>
            <a:off x="1423238" y="2895134"/>
            <a:ext cx="9654591"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fr-CA" sz="2400" dirty="0"/>
              <a:t>2) </a:t>
            </a:r>
            <a:r>
              <a:rPr sz="2400" dirty="0"/>
              <a:t>Compare the impact of two versions of the serious digital game </a:t>
            </a:r>
            <a:r>
              <a:rPr sz="2400" i="1" dirty="0"/>
              <a:t>A Journey through the Digital World and English Culture</a:t>
            </a:r>
            <a:r>
              <a:rPr sz="2400" dirty="0"/>
              <a:t> on the learning of targeted concepts.</a:t>
            </a:r>
          </a:p>
        </p:txBody>
      </p:sp>
      <p:sp>
        <p:nvSpPr>
          <p:cNvPr id="8" name="ZoneTexte 7">
            <a:extLst>
              <a:ext uri="{FF2B5EF4-FFF2-40B4-BE49-F238E27FC236}">
                <a16:creationId xmlns:a16="http://schemas.microsoft.com/office/drawing/2014/main" id="{94F0C138-AB4E-790F-B611-935E2DA43D7C}"/>
              </a:ext>
            </a:extLst>
          </p:cNvPr>
          <p:cNvSpPr txBox="1"/>
          <p:nvPr>
            <p:custDataLst>
              <p:tags r:id="rId8"/>
            </p:custDataLst>
          </p:nvPr>
        </p:nvSpPr>
        <p:spPr>
          <a:xfrm>
            <a:off x="1423238" y="1332927"/>
            <a:ext cx="9654591" cy="830997"/>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r>
              <a:rPr lang="fr-CA" sz="2400" dirty="0"/>
              <a:t>1) </a:t>
            </a:r>
            <a:r>
              <a:rPr lang="en-US" sz="2400" dirty="0"/>
              <a:t>Evaluate the acquisition of key digital literacy concepts in English, as proposed by the </a:t>
            </a:r>
            <a:r>
              <a:rPr lang="fr-CA" sz="2400" i="1" dirty="0">
                <a:hlinkClick r:id="rId14"/>
              </a:rPr>
              <a:t>Digital </a:t>
            </a:r>
            <a:r>
              <a:rPr lang="fr-CA" sz="2400" i="1" dirty="0" err="1">
                <a:hlinkClick r:id="rId14"/>
              </a:rPr>
              <a:t>competency</a:t>
            </a:r>
            <a:r>
              <a:rPr lang="fr-CA" sz="2400" i="1" dirty="0">
                <a:hlinkClick r:id="rId14"/>
              </a:rPr>
              <a:t> </a:t>
            </a:r>
            <a:r>
              <a:rPr lang="fr-CA" sz="2400" i="1" dirty="0" err="1">
                <a:hlinkClick r:id="rId14"/>
              </a:rPr>
              <a:t>framework</a:t>
            </a:r>
            <a:r>
              <a:rPr lang="fr-CA" sz="2400" dirty="0">
                <a:hlinkClick r:id="rId14"/>
              </a:rPr>
              <a:t> </a:t>
            </a:r>
            <a:r>
              <a:rPr lang="fr-CA" sz="2400" dirty="0"/>
              <a:t>and the </a:t>
            </a:r>
            <a:r>
              <a:rPr lang="fr-CA" sz="2400" dirty="0">
                <a:hlinkClick r:id="rId15"/>
              </a:rPr>
              <a:t>Abécédaire de l’IA</a:t>
            </a:r>
            <a:r>
              <a:rPr lang="fr-CA" sz="2400" dirty="0"/>
              <a:t>.</a:t>
            </a:r>
            <a:endParaRPr lang="fr-CA" sz="2400" dirty="0">
              <a:ea typeface="Calibri"/>
              <a:cs typeface="Calibri"/>
            </a:endParaRPr>
          </a:p>
        </p:txBody>
      </p:sp>
    </p:spTree>
    <p:extLst>
      <p:ext uri="{BB962C8B-B14F-4D97-AF65-F5344CB8AC3E}">
        <p14:creationId xmlns:p14="http://schemas.microsoft.com/office/powerpoint/2010/main" val="4537562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FD5D5-7721-C3B9-6EAE-2751946687E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05EB6A8-F45A-BF8D-5C14-AEC1FB8FC204}"/>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079FCBD7-EBB7-8F81-1930-63030769E03D}"/>
              </a:ext>
            </a:extLst>
          </p:cNvPr>
          <p:cNvPicPr>
            <a:picLocks noChangeAspect="1"/>
          </p:cNvPicPr>
          <p:nvPr>
            <p:custDataLst>
              <p:tags r:id="rId2"/>
            </p:custDataLst>
          </p:nvPr>
        </p:nvPicPr>
        <p:blipFill>
          <a:blip r:embed="rId9"/>
          <a:stretch>
            <a:fillRect/>
          </a:stretch>
        </p:blipFill>
        <p:spPr>
          <a:xfrm>
            <a:off x="32697" y="-2"/>
            <a:ext cx="528799" cy="6062420"/>
          </a:xfrm>
          <a:prstGeom prst="rect">
            <a:avLst/>
          </a:prstGeom>
        </p:spPr>
      </p:pic>
      <p:pic>
        <p:nvPicPr>
          <p:cNvPr id="2" name="Graphic 21">
            <a:extLst>
              <a:ext uri="{FF2B5EF4-FFF2-40B4-BE49-F238E27FC236}">
                <a16:creationId xmlns:a16="http://schemas.microsoft.com/office/drawing/2014/main" id="{B5A27EC2-42B0-2CDE-0C5A-2CD50124764A}"/>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10902879" y="5568879"/>
            <a:ext cx="1718828" cy="859414"/>
          </a:xfrm>
          <a:prstGeom prst="rect">
            <a:avLst/>
          </a:prstGeom>
        </p:spPr>
      </p:pic>
      <p:sp>
        <p:nvSpPr>
          <p:cNvPr id="3" name="ZoneTexte 2">
            <a:extLst>
              <a:ext uri="{FF2B5EF4-FFF2-40B4-BE49-F238E27FC236}">
                <a16:creationId xmlns:a16="http://schemas.microsoft.com/office/drawing/2014/main" id="{E2F5FFAC-97B2-59A8-52EA-F99BD2574B86}"/>
              </a:ext>
            </a:extLst>
          </p:cNvPr>
          <p:cNvSpPr txBox="1"/>
          <p:nvPr>
            <p:custDataLst>
              <p:tags r:id="rId4"/>
            </p:custDataLst>
          </p:nvPr>
        </p:nvSpPr>
        <p:spPr>
          <a:xfrm>
            <a:off x="1671504" y="125132"/>
            <a:ext cx="4931315"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Theoretical Foundations (1)</a:t>
            </a:r>
          </a:p>
        </p:txBody>
      </p:sp>
      <p:sp>
        <p:nvSpPr>
          <p:cNvPr id="4" name="Ellipse 3">
            <a:extLst>
              <a:ext uri="{FF2B5EF4-FFF2-40B4-BE49-F238E27FC236}">
                <a16:creationId xmlns:a16="http://schemas.microsoft.com/office/drawing/2014/main" id="{4964B41E-C001-F262-2DF1-8566BCBD1630}"/>
              </a:ext>
            </a:extLst>
          </p:cNvPr>
          <p:cNvSpPr/>
          <p:nvPr>
            <p:custDataLst>
              <p:tags r:id="rId5"/>
            </p:custDataLst>
          </p:nvPr>
        </p:nvSpPr>
        <p:spPr>
          <a:xfrm>
            <a:off x="1189239" y="97596"/>
            <a:ext cx="468001" cy="46800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4</a:t>
            </a:r>
          </a:p>
        </p:txBody>
      </p:sp>
      <p:grpSp>
        <p:nvGrpSpPr>
          <p:cNvPr id="18" name="Groupe 17">
            <a:extLst>
              <a:ext uri="{FF2B5EF4-FFF2-40B4-BE49-F238E27FC236}">
                <a16:creationId xmlns:a16="http://schemas.microsoft.com/office/drawing/2014/main" id="{DC4F33B4-9EC8-5EDE-AAC4-3957D60FDFC7}"/>
              </a:ext>
            </a:extLst>
          </p:cNvPr>
          <p:cNvGrpSpPr/>
          <p:nvPr/>
        </p:nvGrpSpPr>
        <p:grpSpPr>
          <a:xfrm>
            <a:off x="667999" y="1377003"/>
            <a:ext cx="9517992" cy="3785652"/>
            <a:chOff x="669172" y="1377003"/>
            <a:chExt cx="10185301" cy="3785652"/>
          </a:xfrm>
        </p:grpSpPr>
        <p:sp>
          <p:nvSpPr>
            <p:cNvPr id="6" name="ZoneTexte 5">
              <a:extLst>
                <a:ext uri="{FF2B5EF4-FFF2-40B4-BE49-F238E27FC236}">
                  <a16:creationId xmlns:a16="http://schemas.microsoft.com/office/drawing/2014/main" id="{19F1A707-E5AD-C171-21AA-050DDACE93A6}"/>
                </a:ext>
              </a:extLst>
            </p:cNvPr>
            <p:cNvSpPr txBox="1"/>
            <p:nvPr>
              <p:custDataLst>
                <p:tags r:id="rId6"/>
              </p:custDataLst>
            </p:nvPr>
          </p:nvSpPr>
          <p:spPr>
            <a:xfrm>
              <a:off x="1427108" y="1377003"/>
              <a:ext cx="9427365" cy="34163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marL="457200" indent="-457200">
                <a:buAutoNum type="arabicParenR"/>
                <a:defRPr sz="2400"/>
              </a:lvl1pPr>
            </a:lstStyle>
            <a:p>
              <a:pPr marL="0" indent="0">
                <a:buNone/>
              </a:pPr>
              <a:r>
                <a:rPr lang="fr-CA" b="1" dirty="0"/>
                <a:t>Gamification Concept</a:t>
              </a:r>
              <a:r>
                <a:rPr lang="fr-CA" dirty="0"/>
                <a:t>:</a:t>
              </a:r>
            </a:p>
            <a:p>
              <a:pPr marL="0" indent="0">
                <a:buNone/>
              </a:pPr>
              <a:endParaRPr lang="fr-CA" dirty="0"/>
            </a:p>
            <a:p>
              <a:r>
                <a:rPr lang="en-US" dirty="0"/>
                <a:t>game-specific elements </a:t>
              </a:r>
            </a:p>
            <a:p>
              <a:r>
                <a:rPr lang="en-US" dirty="0"/>
                <a:t>that need to be used in contexts outside of the game</a:t>
              </a:r>
            </a:p>
            <a:p>
              <a:r>
                <a:rPr lang="en-US" dirty="0"/>
                <a:t>to increase engagement (motivation, participation, etc.) and improve the user experience (more enjoyable, pleasant, etc.) </a:t>
              </a:r>
            </a:p>
            <a:p>
              <a:r>
                <a:rPr lang="en-US" dirty="0"/>
                <a:t>with the aim of influencing their behavior </a:t>
              </a:r>
            </a:p>
            <a:p>
              <a:r>
                <a:rPr lang="en-US" dirty="0"/>
                <a:t>for task completion (in a very broad sense). </a:t>
              </a:r>
            </a:p>
            <a:p>
              <a:pPr marL="0" indent="0">
                <a:buNone/>
              </a:pPr>
              <a:r>
                <a:rPr lang="en-US" dirty="0"/>
                <a:t>      (Bonenfant, 2023, p. 77)</a:t>
              </a:r>
              <a:endParaRPr lang="fr-CA" dirty="0"/>
            </a:p>
          </p:txBody>
        </p:sp>
        <p:pic>
          <p:nvPicPr>
            <p:cNvPr id="15" name="Image 14" descr="Une image contenant logo, symbole, clipart, conception&#10;&#10;Le contenu généré par l’IA peut être incorrect.">
              <a:extLst>
                <a:ext uri="{FF2B5EF4-FFF2-40B4-BE49-F238E27FC236}">
                  <a16:creationId xmlns:a16="http://schemas.microsoft.com/office/drawing/2014/main" id="{4A38A971-B52E-5F60-623A-EEF0B6B215D7}"/>
                </a:ext>
              </a:extLst>
            </p:cNvPr>
            <p:cNvPicPr>
              <a:picLocks noChangeAspect="1"/>
            </p:cNvPicPr>
            <p:nvPr/>
          </p:nvPicPr>
          <p:blipFill>
            <a:blip r:embed="rId12">
              <a:clrChange>
                <a:clrFrom>
                  <a:srgbClr val="FFFFFF"/>
                </a:clrFrom>
                <a:clrTo>
                  <a:srgbClr val="FFFFFF">
                    <a:alpha val="0"/>
                  </a:srgbClr>
                </a:clrTo>
              </a:clrChange>
              <a:duotone>
                <a:prstClr val="black"/>
                <a:srgbClr val="2A4D9E">
                  <a:tint val="45000"/>
                  <a:satMod val="400000"/>
                </a:srgbClr>
              </a:duotone>
              <a:extLst>
                <a:ext uri="{28A0092B-C50C-407E-A947-70E740481C1C}">
                  <a14:useLocalDpi xmlns:a14="http://schemas.microsoft.com/office/drawing/2010/main" val="0"/>
                </a:ext>
              </a:extLst>
            </a:blip>
            <a:stretch>
              <a:fillRect/>
            </a:stretch>
          </p:blipFill>
          <p:spPr>
            <a:xfrm flipH="1">
              <a:off x="669172" y="1786671"/>
              <a:ext cx="686037" cy="706577"/>
            </a:xfrm>
            <a:prstGeom prst="rect">
              <a:avLst/>
            </a:prstGeom>
          </p:spPr>
        </p:pic>
        <p:pic>
          <p:nvPicPr>
            <p:cNvPr id="16" name="Image 15" descr="Une image contenant logo, symbole, clipart, conception&#10;&#10;Le contenu généré par l’IA peut être incorrect.">
              <a:extLst>
                <a:ext uri="{FF2B5EF4-FFF2-40B4-BE49-F238E27FC236}">
                  <a16:creationId xmlns:a16="http://schemas.microsoft.com/office/drawing/2014/main" id="{9298E930-022B-0A3E-2CA2-C9FD161518B4}"/>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7090" y="4456078"/>
              <a:ext cx="686037" cy="706577"/>
            </a:xfrm>
            <a:prstGeom prst="rect">
              <a:avLst/>
            </a:prstGeom>
          </p:spPr>
        </p:pic>
      </p:grpSp>
    </p:spTree>
    <p:extLst>
      <p:ext uri="{BB962C8B-B14F-4D97-AF65-F5344CB8AC3E}">
        <p14:creationId xmlns:p14="http://schemas.microsoft.com/office/powerpoint/2010/main" val="22196817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29E02-A46B-03FD-61C9-A5D6927EF3D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1AD7790-69F4-378F-E308-4A18044B5BCE}"/>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EABA513D-6072-AB89-3083-CB5A07BB8CE4}"/>
              </a:ext>
            </a:extLst>
          </p:cNvPr>
          <p:cNvPicPr>
            <a:picLocks noChangeAspect="1"/>
          </p:cNvPicPr>
          <p:nvPr>
            <p:custDataLst>
              <p:tags r:id="rId2"/>
            </p:custDataLst>
          </p:nvPr>
        </p:nvPicPr>
        <p:blipFill>
          <a:blip r:embed="rId8"/>
          <a:stretch>
            <a:fillRect/>
          </a:stretch>
        </p:blipFill>
        <p:spPr>
          <a:xfrm>
            <a:off x="32697" y="-2"/>
            <a:ext cx="528799" cy="6062420"/>
          </a:xfrm>
          <a:prstGeom prst="rect">
            <a:avLst/>
          </a:prstGeom>
        </p:spPr>
      </p:pic>
      <p:sp>
        <p:nvSpPr>
          <p:cNvPr id="2" name="ZoneTexte 1">
            <a:extLst>
              <a:ext uri="{FF2B5EF4-FFF2-40B4-BE49-F238E27FC236}">
                <a16:creationId xmlns:a16="http://schemas.microsoft.com/office/drawing/2014/main" id="{9E34A23B-71C5-C0CB-5F30-E850ADEACD61}"/>
              </a:ext>
            </a:extLst>
          </p:cNvPr>
          <p:cNvSpPr txBox="1"/>
          <p:nvPr>
            <p:custDataLst>
              <p:tags r:id="rId3"/>
            </p:custDataLst>
          </p:nvPr>
        </p:nvSpPr>
        <p:spPr>
          <a:xfrm>
            <a:off x="1657240" y="88543"/>
            <a:ext cx="6948878" cy="461665"/>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rPr dirty="0"/>
              <a:t>Theoretical Foundations </a:t>
            </a:r>
            <a:r>
              <a:rPr lang="fr-CA" dirty="0"/>
              <a:t>– </a:t>
            </a:r>
            <a:r>
              <a:rPr lang="fr-CA" dirty="0" err="1"/>
              <a:t>Serious</a:t>
            </a:r>
            <a:r>
              <a:rPr lang="fr-CA" dirty="0"/>
              <a:t> </a:t>
            </a:r>
            <a:r>
              <a:rPr lang="fr-CA" dirty="0" err="1"/>
              <a:t>games</a:t>
            </a:r>
            <a:r>
              <a:rPr lang="fr-CA" dirty="0"/>
              <a:t> </a:t>
            </a:r>
            <a:r>
              <a:rPr dirty="0"/>
              <a:t>(2)</a:t>
            </a:r>
          </a:p>
        </p:txBody>
      </p:sp>
      <p:sp>
        <p:nvSpPr>
          <p:cNvPr id="3" name="Ellipse 2">
            <a:extLst>
              <a:ext uri="{FF2B5EF4-FFF2-40B4-BE49-F238E27FC236}">
                <a16:creationId xmlns:a16="http://schemas.microsoft.com/office/drawing/2014/main" id="{C2D4429D-876E-B5DD-C4EE-2419DA0BEDDB}"/>
              </a:ext>
            </a:extLst>
          </p:cNvPr>
          <p:cNvSpPr/>
          <p:nvPr>
            <p:custDataLst>
              <p:tags r:id="rId4"/>
            </p:custDataLst>
          </p:nvPr>
        </p:nvSpPr>
        <p:spPr>
          <a:xfrm>
            <a:off x="1189239" y="97596"/>
            <a:ext cx="468001" cy="46800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4</a:t>
            </a:r>
          </a:p>
        </p:txBody>
      </p:sp>
      <p:pic>
        <p:nvPicPr>
          <p:cNvPr id="4" name="Serious_Games_PPlante_2025">
            <a:hlinkClick r:id="" action="ppaction://media"/>
            <a:extLst>
              <a:ext uri="{FF2B5EF4-FFF2-40B4-BE49-F238E27FC236}">
                <a16:creationId xmlns:a16="http://schemas.microsoft.com/office/drawing/2014/main" id="{3CB2AE21-3E3D-6FC2-5CF4-2C1378AF9376}"/>
              </a:ext>
            </a:extLst>
          </p:cNvPr>
          <p:cNvPicPr>
            <a:picLocks noChangeAspect="1"/>
          </p:cNvPicPr>
          <p:nvPr>
            <a:videoFile r:link="rId6"/>
            <p:extLst>
              <p:ext uri="{DAA4B4D4-6D71-4841-9C94-3DE7FCFB9230}">
                <p14:media xmlns:p14="http://schemas.microsoft.com/office/powerpoint/2010/main" r:embed="rId5"/>
              </p:ext>
            </p:extLst>
          </p:nvPr>
        </p:nvPicPr>
        <p:blipFill>
          <a:blip r:embed="rId9"/>
          <a:stretch>
            <a:fillRect/>
          </a:stretch>
        </p:blipFill>
        <p:spPr>
          <a:xfrm>
            <a:off x="597179" y="654140"/>
            <a:ext cx="10997641" cy="6186173"/>
          </a:xfrm>
          <a:prstGeom prst="rect">
            <a:avLst/>
          </a:prstGeom>
        </p:spPr>
      </p:pic>
    </p:spTree>
    <p:extLst>
      <p:ext uri="{BB962C8B-B14F-4D97-AF65-F5344CB8AC3E}">
        <p14:creationId xmlns:p14="http://schemas.microsoft.com/office/powerpoint/2010/main" val="38439935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B7E53-7666-0738-C8B9-CB6EC079E23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C6ABE3-E148-CADC-27A9-30CF052CBCDF}"/>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F00BC78B-3C7D-B529-8625-2A9DB8658C6F}"/>
              </a:ext>
            </a:extLst>
          </p:cNvPr>
          <p:cNvPicPr>
            <a:picLocks noChangeAspect="1"/>
          </p:cNvPicPr>
          <p:nvPr>
            <p:custDataLst>
              <p:tags r:id="rId2"/>
            </p:custDataLst>
          </p:nvPr>
        </p:nvPicPr>
        <p:blipFill>
          <a:blip r:embed="rId9"/>
          <a:stretch>
            <a:fillRect/>
          </a:stretch>
        </p:blipFill>
        <p:spPr>
          <a:xfrm>
            <a:off x="32697" y="-2"/>
            <a:ext cx="528799" cy="6062420"/>
          </a:xfrm>
          <a:prstGeom prst="rect">
            <a:avLst/>
          </a:prstGeom>
        </p:spPr>
      </p:pic>
      <p:sp>
        <p:nvSpPr>
          <p:cNvPr id="2" name="ZoneTexte 1">
            <a:extLst>
              <a:ext uri="{FF2B5EF4-FFF2-40B4-BE49-F238E27FC236}">
                <a16:creationId xmlns:a16="http://schemas.microsoft.com/office/drawing/2014/main" id="{698C4F5E-3C27-7B07-7FCE-8E9E1B7C16AF}"/>
              </a:ext>
            </a:extLst>
          </p:cNvPr>
          <p:cNvSpPr txBox="1"/>
          <p:nvPr>
            <p:custDataLst>
              <p:tags r:id="rId3"/>
            </p:custDataLst>
          </p:nvPr>
        </p:nvSpPr>
        <p:spPr>
          <a:xfrm>
            <a:off x="1657240" y="88543"/>
            <a:ext cx="500937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Theoretical Foundations (3)</a:t>
            </a:r>
          </a:p>
        </p:txBody>
      </p:sp>
      <p:sp>
        <p:nvSpPr>
          <p:cNvPr id="3" name="Ellipse 2">
            <a:extLst>
              <a:ext uri="{FF2B5EF4-FFF2-40B4-BE49-F238E27FC236}">
                <a16:creationId xmlns:a16="http://schemas.microsoft.com/office/drawing/2014/main" id="{4882BB80-50A6-1A4C-F1A4-10CAA2DAF686}"/>
              </a:ext>
            </a:extLst>
          </p:cNvPr>
          <p:cNvSpPr/>
          <p:nvPr>
            <p:custDataLst>
              <p:tags r:id="rId4"/>
            </p:custDataLst>
          </p:nvPr>
        </p:nvSpPr>
        <p:spPr>
          <a:xfrm>
            <a:off x="1189239" y="97596"/>
            <a:ext cx="468001" cy="46800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latin typeface="Open Sans Light" panose="020B0306030504020204" pitchFamily="34" charset="0"/>
                <a:ea typeface="Open Sans Light" panose="020B0306030504020204" pitchFamily="34" charset="0"/>
                <a:cs typeface="Open Sans Light" panose="020B0306030504020204" pitchFamily="34" charset="0"/>
              </a:rPr>
              <a:t>4</a:t>
            </a:r>
          </a:p>
        </p:txBody>
      </p:sp>
      <p:pic>
        <p:nvPicPr>
          <p:cNvPr id="6" name="Graphic 21">
            <a:extLst>
              <a:ext uri="{FF2B5EF4-FFF2-40B4-BE49-F238E27FC236}">
                <a16:creationId xmlns:a16="http://schemas.microsoft.com/office/drawing/2014/main" id="{34CDC7C8-07BA-B23E-B572-4B886EA7776D}"/>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10902879" y="5568879"/>
            <a:ext cx="1718828" cy="859414"/>
          </a:xfrm>
          <a:prstGeom prst="rect">
            <a:avLst/>
          </a:prstGeom>
        </p:spPr>
      </p:pic>
      <p:grpSp>
        <p:nvGrpSpPr>
          <p:cNvPr id="13" name="Groupe 12">
            <a:extLst>
              <a:ext uri="{FF2B5EF4-FFF2-40B4-BE49-F238E27FC236}">
                <a16:creationId xmlns:a16="http://schemas.microsoft.com/office/drawing/2014/main" id="{0FD8F3E5-6E7A-88A8-60AA-60DD97E0DB82}"/>
              </a:ext>
            </a:extLst>
          </p:cNvPr>
          <p:cNvGrpSpPr/>
          <p:nvPr/>
        </p:nvGrpSpPr>
        <p:grpSpPr>
          <a:xfrm>
            <a:off x="1382320" y="1078322"/>
            <a:ext cx="9427359" cy="4893647"/>
            <a:chOff x="1382320" y="1078322"/>
            <a:chExt cx="9427359" cy="4893647"/>
          </a:xfrm>
        </p:grpSpPr>
        <p:sp>
          <p:nvSpPr>
            <p:cNvPr id="4" name="ZoneTexte 3">
              <a:extLst>
                <a:ext uri="{FF2B5EF4-FFF2-40B4-BE49-F238E27FC236}">
                  <a16:creationId xmlns:a16="http://schemas.microsoft.com/office/drawing/2014/main" id="{FAB5DAF3-88C5-1994-03D5-5FF89296A78F}"/>
                </a:ext>
              </a:extLst>
            </p:cNvPr>
            <p:cNvSpPr txBox="1"/>
            <p:nvPr>
              <p:custDataLst>
                <p:tags r:id="rId6"/>
              </p:custDataLst>
            </p:nvPr>
          </p:nvSpPr>
          <p:spPr>
            <a:xfrm>
              <a:off x="1382320" y="1078322"/>
              <a:ext cx="9427359" cy="489364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1"/>
              </a:lvl1pPr>
            </a:lstStyle>
            <a:p>
              <a:r>
                <a:rPr lang="en-US" dirty="0"/>
                <a:t>Concept of Vocabulary Knowledge Assessment</a:t>
              </a:r>
              <a:r>
                <a:rPr lang="fr-CA" dirty="0"/>
                <a:t>:</a:t>
              </a:r>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pPr algn="ctr"/>
              <a:r>
                <a:rPr lang="fr-CA" dirty="0"/>
                <a:t>Gonzalez-Fernandez (2022, 2024) </a:t>
              </a:r>
            </a:p>
          </p:txBody>
        </p:sp>
        <p:pic>
          <p:nvPicPr>
            <p:cNvPr id="10" name="Image 9">
              <a:extLst>
                <a:ext uri="{FF2B5EF4-FFF2-40B4-BE49-F238E27FC236}">
                  <a16:creationId xmlns:a16="http://schemas.microsoft.com/office/drawing/2014/main" id="{EF46B535-39D1-256A-C3B3-D47516E3EFB1}"/>
                </a:ext>
              </a:extLst>
            </p:cNvPr>
            <p:cNvPicPr>
              <a:picLocks noChangeAspect="1"/>
            </p:cNvPicPr>
            <p:nvPr/>
          </p:nvPicPr>
          <p:blipFill>
            <a:blip r:embed="rId12"/>
            <a:stretch>
              <a:fillRect/>
            </a:stretch>
          </p:blipFill>
          <p:spPr>
            <a:xfrm>
              <a:off x="1968624" y="1802787"/>
              <a:ext cx="4697990" cy="3444715"/>
            </a:xfrm>
            <a:prstGeom prst="rect">
              <a:avLst/>
            </a:prstGeom>
          </p:spPr>
        </p:pic>
        <p:pic>
          <p:nvPicPr>
            <p:cNvPr id="12" name="Image 11" descr="Une image contenant Visage humain, personne, habits, sourire&#10;&#10;Le contenu généré par l’IA peut être incorrect.">
              <a:extLst>
                <a:ext uri="{FF2B5EF4-FFF2-40B4-BE49-F238E27FC236}">
                  <a16:creationId xmlns:a16="http://schemas.microsoft.com/office/drawing/2014/main" id="{27763476-41DD-A433-309F-B5279839BE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23690" y="2000250"/>
              <a:ext cx="2857500" cy="2857500"/>
            </a:xfrm>
            <a:prstGeom prst="rect">
              <a:avLst/>
            </a:prstGeom>
          </p:spPr>
        </p:pic>
      </p:grpSp>
    </p:spTree>
    <p:extLst>
      <p:ext uri="{BB962C8B-B14F-4D97-AF65-F5344CB8AC3E}">
        <p14:creationId xmlns:p14="http://schemas.microsoft.com/office/powerpoint/2010/main" val="21853766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C040A-6A36-1A68-C0D6-F0F32EDB809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BF8DD61-62D4-DCA4-7E9B-5CFFA8568CC7}"/>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A05B9129-CBC7-AE88-37B8-0C13FAE8EA94}"/>
              </a:ext>
            </a:extLst>
          </p:cNvPr>
          <p:cNvPicPr>
            <a:picLocks noChangeAspect="1"/>
          </p:cNvPicPr>
          <p:nvPr>
            <p:custDataLst>
              <p:tags r:id="rId2"/>
            </p:custDataLst>
          </p:nvPr>
        </p:nvPicPr>
        <p:blipFill>
          <a:blip r:embed="rId9"/>
          <a:stretch>
            <a:fillRect/>
          </a:stretch>
        </p:blipFill>
        <p:spPr>
          <a:xfrm>
            <a:off x="32697" y="-2"/>
            <a:ext cx="528799" cy="6062420"/>
          </a:xfrm>
          <a:prstGeom prst="rect">
            <a:avLst/>
          </a:prstGeom>
        </p:spPr>
      </p:pic>
      <p:pic>
        <p:nvPicPr>
          <p:cNvPr id="2" name="Graphic 21">
            <a:extLst>
              <a:ext uri="{FF2B5EF4-FFF2-40B4-BE49-F238E27FC236}">
                <a16:creationId xmlns:a16="http://schemas.microsoft.com/office/drawing/2014/main" id="{5A3F6F39-9EB7-28D4-E1FB-2E8882B2807B}"/>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10902879" y="5568879"/>
            <a:ext cx="1718828" cy="859414"/>
          </a:xfrm>
          <a:prstGeom prst="rect">
            <a:avLst/>
          </a:prstGeom>
        </p:spPr>
      </p:pic>
      <p:sp>
        <p:nvSpPr>
          <p:cNvPr id="3" name="ZoneTexte 2">
            <a:extLst>
              <a:ext uri="{FF2B5EF4-FFF2-40B4-BE49-F238E27FC236}">
                <a16:creationId xmlns:a16="http://schemas.microsoft.com/office/drawing/2014/main" id="{2FFF6761-8BC4-0D76-B296-69F4ADF2F9CC}"/>
              </a:ext>
            </a:extLst>
          </p:cNvPr>
          <p:cNvSpPr txBox="1"/>
          <p:nvPr>
            <p:custDataLst>
              <p:tags r:id="rId4"/>
            </p:custDataLst>
          </p:nvPr>
        </p:nvSpPr>
        <p:spPr>
          <a:xfrm>
            <a:off x="1671504" y="125132"/>
            <a:ext cx="582061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Serious Game Development (1) </a:t>
            </a:r>
          </a:p>
        </p:txBody>
      </p:sp>
      <p:sp>
        <p:nvSpPr>
          <p:cNvPr id="4" name="Ellipse 3">
            <a:extLst>
              <a:ext uri="{FF2B5EF4-FFF2-40B4-BE49-F238E27FC236}">
                <a16:creationId xmlns:a16="http://schemas.microsoft.com/office/drawing/2014/main" id="{8B739DC9-3904-5CA3-4129-9F47350C2685}"/>
              </a:ext>
            </a:extLst>
          </p:cNvPr>
          <p:cNvSpPr/>
          <p:nvPr>
            <p:custDataLst>
              <p:tags r:id="rId5"/>
            </p:custDataLst>
          </p:nvPr>
        </p:nvSpPr>
        <p:spPr>
          <a:xfrm>
            <a:off x="1189239" y="97596"/>
            <a:ext cx="468001" cy="468001"/>
          </a:xfrm>
          <a:prstGeom prst="ellipse">
            <a:avLst/>
          </a:prstGeom>
          <a:solidFill>
            <a:srgbClr val="CBB8D5"/>
          </a:solidFill>
          <a:ln w="12700" cap="flat">
            <a:noFill/>
            <a:prstDash val="solid"/>
            <a:miter/>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a:t>
            </a:r>
          </a:p>
        </p:txBody>
      </p:sp>
      <p:sp>
        <p:nvSpPr>
          <p:cNvPr id="6" name="ZoneTexte 5">
            <a:extLst>
              <a:ext uri="{FF2B5EF4-FFF2-40B4-BE49-F238E27FC236}">
                <a16:creationId xmlns:a16="http://schemas.microsoft.com/office/drawing/2014/main" id="{147CAA9B-71F1-6C49-89A3-E81DC12A4B83}"/>
              </a:ext>
            </a:extLst>
          </p:cNvPr>
          <p:cNvSpPr txBox="1"/>
          <p:nvPr>
            <p:custDataLst>
              <p:tags r:id="rId6"/>
            </p:custDataLst>
          </p:nvPr>
        </p:nvSpPr>
        <p:spPr>
          <a:xfrm>
            <a:off x="2312068" y="1283203"/>
            <a:ext cx="8658239"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marL="457200" indent="-457200">
              <a:buAutoNum type="arabicParenR"/>
              <a:defRPr sz="2400"/>
            </a:lvl1pPr>
          </a:lstStyle>
          <a:p>
            <a:pPr marL="0" indent="0">
              <a:buNone/>
            </a:pPr>
            <a:r>
              <a:rPr lang="fr-CA" b="1" dirty="0"/>
              <a:t>Version 1</a:t>
            </a:r>
          </a:p>
          <a:p>
            <a:pPr marL="0" indent="0">
              <a:buNone/>
            </a:pPr>
            <a:r>
              <a:rPr lang="fr-CA" dirty="0"/>
              <a:t>Sophie Marier: </a:t>
            </a:r>
            <a:r>
              <a:rPr lang="fr-CA" dirty="0" err="1"/>
              <a:t>Genially</a:t>
            </a:r>
            <a:r>
              <a:rPr lang="fr-CA" dirty="0"/>
              <a:t> application, Investigation </a:t>
            </a:r>
            <a:r>
              <a:rPr lang="fr-CA" dirty="0" err="1"/>
              <a:t>game</a:t>
            </a:r>
            <a:r>
              <a:rPr lang="fr-CA" dirty="0"/>
              <a:t>, ECQ23-24</a:t>
            </a:r>
          </a:p>
        </p:txBody>
      </p:sp>
      <p:pic>
        <p:nvPicPr>
          <p:cNvPr id="7" name="Image 6" descr="Une image contenant texte, avion, Transport aérien, nuage&#10;&#10;Le contenu généré par l’IA peut être incorrect.">
            <a:hlinkClick r:id="rId12"/>
            <a:extLst>
              <a:ext uri="{FF2B5EF4-FFF2-40B4-BE49-F238E27FC236}">
                <a16:creationId xmlns:a16="http://schemas.microsoft.com/office/drawing/2014/main" id="{294826A2-629F-2481-5A2F-A7CCE8B60B18}"/>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a:xfrm>
            <a:off x="2312068" y="2254436"/>
            <a:ext cx="7928823" cy="4463328"/>
          </a:xfrm>
          <a:prstGeom prst="rect">
            <a:avLst/>
          </a:prstGeom>
        </p:spPr>
      </p:pic>
    </p:spTree>
    <p:extLst>
      <p:ext uri="{BB962C8B-B14F-4D97-AF65-F5344CB8AC3E}">
        <p14:creationId xmlns:p14="http://schemas.microsoft.com/office/powerpoint/2010/main" val="407520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8"/>
</p:tagLst>
</file>

<file path=ppt/tags/tag113.xml><?xml version="1.0" encoding="utf-8"?>
<p:tagLst xmlns:a="http://schemas.openxmlformats.org/drawingml/2006/main" xmlns:r="http://schemas.openxmlformats.org/officeDocument/2006/relationships" xmlns:p="http://schemas.openxmlformats.org/presentationml/2006/main">
  <p:tag name="NUM" val="6"/>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8"/>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7"/>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6"/>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6"/>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40.xml><?xml version="1.0" encoding="utf-8"?>
<p:tagLst xmlns:a="http://schemas.openxmlformats.org/drawingml/2006/main" xmlns:r="http://schemas.openxmlformats.org/officeDocument/2006/relationships" xmlns:p="http://schemas.openxmlformats.org/presentationml/2006/main">
  <p:tag name="NUM" val="6"/>
</p:tagLst>
</file>

<file path=ppt/tags/tag141.xml><?xml version="1.0" encoding="utf-8"?>
<p:tagLst xmlns:a="http://schemas.openxmlformats.org/drawingml/2006/main" xmlns:r="http://schemas.openxmlformats.org/officeDocument/2006/relationships" xmlns:p="http://schemas.openxmlformats.org/presentationml/2006/main">
  <p:tag name="NUM" val="6"/>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6"/>
</p:tagLst>
</file>

<file path=ppt/tags/tag147.xml><?xml version="1.0" encoding="utf-8"?>
<p:tagLst xmlns:a="http://schemas.openxmlformats.org/drawingml/2006/main" xmlns:r="http://schemas.openxmlformats.org/officeDocument/2006/relationships" xmlns:p="http://schemas.openxmlformats.org/presentationml/2006/main">
  <p:tag name="NUM" val="7"/>
</p:tagLst>
</file>

<file path=ppt/tags/tag148.xml><?xml version="1.0" encoding="utf-8"?>
<p:tagLst xmlns:a="http://schemas.openxmlformats.org/drawingml/2006/main" xmlns:r="http://schemas.openxmlformats.org/officeDocument/2006/relationships" xmlns:p="http://schemas.openxmlformats.org/presentationml/2006/main">
  <p:tag name="NUM" val="7"/>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15"/>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6"/>
</p:tagLst>
</file>

<file path=ppt/tags/tag154.xml><?xml version="1.0" encoding="utf-8"?>
<p:tagLst xmlns:a="http://schemas.openxmlformats.org/drawingml/2006/main" xmlns:r="http://schemas.openxmlformats.org/officeDocument/2006/relationships" xmlns:p="http://schemas.openxmlformats.org/presentationml/2006/main">
  <p:tag name="NUM" val="7"/>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16"/>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6"/>
</p:tagLst>
</file>

<file path=ppt/tags/tag162.xml><?xml version="1.0" encoding="utf-8"?>
<p:tagLst xmlns:a="http://schemas.openxmlformats.org/drawingml/2006/main" xmlns:r="http://schemas.openxmlformats.org/officeDocument/2006/relationships" xmlns:p="http://schemas.openxmlformats.org/presentationml/2006/main">
  <p:tag name="NUM" val="7"/>
</p:tagLst>
</file>

<file path=ppt/tags/tag163.xml><?xml version="1.0" encoding="utf-8"?>
<p:tagLst xmlns:a="http://schemas.openxmlformats.org/drawingml/2006/main" xmlns:r="http://schemas.openxmlformats.org/officeDocument/2006/relationships" xmlns:p="http://schemas.openxmlformats.org/presentationml/2006/main">
  <p:tag name="NUM" val="8"/>
</p:tagLst>
</file>

<file path=ppt/tags/tag164.xml><?xml version="1.0" encoding="utf-8"?>
<p:tagLst xmlns:a="http://schemas.openxmlformats.org/drawingml/2006/main" xmlns:r="http://schemas.openxmlformats.org/officeDocument/2006/relationships" xmlns:p="http://schemas.openxmlformats.org/presentationml/2006/main">
  <p:tag name="NUM" val="9"/>
</p:tagLst>
</file>

<file path=ppt/tags/tag165.xml><?xml version="1.0" encoding="utf-8"?>
<p:tagLst xmlns:a="http://schemas.openxmlformats.org/drawingml/2006/main" xmlns:r="http://schemas.openxmlformats.org/officeDocument/2006/relationships" xmlns:p="http://schemas.openxmlformats.org/presentationml/2006/main">
  <p:tag name="NUM" val="10"/>
</p:tagLst>
</file>

<file path=ppt/tags/tag166.xml><?xml version="1.0" encoding="utf-8"?>
<p:tagLst xmlns:a="http://schemas.openxmlformats.org/drawingml/2006/main" xmlns:r="http://schemas.openxmlformats.org/officeDocument/2006/relationships" xmlns:p="http://schemas.openxmlformats.org/presentationml/2006/main">
  <p:tag name="NUM" val="11"/>
</p:tagLst>
</file>

<file path=ppt/tags/tag167.xml><?xml version="1.0" encoding="utf-8"?>
<p:tagLst xmlns:a="http://schemas.openxmlformats.org/drawingml/2006/main" xmlns:r="http://schemas.openxmlformats.org/officeDocument/2006/relationships" xmlns:p="http://schemas.openxmlformats.org/presentationml/2006/main">
  <p:tag name="NUM" val="12"/>
</p:tagLst>
</file>

<file path=ppt/tags/tag168.xml><?xml version="1.0" encoding="utf-8"?>
<p:tagLst xmlns:a="http://schemas.openxmlformats.org/drawingml/2006/main" xmlns:r="http://schemas.openxmlformats.org/officeDocument/2006/relationships" xmlns:p="http://schemas.openxmlformats.org/presentationml/2006/main">
  <p:tag name="NUM" val="13"/>
</p:tagLst>
</file>

<file path=ppt/tags/tag169.xml><?xml version="1.0" encoding="utf-8"?>
<p:tagLst xmlns:a="http://schemas.openxmlformats.org/drawingml/2006/main" xmlns:r="http://schemas.openxmlformats.org/officeDocument/2006/relationships" xmlns:p="http://schemas.openxmlformats.org/presentationml/2006/main">
  <p:tag name="NUM" val="14"/>
</p:tagLst>
</file>

<file path=ppt/tags/tag17.xml><?xml version="1.0" encoding="utf-8"?>
<p:tagLst xmlns:a="http://schemas.openxmlformats.org/drawingml/2006/main" xmlns:r="http://schemas.openxmlformats.org/officeDocument/2006/relationships" xmlns:p="http://schemas.openxmlformats.org/presentationml/2006/main">
  <p:tag name="NUM" val="17"/>
</p:tagLst>
</file>

<file path=ppt/tags/tag170.xml><?xml version="1.0" encoding="utf-8"?>
<p:tagLst xmlns:a="http://schemas.openxmlformats.org/drawingml/2006/main" xmlns:r="http://schemas.openxmlformats.org/officeDocument/2006/relationships" xmlns:p="http://schemas.openxmlformats.org/presentationml/2006/main">
  <p:tag name="NUM" val="22"/>
</p:tagLst>
</file>

<file path=ppt/tags/tag171.xml><?xml version="1.0" encoding="utf-8"?>
<p:tagLst xmlns:a="http://schemas.openxmlformats.org/drawingml/2006/main" xmlns:r="http://schemas.openxmlformats.org/officeDocument/2006/relationships" xmlns:p="http://schemas.openxmlformats.org/presentationml/2006/main">
  <p:tag name="NUM" val="23"/>
</p:tagLst>
</file>

<file path=ppt/tags/tag172.xml><?xml version="1.0" encoding="utf-8"?>
<p:tagLst xmlns:a="http://schemas.openxmlformats.org/drawingml/2006/main" xmlns:r="http://schemas.openxmlformats.org/officeDocument/2006/relationships" xmlns:p="http://schemas.openxmlformats.org/presentationml/2006/main">
  <p:tag name="NUM" val="24"/>
</p:tagLst>
</file>

<file path=ppt/tags/tag173.xml><?xml version="1.0" encoding="utf-8"?>
<p:tagLst xmlns:a="http://schemas.openxmlformats.org/drawingml/2006/main" xmlns:r="http://schemas.openxmlformats.org/officeDocument/2006/relationships" xmlns:p="http://schemas.openxmlformats.org/presentationml/2006/main">
  <p:tag name="NUM" val="25"/>
</p:tagLst>
</file>

<file path=ppt/tags/tag174.xml><?xml version="1.0" encoding="utf-8"?>
<p:tagLst xmlns:a="http://schemas.openxmlformats.org/drawingml/2006/main" xmlns:r="http://schemas.openxmlformats.org/officeDocument/2006/relationships" xmlns:p="http://schemas.openxmlformats.org/presentationml/2006/main">
  <p:tag name="NUM" val="26"/>
</p:tagLst>
</file>

<file path=ppt/tags/tag175.xml><?xml version="1.0" encoding="utf-8"?>
<p:tagLst xmlns:a="http://schemas.openxmlformats.org/drawingml/2006/main" xmlns:r="http://schemas.openxmlformats.org/officeDocument/2006/relationships" xmlns:p="http://schemas.openxmlformats.org/presentationml/2006/main">
  <p:tag name="NUM" val="27"/>
</p:tagLst>
</file>

<file path=ppt/tags/tag176.xml><?xml version="1.0" encoding="utf-8"?>
<p:tagLst xmlns:a="http://schemas.openxmlformats.org/drawingml/2006/main" xmlns:r="http://schemas.openxmlformats.org/officeDocument/2006/relationships" xmlns:p="http://schemas.openxmlformats.org/presentationml/2006/main">
  <p:tag name="NUM" val="28"/>
</p:tagLst>
</file>

<file path=ppt/tags/tag18.xml><?xml version="1.0" encoding="utf-8"?>
<p:tagLst xmlns:a="http://schemas.openxmlformats.org/drawingml/2006/main" xmlns:r="http://schemas.openxmlformats.org/officeDocument/2006/relationships" xmlns:p="http://schemas.openxmlformats.org/presentationml/2006/main">
  <p:tag name="NUM" val="18"/>
</p:tagLst>
</file>

<file path=ppt/tags/tag19.xml><?xml version="1.0" encoding="utf-8"?>
<p:tagLst xmlns:a="http://schemas.openxmlformats.org/drawingml/2006/main" xmlns:r="http://schemas.openxmlformats.org/officeDocument/2006/relationships" xmlns:p="http://schemas.openxmlformats.org/presentationml/2006/main">
  <p:tag name="NUM" val="20"/>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2"/>
</p:tagLst>
</file>

<file path=ppt/tags/tag21.xml><?xml version="1.0" encoding="utf-8"?>
<p:tagLst xmlns:a="http://schemas.openxmlformats.org/drawingml/2006/main" xmlns:r="http://schemas.openxmlformats.org/officeDocument/2006/relationships" xmlns:p="http://schemas.openxmlformats.org/presentationml/2006/main">
  <p:tag name="NUM" val="23"/>
</p:tagLst>
</file>

<file path=ppt/tags/tag22.xml><?xml version="1.0" encoding="utf-8"?>
<p:tagLst xmlns:a="http://schemas.openxmlformats.org/drawingml/2006/main" xmlns:r="http://schemas.openxmlformats.org/officeDocument/2006/relationships" xmlns:p="http://schemas.openxmlformats.org/presentationml/2006/main">
  <p:tag name="NUM" val="24"/>
</p:tagLst>
</file>

<file path=ppt/tags/tag23.xml><?xml version="1.0" encoding="utf-8"?>
<p:tagLst xmlns:a="http://schemas.openxmlformats.org/drawingml/2006/main" xmlns:r="http://schemas.openxmlformats.org/officeDocument/2006/relationships" xmlns:p="http://schemas.openxmlformats.org/presentationml/2006/main">
  <p:tag name="NUM" val="25"/>
</p:tagLst>
</file>

<file path=ppt/tags/tag24.xml><?xml version="1.0" encoding="utf-8"?>
<p:tagLst xmlns:a="http://schemas.openxmlformats.org/drawingml/2006/main" xmlns:r="http://schemas.openxmlformats.org/officeDocument/2006/relationships" xmlns:p="http://schemas.openxmlformats.org/presentationml/2006/main">
  <p:tag name="NUM" val="26"/>
</p:tagLst>
</file>

<file path=ppt/tags/tag25.xml><?xml version="1.0" encoding="utf-8"?>
<p:tagLst xmlns:a="http://schemas.openxmlformats.org/drawingml/2006/main" xmlns:r="http://schemas.openxmlformats.org/officeDocument/2006/relationships" xmlns:p="http://schemas.openxmlformats.org/presentationml/2006/main">
  <p:tag name="NUM" val="27"/>
</p:tagLst>
</file>

<file path=ppt/tags/tag26.xml><?xml version="1.0" encoding="utf-8"?>
<p:tagLst xmlns:a="http://schemas.openxmlformats.org/drawingml/2006/main" xmlns:r="http://schemas.openxmlformats.org/officeDocument/2006/relationships" xmlns:p="http://schemas.openxmlformats.org/presentationml/2006/main">
  <p:tag name="NUM" val="28"/>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9"/>
</p:tagLst>
</file>

<file path=ppt/tags/tag36.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NUM" val="12"/>
</p:tagLst>
</file>

<file path=ppt/tags/tag39.xml><?xml version="1.0" encoding="utf-8"?>
<p:tagLst xmlns:a="http://schemas.openxmlformats.org/drawingml/2006/main" xmlns:r="http://schemas.openxmlformats.org/officeDocument/2006/relationships" xmlns:p="http://schemas.openxmlformats.org/presentationml/2006/main">
  <p:tag name="NUM" val="1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4"/>
</p:tagLst>
</file>

<file path=ppt/tags/tag41.xml><?xml version="1.0" encoding="utf-8"?>
<p:tagLst xmlns:a="http://schemas.openxmlformats.org/drawingml/2006/main" xmlns:r="http://schemas.openxmlformats.org/officeDocument/2006/relationships" xmlns:p="http://schemas.openxmlformats.org/presentationml/2006/main">
  <p:tag name="NUM" val="15"/>
</p:tagLst>
</file>

<file path=ppt/tags/tag42.xml><?xml version="1.0" encoding="utf-8"?>
<p:tagLst xmlns:a="http://schemas.openxmlformats.org/drawingml/2006/main" xmlns:r="http://schemas.openxmlformats.org/officeDocument/2006/relationships" xmlns:p="http://schemas.openxmlformats.org/presentationml/2006/main">
  <p:tag name="NUM" val="16"/>
</p:tagLst>
</file>

<file path=ppt/tags/tag43.xml><?xml version="1.0" encoding="utf-8"?>
<p:tagLst xmlns:a="http://schemas.openxmlformats.org/drawingml/2006/main" xmlns:r="http://schemas.openxmlformats.org/officeDocument/2006/relationships" xmlns:p="http://schemas.openxmlformats.org/presentationml/2006/main">
  <p:tag name="NUM" val="18"/>
</p:tagLst>
</file>

<file path=ppt/tags/tag44.xml><?xml version="1.0" encoding="utf-8"?>
<p:tagLst xmlns:a="http://schemas.openxmlformats.org/drawingml/2006/main" xmlns:r="http://schemas.openxmlformats.org/officeDocument/2006/relationships" xmlns:p="http://schemas.openxmlformats.org/presentationml/2006/main">
  <p:tag name="NUM" val="15"/>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9"/>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0"/>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9"/>
</p:tagLst>
</file>

<file path=ppt/tags/tag54.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9"/>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9"/>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8"/>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7"/>
</p:tagLst>
</file>

<file path=ppt/tags/tag78.xml><?xml version="1.0" encoding="utf-8"?>
<p:tagLst xmlns:a="http://schemas.openxmlformats.org/drawingml/2006/main" xmlns:r="http://schemas.openxmlformats.org/officeDocument/2006/relationships" xmlns:p="http://schemas.openxmlformats.org/presentationml/2006/main">
  <p:tag name="NUM" val="8"/>
</p:tagLst>
</file>

<file path=ppt/tags/tag79.xml><?xml version="1.0" encoding="utf-8"?>
<p:tagLst xmlns:a="http://schemas.openxmlformats.org/drawingml/2006/main" xmlns:r="http://schemas.openxmlformats.org/officeDocument/2006/relationships" xmlns:p="http://schemas.openxmlformats.org/presentationml/2006/main">
  <p:tag name="NUM" val="9"/>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0"/>
</p:tagLst>
</file>

<file path=ppt/tags/tag81.xml><?xml version="1.0" encoding="utf-8"?>
<p:tagLst xmlns:a="http://schemas.openxmlformats.org/drawingml/2006/main" xmlns:r="http://schemas.openxmlformats.org/officeDocument/2006/relationships" xmlns:p="http://schemas.openxmlformats.org/presentationml/2006/main">
  <p:tag name="NUM" val="11"/>
</p:tagLst>
</file>

<file path=ppt/tags/tag82.xml><?xml version="1.0" encoding="utf-8"?>
<p:tagLst xmlns:a="http://schemas.openxmlformats.org/drawingml/2006/main" xmlns:r="http://schemas.openxmlformats.org/officeDocument/2006/relationships" xmlns:p="http://schemas.openxmlformats.org/presentationml/2006/main">
  <p:tag name="NUM" val="12"/>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NUM" val="7"/>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7"/>
</p:tagLst>
</file>

<file path=ppt/tags/tag96.xml><?xml version="1.0" encoding="utf-8"?>
<p:tagLst xmlns:a="http://schemas.openxmlformats.org/drawingml/2006/main" xmlns:r="http://schemas.openxmlformats.org/officeDocument/2006/relationships" xmlns:p="http://schemas.openxmlformats.org/presentationml/2006/main">
  <p:tag name="NUM" val="7"/>
</p:tagLst>
</file>

<file path=ppt/tags/tag97.xml><?xml version="1.0" encoding="utf-8"?>
<p:tagLst xmlns:a="http://schemas.openxmlformats.org/drawingml/2006/main" xmlns:r="http://schemas.openxmlformats.org/officeDocument/2006/relationships" xmlns:p="http://schemas.openxmlformats.org/presentationml/2006/main">
  <p:tag name="NUM" val="7"/>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5FD7A804B3EB478B769898075D1B6C" ma:contentTypeVersion="13" ma:contentTypeDescription="Crée un document." ma:contentTypeScope="" ma:versionID="ad985a8804652a298128ae92cfd9cffe">
  <xsd:schema xmlns:xsd="http://www.w3.org/2001/XMLSchema" xmlns:xs="http://www.w3.org/2001/XMLSchema" xmlns:p="http://schemas.microsoft.com/office/2006/metadata/properties" xmlns:ns2="6d6fab1b-65da-4e70-9cf9-93ae20dda6e9" xmlns:ns3="a951fe79-ab45-43f9-a5b7-4ca85e022e78" targetNamespace="http://schemas.microsoft.com/office/2006/metadata/properties" ma:root="true" ma:fieldsID="6d6fd7e753c3b2cebd32ce01c6081fad" ns2:_="" ns3:_="">
    <xsd:import namespace="6d6fab1b-65da-4e70-9cf9-93ae20dda6e9"/>
    <xsd:import namespace="a951fe79-ab45-43f9-a5b7-4ca85e022e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6fab1b-65da-4e70-9cf9-93ae20dda6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d5590acb-919e-4bfc-9d2a-8a00ae92244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51fe79-ab45-43f9-a5b7-4ca85e022e7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829c68-2179-40bc-b10b-5d5c29e6745c}" ma:internalName="TaxCatchAll" ma:showField="CatchAllData" ma:web="a951fe79-ab45-43f9-a5b7-4ca85e022e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6fab1b-65da-4e70-9cf9-93ae20dda6e9">
      <Terms xmlns="http://schemas.microsoft.com/office/infopath/2007/PartnerControls"/>
    </lcf76f155ced4ddcb4097134ff3c332f>
    <TaxCatchAll xmlns="a951fe79-ab45-43f9-a5b7-4ca85e022e78" xsi:nil="true"/>
  </documentManagement>
</p:properties>
</file>

<file path=customXml/itemProps1.xml><?xml version="1.0" encoding="utf-8"?>
<ds:datastoreItem xmlns:ds="http://schemas.openxmlformats.org/officeDocument/2006/customXml" ds:itemID="{EA6C715B-4EC7-4C34-92B9-674A3136FF45}">
  <ds:schemaRefs>
    <ds:schemaRef ds:uri="6d6fab1b-65da-4e70-9cf9-93ae20dda6e9"/>
    <ds:schemaRef ds:uri="a951fe79-ab45-43f9-a5b7-4ca85e022e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D3F33B-4309-4BFD-83F7-45B13101A847}">
  <ds:schemaRefs>
    <ds:schemaRef ds:uri="http://schemas.microsoft.com/sharepoint/v3/contenttype/forms"/>
  </ds:schemaRefs>
</ds:datastoreItem>
</file>

<file path=customXml/itemProps3.xml><?xml version="1.0" encoding="utf-8"?>
<ds:datastoreItem xmlns:ds="http://schemas.openxmlformats.org/officeDocument/2006/customXml" ds:itemID="{7A87028F-7CFE-4969-AD95-6867CFA10D38}">
  <ds:schemaRefs>
    <ds:schemaRef ds:uri="http://www.w3.org/XML/1998/namespace"/>
    <ds:schemaRef ds:uri="http://schemas.microsoft.com/office/2006/metadata/properties"/>
    <ds:schemaRef ds:uri="http://schemas.microsoft.com/office/2006/documentManagement/types"/>
    <ds:schemaRef ds:uri="http://purl.org/dc/elements/1.1/"/>
    <ds:schemaRef ds:uri="6d6fab1b-65da-4e70-9cf9-93ae20dda6e9"/>
    <ds:schemaRef ds:uri="http://purl.org/dc/dcmitype/"/>
    <ds:schemaRef ds:uri="http://schemas.microsoft.com/office/infopath/2007/PartnerControls"/>
    <ds:schemaRef ds:uri="http://schemas.openxmlformats.org/package/2006/metadata/core-properties"/>
    <ds:schemaRef ds:uri="a951fe79-ab45-43f9-a5b7-4ca85e022e78"/>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629</TotalTime>
  <Words>1700</Words>
  <Application>Microsoft Office PowerPoint</Application>
  <PresentationFormat>Grand écran</PresentationFormat>
  <Paragraphs>174</Paragraphs>
  <Slides>15</Slides>
  <Notes>9</Notes>
  <HiddenSlides>0</HiddenSlides>
  <MMClips>2</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15</vt:i4>
      </vt:variant>
    </vt:vector>
  </HeadingPairs>
  <TitlesOfParts>
    <vt:vector size="23" baseType="lpstr">
      <vt:lpstr>Open Sans Light</vt:lpstr>
      <vt:lpstr>Arial</vt:lpstr>
      <vt:lpstr>Calibri</vt:lpstr>
      <vt:lpstr>Open Sans</vt:lpstr>
      <vt:lpstr>Aptos</vt:lpstr>
      <vt:lpstr>Metropolis</vt:lpstr>
      <vt:lpstr>Calibri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Jinisha K</dc:creator>
  <cp:lastModifiedBy>Plante, Patrick</cp:lastModifiedBy>
  <cp:revision>9</cp:revision>
  <cp:lastPrinted>2025-04-11T18:59:17Z</cp:lastPrinted>
  <dcterms:created xsi:type="dcterms:W3CDTF">2022-01-06T06:18:50Z</dcterms:created>
  <dcterms:modified xsi:type="dcterms:W3CDTF">2025-06-04T22:08:53Z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0x010100235FD7A804B3EB478B769898075D1B6C</vt:lpwstr>
  </property>
  <property fmtid="{D5CDD505-2E9C-101B-9397-08002B2CF9AE}" pid="3" name="MediaServiceImageTags">
    <vt:lpwstr/>
  </property>
</Properties>
</file>