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65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7" r:id="rId4"/>
    <p:sldId id="526" r:id="rId5"/>
    <p:sldId id="550" r:id="rId6"/>
    <p:sldId id="554" r:id="rId7"/>
    <p:sldId id="537" r:id="rId8"/>
    <p:sldId id="538" r:id="rId9"/>
    <p:sldId id="555" r:id="rId10"/>
    <p:sldId id="551" r:id="rId11"/>
    <p:sldId id="556" r:id="rId12"/>
    <p:sldId id="557" r:id="rId13"/>
    <p:sldId id="295" r:id="rId14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142A86"/>
    <a:srgbClr val="FFF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019A0-396A-462B-8EA2-A99858E6024F}" v="12" dt="2025-05-14T13:12:15.629"/>
    <p1510:client id="{1CBACBD7-8E7B-49DE-BF29-CE88AB477B6B}" v="81" dt="2025-05-13T18:22:43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3" autoAdjust="0"/>
    <p:restoredTop sz="88764" autoAdjust="0"/>
  </p:normalViewPr>
  <p:slideViewPr>
    <p:cSldViewPr>
      <p:cViewPr varScale="1">
        <p:scale>
          <a:sx n="89" d="100"/>
          <a:sy n="89" d="100"/>
        </p:scale>
        <p:origin x="19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7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Éric Frenette" userId="2ef5943e-a6de-4f40-9c8f-0ef52259593a" providerId="ADAL" clId="{1B2019A0-396A-462B-8EA2-A99858E6024F}"/>
    <pc:docChg chg="undo redo custSel modSld">
      <pc:chgData name="Éric Frenette" userId="2ef5943e-a6de-4f40-9c8f-0ef52259593a" providerId="ADAL" clId="{1B2019A0-396A-462B-8EA2-A99858E6024F}" dt="2025-05-14T13:32:25.482" v="217" actId="6549"/>
      <pc:docMkLst>
        <pc:docMk/>
      </pc:docMkLst>
      <pc:sldChg chg="modSp mod">
        <pc:chgData name="Éric Frenette" userId="2ef5943e-a6de-4f40-9c8f-0ef52259593a" providerId="ADAL" clId="{1B2019A0-396A-462B-8EA2-A99858E6024F}" dt="2025-05-14T13:22:14.684" v="172" actId="20577"/>
        <pc:sldMkLst>
          <pc:docMk/>
          <pc:sldMk cId="3425040092" sldId="538"/>
        </pc:sldMkLst>
        <pc:spChg chg="mod">
          <ac:chgData name="Éric Frenette" userId="2ef5943e-a6de-4f40-9c8f-0ef52259593a" providerId="ADAL" clId="{1B2019A0-396A-462B-8EA2-A99858E6024F}" dt="2025-05-14T13:22:14.684" v="172" actId="20577"/>
          <ac:spMkLst>
            <pc:docMk/>
            <pc:sldMk cId="3425040092" sldId="538"/>
            <ac:spMk id="2" creationId="{B0220FB3-A95E-0F9C-51C4-5F387C205F65}"/>
          </ac:spMkLst>
        </pc:spChg>
      </pc:sldChg>
      <pc:sldChg chg="modSp mod">
        <pc:chgData name="Éric Frenette" userId="2ef5943e-a6de-4f40-9c8f-0ef52259593a" providerId="ADAL" clId="{1B2019A0-396A-462B-8EA2-A99858E6024F}" dt="2025-05-14T12:54:07.669" v="69" actId="20577"/>
        <pc:sldMkLst>
          <pc:docMk/>
          <pc:sldMk cId="2704240745" sldId="550"/>
        </pc:sldMkLst>
        <pc:spChg chg="mod">
          <ac:chgData name="Éric Frenette" userId="2ef5943e-a6de-4f40-9c8f-0ef52259593a" providerId="ADAL" clId="{1B2019A0-396A-462B-8EA2-A99858E6024F}" dt="2025-05-14T12:54:07.669" v="69" actId="20577"/>
          <ac:spMkLst>
            <pc:docMk/>
            <pc:sldMk cId="2704240745" sldId="550"/>
            <ac:spMk id="3" creationId="{97E462E0-A1CC-C45B-366D-418A2FAD989A}"/>
          </ac:spMkLst>
        </pc:spChg>
        <pc:picChg chg="mod">
          <ac:chgData name="Éric Frenette" userId="2ef5943e-a6de-4f40-9c8f-0ef52259593a" providerId="ADAL" clId="{1B2019A0-396A-462B-8EA2-A99858E6024F}" dt="2025-05-14T12:49:22.028" v="15" actId="1036"/>
          <ac:picMkLst>
            <pc:docMk/>
            <pc:sldMk cId="2704240745" sldId="550"/>
            <ac:picMk id="2" creationId="{EA5F9B46-9A1D-FE44-FA41-0F1514C7A100}"/>
          </ac:picMkLst>
        </pc:picChg>
      </pc:sldChg>
      <pc:sldChg chg="modSp mod">
        <pc:chgData name="Éric Frenette" userId="2ef5943e-a6de-4f40-9c8f-0ef52259593a" providerId="ADAL" clId="{1B2019A0-396A-462B-8EA2-A99858E6024F}" dt="2025-05-14T13:26:12.268" v="202" actId="20577"/>
        <pc:sldMkLst>
          <pc:docMk/>
          <pc:sldMk cId="1533930723" sldId="551"/>
        </pc:sldMkLst>
        <pc:spChg chg="mod">
          <ac:chgData name="Éric Frenette" userId="2ef5943e-a6de-4f40-9c8f-0ef52259593a" providerId="ADAL" clId="{1B2019A0-396A-462B-8EA2-A99858E6024F}" dt="2025-05-14T13:26:12.268" v="202" actId="20577"/>
          <ac:spMkLst>
            <pc:docMk/>
            <pc:sldMk cId="1533930723" sldId="551"/>
            <ac:spMk id="6" creationId="{4D68DED6-0B34-DA46-8955-84AEE86BCDC8}"/>
          </ac:spMkLst>
        </pc:spChg>
      </pc:sldChg>
      <pc:sldChg chg="modSp mod">
        <pc:chgData name="Éric Frenette" userId="2ef5943e-a6de-4f40-9c8f-0ef52259593a" providerId="ADAL" clId="{1B2019A0-396A-462B-8EA2-A99858E6024F}" dt="2025-05-14T13:12:15.626" v="153" actId="1035"/>
        <pc:sldMkLst>
          <pc:docMk/>
          <pc:sldMk cId="7243340" sldId="554"/>
        </pc:sldMkLst>
        <pc:spChg chg="mod">
          <ac:chgData name="Éric Frenette" userId="2ef5943e-a6de-4f40-9c8f-0ef52259593a" providerId="ADAL" clId="{1B2019A0-396A-462B-8EA2-A99858E6024F}" dt="2025-05-14T13:12:15.626" v="153" actId="1035"/>
          <ac:spMkLst>
            <pc:docMk/>
            <pc:sldMk cId="7243340" sldId="554"/>
            <ac:spMk id="3" creationId="{D2A24C63-7360-C52F-35E2-275511560E82}"/>
          </ac:spMkLst>
        </pc:spChg>
        <pc:picChg chg="mod">
          <ac:chgData name="Éric Frenette" userId="2ef5943e-a6de-4f40-9c8f-0ef52259593a" providerId="ADAL" clId="{1B2019A0-396A-462B-8EA2-A99858E6024F}" dt="2025-05-14T13:11:59.883" v="150" actId="1037"/>
          <ac:picMkLst>
            <pc:docMk/>
            <pc:sldMk cId="7243340" sldId="554"/>
            <ac:picMk id="3076" creationId="{946C452D-DD89-C64E-6A04-AD6905B69E61}"/>
          </ac:picMkLst>
        </pc:picChg>
      </pc:sldChg>
      <pc:sldChg chg="modSp mod">
        <pc:chgData name="Éric Frenette" userId="2ef5943e-a6de-4f40-9c8f-0ef52259593a" providerId="ADAL" clId="{1B2019A0-396A-462B-8EA2-A99858E6024F}" dt="2025-05-14T13:24:47.294" v="200" actId="6549"/>
        <pc:sldMkLst>
          <pc:docMk/>
          <pc:sldMk cId="39688307" sldId="555"/>
        </pc:sldMkLst>
        <pc:graphicFrameChg chg="modGraphic">
          <ac:chgData name="Éric Frenette" userId="2ef5943e-a6de-4f40-9c8f-0ef52259593a" providerId="ADAL" clId="{1B2019A0-396A-462B-8EA2-A99858E6024F}" dt="2025-05-14T13:24:47.294" v="200" actId="6549"/>
          <ac:graphicFrameMkLst>
            <pc:docMk/>
            <pc:sldMk cId="39688307" sldId="555"/>
            <ac:graphicFrameMk id="3" creationId="{61E4986B-8778-8CAD-D768-35D056E9F103}"/>
          </ac:graphicFrameMkLst>
        </pc:graphicFrameChg>
      </pc:sldChg>
      <pc:sldChg chg="modSp mod">
        <pc:chgData name="Éric Frenette" userId="2ef5943e-a6de-4f40-9c8f-0ef52259593a" providerId="ADAL" clId="{1B2019A0-396A-462B-8EA2-A99858E6024F}" dt="2025-05-14T13:32:25.482" v="217" actId="6549"/>
        <pc:sldMkLst>
          <pc:docMk/>
          <pc:sldMk cId="3424221527" sldId="557"/>
        </pc:sldMkLst>
        <pc:spChg chg="mod">
          <ac:chgData name="Éric Frenette" userId="2ef5943e-a6de-4f40-9c8f-0ef52259593a" providerId="ADAL" clId="{1B2019A0-396A-462B-8EA2-A99858E6024F}" dt="2025-05-14T13:32:25.482" v="217" actId="6549"/>
          <ac:spMkLst>
            <pc:docMk/>
            <pc:sldMk cId="3424221527" sldId="557"/>
            <ac:spMk id="6" creationId="{B4D3141B-DA09-49A7-0234-B22BE403D59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058EE40-ECBB-47AF-BDB9-969A7A9C36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D93CDE5-B171-4D74-9BFA-8E0F80C62B4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FF88657-ABD2-46C8-92A5-1E870E66D88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898259E-7447-4AB7-9C95-6F5DC1EB8AC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8AAB8F-D78D-40EC-BB40-E57306A4BC9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3C768EF-13ED-4297-BC8A-FF3107CDF8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9D186B5-0CE5-4EEF-91D3-9EA43AB61E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CB609FA-0466-3A41-F790-E2E23802462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7C5BA203-DC5F-404C-B726-52155BEF5A9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232A6F06-8B63-42B3-97A1-0FB1BF176D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AA30E4F3-251B-43D1-A36E-A1791B160D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4D24CD-4C77-4DE7-8097-9AC8D58E8AE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e l'image des diapositives 1">
            <a:extLst>
              <a:ext uri="{FF2B5EF4-FFF2-40B4-BE49-F238E27FC236}">
                <a16:creationId xmlns:a16="http://schemas.microsoft.com/office/drawing/2014/main" id="{C7E1B8A2-5776-9E38-0544-2F73126728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Espace réservé des commentaires 2">
            <a:extLst>
              <a:ext uri="{FF2B5EF4-FFF2-40B4-BE49-F238E27FC236}">
                <a16:creationId xmlns:a16="http://schemas.microsoft.com/office/drawing/2014/main" id="{1569AF10-5390-FD11-3688-3CF3319EE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fr-FR">
              <a:latin typeface="Times" panose="02020603050405020304" pitchFamily="18" charset="0"/>
            </a:endParaRPr>
          </a:p>
        </p:txBody>
      </p:sp>
      <p:sp>
        <p:nvSpPr>
          <p:cNvPr id="6148" name="Espace réservé du numéro de diapositive 3">
            <a:extLst>
              <a:ext uri="{FF2B5EF4-FFF2-40B4-BE49-F238E27FC236}">
                <a16:creationId xmlns:a16="http://schemas.microsoft.com/office/drawing/2014/main" id="{FA394290-3F7F-689D-2801-C42B8B6BD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fld id="{58A6F4ED-ABEF-40C6-AB5B-4FDF208DBBDF}" type="slidenum">
              <a:rPr lang="fr-FR" altLang="fr-FR" sz="1200"/>
              <a:pPr/>
              <a:t>1</a:t>
            </a:fld>
            <a:endParaRPr lang="fr-FR" alt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Visuel_Présentation.jpg2                                       0004F8A9CarrierJ                       B9DD53B1:">
            <a:extLst>
              <a:ext uri="{FF2B5EF4-FFF2-40B4-BE49-F238E27FC236}">
                <a16:creationId xmlns:a16="http://schemas.microsoft.com/office/drawing/2014/main" id="{E44769C4-9B6C-276B-3C66-A899EFF5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213" y="901700"/>
            <a:ext cx="5792787" cy="927100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48400" y="2438400"/>
            <a:ext cx="2362200" cy="2514600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ct val="0"/>
              </a:spcBef>
              <a:buFont typeface="Times"/>
              <a:buNone/>
              <a:tabLst>
                <a:tab pos="388938" algn="l"/>
              </a:tabLst>
              <a:defRPr sz="17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4130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60C6BA-2FA8-6E3D-F7E9-6472E40C34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D04CD-E519-4ED3-BA32-EB4F2DE465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883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77000" y="381000"/>
            <a:ext cx="1600200" cy="326390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674813" y="381000"/>
            <a:ext cx="4649787" cy="32639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9F69F5-9168-CF39-7AF3-EF27F1199E5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B3C4D-BDF8-4B34-BB5E-A1B318676F3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123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 rou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486B5C-A7B8-A94D-B61D-71A73E7894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406400"/>
            <a:ext cx="6858000" cy="60282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2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phot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006523AA-96DD-0D49-8B2E-AC9DAF64A7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290500"/>
            <a:ext cx="304323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1A99CE-A449-A24F-A78E-760551016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3200" y="2846400"/>
            <a:ext cx="5486400" cy="10464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4D66ADF-9214-4F4B-9EF1-C6D1AF9E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1AA263E2-749E-2D4D-9A1B-7E10D97F44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26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031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rappel thémat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73C386CC-AF44-0843-9E05-0761639130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77967"/>
            <a:ext cx="914400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BCE4BE2-AB29-F940-A4DF-32AF1807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76" y="1646044"/>
            <a:ext cx="7411048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B2C9C8CD-2CD3-D541-BD65-4B27AF5A89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1576" y="2231102"/>
            <a:ext cx="7411048" cy="26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E72B7A39-A47D-3244-9059-49472A8594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3097426"/>
            <a:ext cx="7410450" cy="2184701"/>
          </a:xfrm>
          <a:prstGeom prst="rect">
            <a:avLst/>
          </a:prstGeom>
        </p:spPr>
        <p:txBody>
          <a:bodyPr lIns="0" tIns="0" rIns="0" bIns="0"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lvl="0"/>
            <a:r>
              <a:rPr lang="fr-CA" dirty="0"/>
              <a:t>Liste à puces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CA" dirty="0"/>
              <a:t>Liste à puces</a:t>
            </a:r>
          </a:p>
          <a:p>
            <a:pPr lvl="0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9282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1A04120F-18A2-7B45-9132-9FE222EA5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522660"/>
            <a:ext cx="304323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4" name="Espace réservé pour une image  8">
            <a:extLst>
              <a:ext uri="{FF2B5EF4-FFF2-40B4-BE49-F238E27FC236}">
                <a16:creationId xmlns:a16="http://schemas.microsoft.com/office/drawing/2014/main" id="{3D1FE636-5F4C-7F4D-9487-BE995305C2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5058340"/>
            <a:ext cx="3043238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F977A8D-8BD4-BC40-AAF0-C8CF11F8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6" name="Espace réservé du texte 11">
            <a:extLst>
              <a:ext uri="{FF2B5EF4-FFF2-40B4-BE49-F238E27FC236}">
                <a16:creationId xmlns:a16="http://schemas.microsoft.com/office/drawing/2014/main" id="{7D8760E7-6C89-1540-BA0E-91C425313E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2616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D714FF-976B-1D4B-95C2-387ADF3F68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3200" y="2846400"/>
            <a:ext cx="5486400" cy="10464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459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rou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486B5C-A7B8-A94D-B61D-71A73E7894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406400"/>
            <a:ext cx="6858000" cy="60282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980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gri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A5BDF88-640B-9945-80CA-AB7922D65B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406400"/>
            <a:ext cx="6858000" cy="60282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2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jau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0D6D94-1DBD-A946-A489-E670A1A3E2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406400"/>
            <a:ext cx="6858000" cy="60282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cap="all" baseline="0">
                <a:solidFill>
                  <a:schemeClr val="bg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178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8928B9E-E18F-5243-865D-D08488133E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406400"/>
            <a:ext cx="6858000" cy="602826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5000"/>
              </a:lnSpc>
              <a:defRPr sz="5000" b="0" i="0" kern="1000" cap="all" baseline="0">
                <a:solidFill>
                  <a:schemeClr val="accent6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AJOUTER LE Titre </a:t>
            </a:r>
            <a:br>
              <a:rPr lang="fr-CA" dirty="0"/>
            </a:br>
            <a:r>
              <a:rPr lang="fr-CA" dirty="0"/>
              <a:t>de la 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2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8F93F3-FA93-28E8-7B14-13FAE6D97E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997A2-977C-4684-B91B-8803EC5A48D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2993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- photo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8">
            <a:extLst>
              <a:ext uri="{FF2B5EF4-FFF2-40B4-BE49-F238E27FC236}">
                <a16:creationId xmlns:a16="http://schemas.microsoft.com/office/drawing/2014/main" id="{006523AA-96DD-0D49-8B2E-AC9DAF64A7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043238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720000" rIns="720000"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aseline="0">
                <a:latin typeface="Overpass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1A99CE-A449-A24F-A78E-760551016E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83200" y="2846400"/>
            <a:ext cx="5486400" cy="280475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700" b="0" i="0">
                <a:solidFill>
                  <a:schemeClr val="accent6"/>
                </a:solidFill>
                <a:latin typeface="Overpass Light" pitchFamily="2" charset="77"/>
              </a:defRPr>
            </a:lvl1pPr>
            <a:lvl2pPr marL="4572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2pPr>
            <a:lvl3pPr marL="9144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3pPr>
            <a:lvl4pPr marL="13716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4pPr>
            <a:lvl5pPr marL="182880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Overpass Light" pitchFamily="2" charset="77"/>
              </a:defRPr>
            </a:lvl5pPr>
          </a:lstStyle>
          <a:p>
            <a:pPr lvl="0"/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allagua</a:t>
            </a:r>
            <a:r>
              <a:rPr lang="fr-CA" dirty="0"/>
              <a:t>. 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.</a:t>
            </a:r>
            <a:endParaRPr lang="fr-FR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4D66ADF-9214-4F4B-9EF1-C6D1AF9E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3201" y="841034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 b="0" i="0" baseline="0">
                <a:solidFill>
                  <a:schemeClr val="accent1"/>
                </a:solidFill>
                <a:latin typeface="Overpass" pitchFamily="2" charset="77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7" name="Espace réservé du texte 11">
            <a:extLst>
              <a:ext uri="{FF2B5EF4-FFF2-40B4-BE49-F238E27FC236}">
                <a16:creationId xmlns:a16="http://schemas.microsoft.com/office/drawing/2014/main" id="{1AA263E2-749E-2D4D-9A1B-7E10D97F44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3976" y="1425600"/>
            <a:ext cx="5485625" cy="4990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700" baseline="0">
                <a:solidFill>
                  <a:schemeClr val="accent6"/>
                </a:solidFill>
                <a:latin typeface="Overpass" pitchFamily="2" charset="77"/>
              </a:defRPr>
            </a:lvl1pPr>
            <a:lvl2pPr marL="4572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2pPr>
            <a:lvl3pPr marL="9144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3pPr>
            <a:lvl4pPr marL="13716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4pPr>
            <a:lvl5pPr marL="1828800" indent="0">
              <a:buFontTx/>
              <a:buNone/>
              <a:defRPr sz="1800" baseline="0">
                <a:solidFill>
                  <a:schemeClr val="accent6"/>
                </a:solidFill>
                <a:latin typeface="Overpass" pitchFamily="2" charset="77"/>
              </a:defRPr>
            </a:lvl5pPr>
          </a:lstStyle>
          <a:p>
            <a:pPr lvl="0"/>
            <a:r>
              <a:rPr lang="fr-CA" dirty="0"/>
              <a:t>Sous-titre (optionnel)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784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8F8F8C-93C8-F30F-77F5-5859EA5EF6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D188D-55C6-4D27-8A6A-F937C4170B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6096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674813" y="1447800"/>
            <a:ext cx="3124200" cy="219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1413" y="1447800"/>
            <a:ext cx="3125787" cy="2197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FD1C93-0D23-DE8C-8E65-FF4C0E358F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69109-0DDA-4775-B8C6-38857E4801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3528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DB05D5-B1F9-1DB3-51B6-8C676BDC09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799F2-D998-42B9-AA9B-D0B2279614B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295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502DF2C-2AD1-AE44-73CF-51FBD57A8A2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56AFC-8EA3-4E21-8E70-BD2B89158A3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0021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5574B46-B8E8-B4E3-1D22-73DF497F52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7FCE9-E718-4E1F-8D43-2415451CE5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228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E529E7-A737-0667-AE63-2B220D5C4F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1B9E6-98E4-4806-8AAE-0E4C566591C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3308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6B6877-B63E-EC7B-8846-7CFFB086515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DA848-933B-4797-88C5-3E191E4F76B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115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Visuel_Base+filet rouge.jpg                                    000BCDEFCarrierH                       B9DC42AA:">
            <a:extLst>
              <a:ext uri="{FF2B5EF4-FFF2-40B4-BE49-F238E27FC236}">
                <a16:creationId xmlns:a16="http://schemas.microsoft.com/office/drawing/2014/main" id="{E27B13EB-63B0-F4AD-9AEC-AA5CB426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38137A05-5AB8-EF09-08B2-5D117D693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4813" y="381000"/>
            <a:ext cx="64023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29C55022-3628-9723-4414-B2E939CEE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4813" y="1447800"/>
            <a:ext cx="640238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D95676-3C6A-4C08-838C-0754A9EC2D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58039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anose="020B0604030504040204" pitchFamily="34" charset="0"/>
              </a:defRPr>
            </a:lvl1pPr>
          </a:lstStyle>
          <a:p>
            <a:fld id="{6045904C-48E2-4F01-AC65-018FB0A6306B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D4DC84C7-773C-41A9-B8E5-E325BF925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825" y="5864225"/>
            <a:ext cx="1257300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fr-FR" sz="1000">
                <a:latin typeface="Verdana" panose="020B0604030504040204" pitchFamily="34" charset="0"/>
              </a:rPr>
              <a:t>www.ulaval.ca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8" r:id="rId12"/>
    <p:sldLayoutId id="2147484059" r:id="rId13"/>
    <p:sldLayoutId id="2147484063" r:id="rId14"/>
    <p:sldLayoutId id="2147484064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Verdana" charset="0"/>
        </a:defRPr>
      </a:lvl9pPr>
    </p:titleStyle>
    <p:bodyStyle>
      <a:lvl1pPr marL="161925" indent="-161925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08000" indent="-155575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2pPr>
      <a:lvl3pPr marL="838200" indent="-1397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3pPr>
      <a:lvl4pPr marL="1181100" indent="-1524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1511300" indent="-139700" algn="l" rtl="0" eaLnBrk="0" fontAlgn="base" hangingPunct="0">
        <a:spcBef>
          <a:spcPct val="20000"/>
        </a:spcBef>
        <a:spcAft>
          <a:spcPct val="0"/>
        </a:spcAft>
        <a:buFont typeface="Times" panose="02020603050405020304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1968500" indent="-139700" algn="l" rtl="0" fontAlgn="base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chemeClr val="tx1"/>
          </a:solidFill>
          <a:latin typeface="+mn-lt"/>
        </a:defRPr>
      </a:lvl6pPr>
      <a:lvl7pPr marL="2425700" indent="-139700" algn="l" rtl="0" fontAlgn="base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chemeClr val="tx1"/>
          </a:solidFill>
          <a:latin typeface="+mn-lt"/>
        </a:defRPr>
      </a:lvl7pPr>
      <a:lvl8pPr marL="2882900" indent="-139700" algn="l" rtl="0" fontAlgn="base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chemeClr val="tx1"/>
          </a:solidFill>
          <a:latin typeface="+mn-lt"/>
        </a:defRPr>
      </a:lvl8pPr>
      <a:lvl9pPr marL="3340100" indent="-139700" algn="l" rtl="0" fontAlgn="base">
        <a:spcBef>
          <a:spcPct val="20000"/>
        </a:spcBef>
        <a:spcAft>
          <a:spcPct val="0"/>
        </a:spcAft>
        <a:buFont typeface="Times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69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5B0A0550-2FDE-5F52-01BF-9BA47AE7CFA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3386866"/>
            <a:ext cx="5399087" cy="954107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buFont typeface="Times" panose="02020603050405020304" pitchFamily="18" charset="0"/>
              <a:buNone/>
            </a:pPr>
            <a:r>
              <a:rPr lang="en-CA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Measurement Issues: The Case of the Confirmatory Bifactor Model</a:t>
            </a:r>
            <a:endParaRPr lang="fr-CA" altLang="fr-FR" sz="2800" b="1" i="1" dirty="0">
              <a:solidFill>
                <a:schemeClr val="tx1"/>
              </a:solidFill>
              <a:latin typeface="Times" panose="02020603050405020304" pitchFamily="18" charset="0"/>
              <a:ea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123" name="ZoneTexte 3">
            <a:extLst>
              <a:ext uri="{FF2B5EF4-FFF2-40B4-BE49-F238E27FC236}">
                <a16:creationId xmlns:a16="http://schemas.microsoft.com/office/drawing/2014/main" id="{5DB44845-1AF5-36A3-79D4-79D8F6DB4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2492896"/>
            <a:ext cx="3000375" cy="297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 Frenette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 Laval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Sébastien Béland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 de Montréal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Nadine Talbot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 du Québec à Trois-Rivières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Marie-Hélène Hébert,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fr-CA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Pier-Olivier Caron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TÉLUQ</a:t>
            </a:r>
            <a:endParaRPr lang="fr-CA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24" name="AutoShape 6" descr="https://courriel.ulaval.ca/owa/service.svc/s/GetFileAttachment?id=AAMkAGZkOTMzMjA5LWE3OWItNDJlMS1hNGY3LTM1ZjkxNDJkYTgyOQBGAAAAAADc3jC70OfCSbAHMdDJr8fxBwDwy%2BNh0VgVQIi%2FxOzpaNCPAwyURPTFAADSchhTKOaDTZcvzeYAtZGUAAMaFBpuAAABEgAQANvvf6n2XtJLoxQNXo%2F25U4%3D&amp;X-OWA-CANARY=M0l6vrHeqkGIjYZ9CHmGv1_XaiRbRNYIwsfnw-5imfVhxVk7e8x2Qh2bBdlZ7xzTkl9mmhzAolE.">
            <a:extLst>
              <a:ext uri="{FF2B5EF4-FFF2-40B4-BE49-F238E27FC236}">
                <a16:creationId xmlns:a16="http://schemas.microsoft.com/office/drawing/2014/main" id="{8C77775D-79DB-F623-D8CE-53E84ED3B1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924300" y="1844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CA" altLang="fr-FR"/>
          </a:p>
        </p:txBody>
      </p:sp>
      <p:sp>
        <p:nvSpPr>
          <p:cNvPr id="5126" name="AutoShape 9" descr="https://i2.wp.com/www.admee2019.ca/wp-content/uploads/2019/09/bandeau3_20190929a-e1569945115510-1024x107.png?resize=1024%2C107&amp;ssl=1">
            <a:extLst>
              <a:ext uri="{FF2B5EF4-FFF2-40B4-BE49-F238E27FC236}">
                <a16:creationId xmlns:a16="http://schemas.microsoft.com/office/drawing/2014/main" id="{D135688B-6493-59C1-C8B1-E4BBB11C91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fr-CA" alt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0209C2-5EF1-B9A6-D5B7-648B018F6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" y="0"/>
            <a:ext cx="4129911" cy="2071616"/>
          </a:xfrm>
          <a:prstGeom prst="rect">
            <a:avLst/>
          </a:prstGeom>
        </p:spPr>
      </p:pic>
    </p:spTree>
  </p:cSld>
  <p:clrMapOvr>
    <a:masterClrMapping/>
  </p:clrMapOvr>
  <p:transition advTm="671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6218D-D763-2248-67B4-22AFB33ED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69E66C7C-9CBD-459E-E04C-F07BB250774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96752"/>
            <a:ext cx="3043238" cy="2016224"/>
          </a:xfrm>
        </p:spPr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93CF51F5-629B-97D8-F203-25E0586E0E4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84984"/>
            <a:ext cx="3043238" cy="2160240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5D9157-D0FA-C9E5-CED0-0A65C5F6F0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3538" y="1340768"/>
            <a:ext cx="5486400" cy="3286412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a Bifactor model ?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 time different propositions aliterate the Bifactor model, adding to the confusion.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Burt (1937), Delaporte (1947), Schmid and Leiman (1957), Gibbons and Hedeker (1992) IRT Bifactor model, Gignac’s model (2006, 2008) based on </a:t>
            </a:r>
            <a:r>
              <a:rPr lang="en-C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Catell’s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model (Gf, Gc)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7EF6DA-7994-F58A-D26B-2A9A01EA967A}"/>
              </a:ext>
            </a:extLst>
          </p:cNvPr>
          <p:cNvSpPr txBox="1"/>
          <p:nvPr/>
        </p:nvSpPr>
        <p:spPr>
          <a:xfrm>
            <a:off x="1550494" y="468251"/>
            <a:ext cx="6693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CC0000"/>
                </a:solidFill>
                <a:latin typeface="+mj-lt"/>
              </a:rPr>
              <a:t>SCIENTIFIC SIGNIFICANCE </a:t>
            </a:r>
            <a:endParaRPr lang="fr-CA" altLang="fr-FR" b="1" dirty="0">
              <a:solidFill>
                <a:srgbClr val="CC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275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3818E-AE95-8397-373A-8E78DFBDD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0A0E11E8-B05C-C198-CF9B-88B9DA2F7F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96752"/>
            <a:ext cx="3043238" cy="2016224"/>
          </a:xfrm>
        </p:spPr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0C1A2E4B-EEC0-CE74-D0C0-BBEFF9D0A39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84984"/>
            <a:ext cx="3043238" cy="2160240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D3141B-DA09-49A7-0234-B22BE403D5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3538" y="1340768"/>
            <a:ext cx="5486400" cy="3701463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CA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ecommendation using the confirmatory Bifactor model:</a:t>
            </a:r>
            <a:endParaRPr lang="fr-C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the authors really used a Bifactor model?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of </a:t>
            </a:r>
            <a:r>
              <a:rPr lang="en-C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unidimensionality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fr-CA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are the group factors identified? </a:t>
            </a:r>
            <a:endParaRPr lang="en-CA" sz="18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authors use Gignac's model (calling it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Bifacteur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where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unidimensionality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theoretical and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group factors are replaced by common factors. It all boils down to a race to the bottom in terms of fit indices.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57C59AE-27A1-F2F0-F3D2-2F796EEE67D9}"/>
              </a:ext>
            </a:extLst>
          </p:cNvPr>
          <p:cNvSpPr txBox="1"/>
          <p:nvPr/>
        </p:nvSpPr>
        <p:spPr>
          <a:xfrm>
            <a:off x="1550494" y="468251"/>
            <a:ext cx="6693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CC0000"/>
                </a:solidFill>
                <a:latin typeface="+mj-lt"/>
              </a:rPr>
              <a:t>SCIENTIFIC SIGNIFICANCE </a:t>
            </a:r>
            <a:endParaRPr lang="fr-CA" altLang="fr-FR" b="1" dirty="0">
              <a:solidFill>
                <a:srgbClr val="CC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422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image remerciement">
            <a:extLst>
              <a:ext uri="{FF2B5EF4-FFF2-40B4-BE49-F238E27FC236}">
                <a16:creationId xmlns:a16="http://schemas.microsoft.com/office/drawing/2014/main" id="{7153A470-4BE7-BD8B-AC10-C5A830096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196975"/>
            <a:ext cx="382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Espace réservé du numéro de diapositive 2">
            <a:extLst>
              <a:ext uri="{FF2B5EF4-FFF2-40B4-BE49-F238E27FC236}">
                <a16:creationId xmlns:a16="http://schemas.microsoft.com/office/drawing/2014/main" id="{4DA5282F-0C87-F1B0-E6B5-1966F5E2D5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fld id="{125C39FB-CB65-495C-9A15-063223C0F8D8}" type="slidenum">
              <a:rPr lang="fr-FR" altLang="fr-FR" sz="1000">
                <a:latin typeface="Verdana" panose="020B0604030504040204" pitchFamily="34" charset="0"/>
              </a:rPr>
              <a:pPr/>
              <a:t>12</a:t>
            </a:fld>
            <a:endParaRPr lang="fr-FR" altLang="fr-FR" sz="10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>
            <a:extLst>
              <a:ext uri="{FF2B5EF4-FFF2-40B4-BE49-F238E27FC236}">
                <a16:creationId xmlns:a16="http://schemas.microsoft.com/office/drawing/2014/main" id="{4E665756-8F0C-26E4-2999-B07F023CF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fld id="{1D4C39D4-BEB7-433E-8521-D7170AE5887E}" type="slidenum">
              <a:rPr lang="fr-FR" altLang="fr-FR" sz="1000">
                <a:latin typeface="Verdana" panose="020B0604030504040204" pitchFamily="34" charset="0"/>
              </a:rPr>
              <a:pPr/>
              <a:t>2</a:t>
            </a:fld>
            <a:endParaRPr lang="fr-FR" altLang="fr-FR" sz="1000">
              <a:latin typeface="Verdana" panose="020B060403050404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9C9DA3B-B558-0666-C685-72D04348A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381000"/>
            <a:ext cx="6121400" cy="762000"/>
          </a:xfrm>
        </p:spPr>
        <p:txBody>
          <a:bodyPr anchor="ctr"/>
          <a:lstStyle/>
          <a:p>
            <a:pPr eaLnBrk="1" hangingPunct="1"/>
            <a:r>
              <a:rPr lang="fr-CA" altLang="fr-FR" sz="2800" dirty="0"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OUTLINES</a:t>
            </a:r>
            <a:endParaRPr lang="fr-FR" altLang="fr-FR" sz="2800" dirty="0">
              <a:latin typeface="Times" panose="02020603050405020304" pitchFamily="18" charset="0"/>
              <a:ea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E736238-110B-E68C-C04F-10B793598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4113" y="1617663"/>
            <a:ext cx="7561262" cy="302852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sz="1800" dirty="0"/>
              <a:t>Objective</a:t>
            </a:r>
          </a:p>
          <a:p>
            <a:pPr marL="342900" indent="-342900">
              <a:buFont typeface="+mj-lt"/>
              <a:buAutoNum type="arabicPeriod"/>
            </a:pP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dirty="0" err="1"/>
              <a:t>Bifactor</a:t>
            </a:r>
            <a:r>
              <a:rPr lang="fr-FR" sz="1800" dirty="0"/>
              <a:t> (</a:t>
            </a:r>
            <a:r>
              <a:rPr lang="fr-FR" sz="1800" dirty="0" err="1"/>
              <a:t>historical</a:t>
            </a:r>
            <a:r>
              <a:rPr lang="fr-FR" sz="1800" dirty="0"/>
              <a:t> perspectives and </a:t>
            </a:r>
            <a:r>
              <a:rPr lang="fr-FR" sz="1800" dirty="0" err="1"/>
              <a:t>assumptions</a:t>
            </a:r>
            <a:r>
              <a:rPr lang="fr-FR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dirty="0" err="1"/>
              <a:t>Methodology</a:t>
            </a:r>
            <a:endParaRPr lang="fr-FR" sz="1800" dirty="0"/>
          </a:p>
          <a:p>
            <a:pPr marL="342900" indent="-342900">
              <a:buFont typeface="+mj-lt"/>
              <a:buAutoNum type="arabicPeriod"/>
            </a:pP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fr-FR" sz="1800" dirty="0" err="1"/>
              <a:t>Results</a:t>
            </a:r>
            <a:endParaRPr lang="fr-FR" sz="1800" dirty="0"/>
          </a:p>
          <a:p>
            <a:pPr marL="342900" indent="-342900">
              <a:buFont typeface="+mj-lt"/>
              <a:buAutoNum type="arabicPeriod"/>
            </a:pPr>
            <a:endParaRPr lang="fr-FR" sz="1800" dirty="0"/>
          </a:p>
          <a:p>
            <a:pPr marL="342900" indent="-342900">
              <a:buFont typeface="+mj-lt"/>
              <a:buAutoNum type="arabicPeriod"/>
            </a:pPr>
            <a:r>
              <a:rPr lang="en-CA" sz="1800" dirty="0"/>
              <a:t>Scientific or scholarly significance </a:t>
            </a:r>
            <a:endParaRPr lang="fr-CA" altLang="fr-FR" sz="1800" dirty="0"/>
          </a:p>
        </p:txBody>
      </p:sp>
    </p:spTree>
  </p:cSld>
  <p:clrMapOvr>
    <a:masterClrMapping/>
  </p:clrMapOvr>
  <p:transition advTm="554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1145A5-3F76-8447-83B1-4AD0B2B6AC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59632" y="1484784"/>
            <a:ext cx="6984776" cy="1495794"/>
          </a:xfrm>
        </p:spPr>
        <p:txBody>
          <a:bodyPr/>
          <a:lstStyle/>
          <a:p>
            <a:pPr marL="528638" lvl="1" indent="-342900">
              <a:buFont typeface="+mj-lt"/>
              <a:buAutoNum type="arabicPeriod"/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Increasing number of scientific papers (mainly after 2010) are being published using the Bifactor model </a:t>
            </a:r>
          </a:p>
          <a:p>
            <a:pPr marL="528638" lvl="1" indent="-342900">
              <a:buFont typeface="+mj-lt"/>
              <a:buAutoNum type="arabicPeriod"/>
            </a:pPr>
            <a:r>
              <a:rPr lang="en-CA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ome applications may be limited due to its restrictive assumptions</a:t>
            </a:r>
          </a:p>
          <a:p>
            <a:pPr marL="528638" lvl="1" indent="-342900">
              <a:buFont typeface="+mj-lt"/>
              <a:buAutoNum type="arabicPeriod"/>
            </a:pPr>
            <a:r>
              <a:rPr lang="en-CA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istorical perspective (Holzinger, 1935; Spearman, 1927) to understand its origin and assumptions</a:t>
            </a:r>
            <a:endParaRPr lang="fr-CA" sz="1600" dirty="0">
              <a:solidFill>
                <a:schemeClr val="tx1"/>
              </a:solidFill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26FD346-8AA0-99F4-7249-F574F432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60648"/>
            <a:ext cx="4330824" cy="707678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2800" b="1" dirty="0">
                <a:solidFill>
                  <a:srgbClr val="CC0000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OBJECTIVE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3424DEC-B20B-3C32-C57D-A17DD08A3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706080"/>
              </p:ext>
            </p:extLst>
          </p:nvPr>
        </p:nvGraphicFramePr>
        <p:xfrm>
          <a:off x="3027030" y="3335686"/>
          <a:ext cx="2625090" cy="2037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545">
                  <a:extLst>
                    <a:ext uri="{9D8B030D-6E8A-4147-A177-3AD203B41FA5}">
                      <a16:colId xmlns:a16="http://schemas.microsoft.com/office/drawing/2014/main" val="2510012673"/>
                    </a:ext>
                  </a:extLst>
                </a:gridCol>
                <a:gridCol w="1312545">
                  <a:extLst>
                    <a:ext uri="{9D8B030D-6E8A-4147-A177-3AD203B41FA5}">
                      <a16:colId xmlns:a16="http://schemas.microsoft.com/office/drawing/2014/main" val="40674294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Years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Results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1269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1930 – 1939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8 results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52518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1940 – 1949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16 results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9222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1950 – 1959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13 results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3156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1960 – 1969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2 results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8190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1970 – 1979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5 results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0576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1980 – 1989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5 results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477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1990 – 1999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5 results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102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2000 – 2009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99 results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17390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2010 – 2019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3 100 results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580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effectLst/>
                        </a:rPr>
                        <a:t>2020 – 2024</a:t>
                      </a:r>
                      <a:endParaRPr lang="fr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CA" sz="1200" dirty="0">
                          <a:effectLst/>
                        </a:rPr>
                        <a:t>3 300 </a:t>
                      </a:r>
                      <a:r>
                        <a:rPr lang="fr-CA" sz="1200" dirty="0" err="1">
                          <a:effectLst/>
                        </a:rPr>
                        <a:t>results</a:t>
                      </a:r>
                      <a:endParaRPr lang="fr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4583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6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492D73-23F6-7446-3740-FCF3E7F33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A488CF67-AE45-6ACD-5668-BBC7C2AE8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3" y="381000"/>
            <a:ext cx="6402387" cy="762000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b="1"/>
              <a:t>BIFACTOR MODEL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E462E0-A1CC-C45B-366D-418A2FAD9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31640" y="1447800"/>
            <a:ext cx="3816423" cy="2736304"/>
          </a:xfrm>
        </p:spPr>
        <p:txBody>
          <a:bodyPr wrap="square" anchor="t">
            <a:norm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CA" sz="1500" b="1" dirty="0">
                <a:effectLst/>
              </a:rPr>
              <a:t>Spearman (1927). </a:t>
            </a:r>
            <a:r>
              <a:rPr lang="en-CA" sz="1500" b="1" i="1" dirty="0">
                <a:effectLst/>
              </a:rPr>
              <a:t>The abilities of man</a:t>
            </a:r>
            <a:r>
              <a:rPr lang="en-CA" sz="1500" b="1" dirty="0">
                <a:effectLst/>
              </a:rPr>
              <a:t>. McMillan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CA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Spearman’s Two factor theory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CA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 general ability (</a:t>
            </a:r>
            <a:r>
              <a:rPr lang="en-C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and many specific abilities (</a:t>
            </a:r>
            <a:r>
              <a:rPr lang="en-C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Group factors based on tetrad differences 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CA" alt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Model with one common factor (Thurstone, 1935)</a:t>
            </a:r>
            <a:endParaRPr lang="en-CA" altLang="fr-FR" sz="1500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CA" altLang="fr-FR" sz="1500" b="1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CA" altLang="fr-FR" sz="1500" b="1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CA" altLang="fr-FR" sz="15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altLang="fr-FR" sz="15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5F9B46-9A1D-FE44-FA41-0F1514C7A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484784"/>
            <a:ext cx="5021187" cy="2736304"/>
          </a:xfrm>
          <a:prstGeom prst="rect">
            <a:avLst/>
          </a:prstGeom>
          <a:noFill/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A63ED87-8820-D6A0-F16C-19882CBC8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29600" y="5803900"/>
            <a:ext cx="6858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F369109-0DDA-4775-B8C6-38857E480190}" type="slidenum">
              <a:rPr lang="fr-FR" altLang="fr-FR"/>
              <a:pPr>
                <a:spcAft>
                  <a:spcPts val="600"/>
                </a:spcAft>
              </a:pPr>
              <a:t>4</a:t>
            </a:fld>
            <a:endParaRPr lang="fr-FR" alt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4C6A4E-E027-9B22-3145-E3DC8AA9E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070" y="4463034"/>
            <a:ext cx="6946329" cy="239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4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43693-4509-2745-79A3-CAFD11DB1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F3B86C7-2E19-EF13-3FB9-BD7F0CA6E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813" y="381000"/>
            <a:ext cx="6402387" cy="762000"/>
          </a:xfr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b="1"/>
              <a:t>BIFACTOR MODEL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A24C63-7360-C52F-35E2-275511560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4812" y="1268760"/>
            <a:ext cx="7073651" cy="4038600"/>
          </a:xfrm>
        </p:spPr>
        <p:txBody>
          <a:bodyPr wrap="square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Holzinger (1935-1937). </a:t>
            </a:r>
            <a:r>
              <a:rPr lang="en-C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report on Spearman-Holzinger unitary trait study </a:t>
            </a:r>
            <a:r>
              <a:rPr lang="en-C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(Vol. 1-9)</a:t>
            </a:r>
            <a:r>
              <a:rPr lang="en-CA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CA" sz="1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C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xtension on the Two factor theory of Spearman (1927)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Vol 5 a new factor theory called Bi-factor or hollow staircase (p. 1)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Use of the residual correlations after the removal of the general factor</a:t>
            </a: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CA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 residual correlations are found to be negligible, the tetrads of the original variables are also insignificant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 Vol 7, coefficient of belonging B for identifying group factors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C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 common factor model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CA" altLang="fr-FR" sz="1500" b="1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CA" altLang="fr-FR" sz="1500" b="1" dirty="0"/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endParaRPr lang="en-CA" altLang="fr-FR" sz="15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CA" altLang="fr-FR" sz="1500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4DC8E77D-6774-79EA-D318-8B30627BBD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229600" y="5803900"/>
            <a:ext cx="685800" cy="457200"/>
          </a:xfrm>
        </p:spPr>
        <p:txBody>
          <a:bodyPr/>
          <a:lstStyle/>
          <a:p>
            <a:pPr>
              <a:spcAft>
                <a:spcPts val="600"/>
              </a:spcAft>
            </a:pPr>
            <a:fld id="{5F369109-0DDA-4775-B8C6-38857E480190}" type="slidenum">
              <a:rPr lang="fr-FR" altLang="fr-FR"/>
              <a:pPr>
                <a:spcAft>
                  <a:spcPts val="600"/>
                </a:spcAft>
              </a:pPr>
              <a:t>5</a:t>
            </a:fld>
            <a:endParaRPr lang="fr-FR" altLang="fr-FR"/>
          </a:p>
        </p:txBody>
      </p:sp>
      <p:pic>
        <p:nvPicPr>
          <p:cNvPr id="3076" name="Image 12" descr="Une image contenant texte, Police, reçu, capture d’écran&#10;&#10;Description générée automatiquement">
            <a:extLst>
              <a:ext uri="{FF2B5EF4-FFF2-40B4-BE49-F238E27FC236}">
                <a16:creationId xmlns:a16="http://schemas.microsoft.com/office/drawing/2014/main" id="{946C452D-DD89-C64E-6A04-AD6905B69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509120"/>
            <a:ext cx="4508500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:a16="http://schemas.microsoft.com/office/drawing/2014/main" id="{1DC2D769-B190-1484-B1CE-DAFF547E1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62689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0220FB3-A95E-0F9C-51C4-5F387C205F65}"/>
              </a:ext>
            </a:extLst>
          </p:cNvPr>
          <p:cNvSpPr txBox="1"/>
          <p:nvPr/>
        </p:nvSpPr>
        <p:spPr>
          <a:xfrm>
            <a:off x="1259632" y="1340768"/>
            <a:ext cx="7291682" cy="37925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Idea of 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unidimensionality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refers to the dominant concept (or factor) for which the test is designed (Humphreys, 1985, 1986). Several statistical indices are commonly used for this purpose. </a:t>
            </a: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Explained Common Variance (ECV) </a:t>
            </a: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Percentage of Uncontaminated Correlations (PUC) </a:t>
            </a: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scree plot (Cattell, 1966) and parallel analysis (Horn, 1965) </a:t>
            </a: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Velicer’s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Minimum Average Partial (MAP) test (1976) </a:t>
            </a:r>
          </a:p>
          <a:p>
            <a:pPr marL="800100" lvl="1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DETECT, DIMTEST, POLY-DIMTEST or </a:t>
            </a:r>
            <a:r>
              <a:rPr lang="en-C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UniCo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3CAF09-E5A1-1915-FB5C-5D5C439FB453}"/>
              </a:ext>
            </a:extLst>
          </p:cNvPr>
          <p:cNvSpPr txBox="1"/>
          <p:nvPr/>
        </p:nvSpPr>
        <p:spPr>
          <a:xfrm>
            <a:off x="2627784" y="476672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C0000"/>
                </a:solidFill>
                <a:latin typeface="+mj-lt"/>
              </a:rPr>
              <a:t>Unidimensionality</a:t>
            </a:r>
            <a:endParaRPr lang="fr-CA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9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0220FB3-A95E-0F9C-51C4-5F387C205F65}"/>
              </a:ext>
            </a:extLst>
          </p:cNvPr>
          <p:cNvSpPr txBox="1"/>
          <p:nvPr/>
        </p:nvSpPr>
        <p:spPr>
          <a:xfrm>
            <a:off x="1403648" y="1340768"/>
            <a:ext cx="7397452" cy="41088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C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esearch the term ‘Bifactor’ </a:t>
            </a:r>
            <a:r>
              <a:rPr lang="en-C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(or Bi-factor) 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CA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seven</a:t>
            </a: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scientific journals: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C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European Review of Applied Psychology (n=3/5);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C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Contemporary Educational Psychology (n=12/28);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C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Educational Psychology (n=10/16);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C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Vocational Behavior (n=17/31),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C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and Individual Differences (n=14/25),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C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Personality and Individual Difference (n= 86/154) </a:t>
            </a:r>
          </a:p>
          <a:p>
            <a:pPr marL="34290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en-C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Scandinavian Journal of Psychology (n=7/10)</a:t>
            </a:r>
          </a:p>
          <a:p>
            <a:pPr algn="just">
              <a:spcAft>
                <a:spcPts val="800"/>
              </a:spcAft>
            </a:pPr>
            <a:endParaRPr lang="en-C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C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269 scientific papers; 149 use a confirmatory bifactor model; 143 with fit indices</a:t>
            </a: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64ED36-D6A3-79A2-A43B-2EB35A583257}"/>
              </a:ext>
            </a:extLst>
          </p:cNvPr>
          <p:cNvSpPr txBox="1"/>
          <p:nvPr/>
        </p:nvSpPr>
        <p:spPr>
          <a:xfrm>
            <a:off x="2627784" y="47368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00"/>
                </a:solidFill>
                <a:latin typeface="+mj-lt"/>
              </a:rPr>
              <a:t>METHODOLOGY</a:t>
            </a:r>
            <a:endParaRPr lang="fr-CA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40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19821-5717-28E6-25C7-DAA2CCC73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BE3EEFE-8437-69FF-B094-DFFD691B037C}"/>
              </a:ext>
            </a:extLst>
          </p:cNvPr>
          <p:cNvSpPr txBox="1"/>
          <p:nvPr/>
        </p:nvSpPr>
        <p:spPr>
          <a:xfrm>
            <a:off x="1403648" y="1340768"/>
            <a:ext cx="7397452" cy="3725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fr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9AF3B3-BA85-730F-9C7B-D0002FCA15E1}"/>
              </a:ext>
            </a:extLst>
          </p:cNvPr>
          <p:cNvSpPr txBox="1"/>
          <p:nvPr/>
        </p:nvSpPr>
        <p:spPr>
          <a:xfrm>
            <a:off x="2627784" y="47368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C0000"/>
                </a:solidFill>
                <a:latin typeface="+mj-lt"/>
              </a:rPr>
              <a:t>RESULTS</a:t>
            </a:r>
            <a:endParaRPr lang="fr-CA" b="1" dirty="0">
              <a:solidFill>
                <a:srgbClr val="CC0000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1E4986B-8778-8CAD-D768-35D056E9F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358404"/>
              </p:ext>
            </p:extLst>
          </p:nvPr>
        </p:nvGraphicFramePr>
        <p:xfrm>
          <a:off x="1642700" y="1527037"/>
          <a:ext cx="5881627" cy="3414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1869">
                  <a:extLst>
                    <a:ext uri="{9D8B030D-6E8A-4147-A177-3AD203B41FA5}">
                      <a16:colId xmlns:a16="http://schemas.microsoft.com/office/drawing/2014/main" val="926225020"/>
                    </a:ext>
                  </a:extLst>
                </a:gridCol>
                <a:gridCol w="2219225">
                  <a:extLst>
                    <a:ext uri="{9D8B030D-6E8A-4147-A177-3AD203B41FA5}">
                      <a16:colId xmlns:a16="http://schemas.microsoft.com/office/drawing/2014/main" val="1745051210"/>
                    </a:ext>
                  </a:extLst>
                </a:gridCol>
                <a:gridCol w="670533">
                  <a:extLst>
                    <a:ext uri="{9D8B030D-6E8A-4147-A177-3AD203B41FA5}">
                      <a16:colId xmlns:a16="http://schemas.microsoft.com/office/drawing/2014/main" val="1567738200"/>
                    </a:ext>
                  </a:extLst>
                </a:gridCol>
              </a:tblGrid>
              <a:tr h="401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Evaluation Criterion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Number of Studies (N = 143)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extLst>
                  <a:ext uri="{0D108BD9-81ED-4DB2-BD59-A6C34878D82A}">
                    <a16:rowId xmlns:a16="http://schemas.microsoft.com/office/drawing/2014/main" val="3502449585"/>
                  </a:ext>
                </a:extLst>
              </a:tr>
              <a:tr h="401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1- Robust unidimensionality demonstrated 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24.5 %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extLst>
                  <a:ext uri="{0D108BD9-81ED-4DB2-BD59-A6C34878D82A}">
                    <a16:rowId xmlns:a16="http://schemas.microsoft.com/office/drawing/2014/main" val="1431798317"/>
                  </a:ext>
                </a:extLst>
              </a:tr>
              <a:tr h="4010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2- Statistical identification of group factors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extLst>
                  <a:ext uri="{0D108BD9-81ED-4DB2-BD59-A6C34878D82A}">
                    <a16:rowId xmlns:a16="http://schemas.microsoft.com/office/drawing/2014/main" val="556266771"/>
                  </a:ext>
                </a:extLst>
              </a:tr>
              <a:tr h="401014">
                <a:tc>
                  <a:txBody>
                    <a:bodyPr/>
                    <a:lstStyle/>
                    <a:p>
                      <a:pPr marL="20066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residual correlation analysis (Holzinger-style)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0.7 %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extLst>
                  <a:ext uri="{0D108BD9-81ED-4DB2-BD59-A6C34878D82A}">
                    <a16:rowId xmlns:a16="http://schemas.microsoft.com/office/drawing/2014/main" val="2754020454"/>
                  </a:ext>
                </a:extLst>
              </a:tr>
              <a:tr h="401014">
                <a:tc>
                  <a:txBody>
                    <a:bodyPr/>
                    <a:lstStyle/>
                    <a:p>
                      <a:pPr marL="20066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belonging coefficient or tetrad tests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0.0 %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extLst>
                  <a:ext uri="{0D108BD9-81ED-4DB2-BD59-A6C34878D82A}">
                    <a16:rowId xmlns:a16="http://schemas.microsoft.com/office/drawing/2014/main" val="2538412425"/>
                  </a:ext>
                </a:extLst>
              </a:tr>
              <a:tr h="401014">
                <a:tc>
                  <a:txBody>
                    <a:bodyPr/>
                    <a:lstStyle/>
                    <a:p>
                      <a:pPr marL="20066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exploratory methods (EFA, free structure search)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4.9 %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extLst>
                  <a:ext uri="{0D108BD9-81ED-4DB2-BD59-A6C34878D82A}">
                    <a16:rowId xmlns:a16="http://schemas.microsoft.com/office/drawing/2014/main" val="3009364492"/>
                  </a:ext>
                </a:extLst>
              </a:tr>
              <a:tr h="401014">
                <a:tc>
                  <a:txBody>
                    <a:bodyPr/>
                    <a:lstStyle/>
                    <a:p>
                      <a:pPr marL="20066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Purely theoretical or imported group factor structure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>
                          <a:solidFill>
                            <a:schemeClr val="tx1"/>
                          </a:solidFill>
                          <a:effectLst/>
                        </a:rPr>
                        <a:t>36.4 %</a:t>
                      </a:r>
                      <a:endParaRPr lang="fr-CA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extLst>
                  <a:ext uri="{0D108BD9-81ED-4DB2-BD59-A6C34878D82A}">
                    <a16:rowId xmlns:a16="http://schemas.microsoft.com/office/drawing/2014/main" val="1848132953"/>
                  </a:ext>
                </a:extLst>
              </a:tr>
              <a:tr h="607035">
                <a:tc>
                  <a:txBody>
                    <a:bodyPr/>
                    <a:lstStyle/>
                    <a:p>
                      <a:pPr marL="182563" indent="-182563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3- Studies meeting both key conditions (1 + 2)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effectLst/>
                        </a:rPr>
                        <a:t>0.7 %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326" marR="66326" marT="0" marB="0"/>
                </a:tc>
                <a:extLst>
                  <a:ext uri="{0D108BD9-81ED-4DB2-BD59-A6C34878D82A}">
                    <a16:rowId xmlns:a16="http://schemas.microsoft.com/office/drawing/2014/main" val="389960310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4DA867E-2E13-86E1-D177-BB2CD9F8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253" y="119643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2: Summary of confirmatory Bifactor model assumptions</a:t>
            </a:r>
            <a:endParaRPr kumimoji="0" lang="fr-CA" altLang="fr-FR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A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C67C1865-0A0F-FE45-9731-8AAB4FA7AF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96752"/>
            <a:ext cx="3043238" cy="2016224"/>
          </a:xfrm>
        </p:spPr>
      </p:pic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D7A6B4CC-D173-594F-B86D-C1304DDD72A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84984"/>
            <a:ext cx="3043238" cy="2160240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D68DED6-0B34-DA46-8955-84AEE86BCD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3538" y="1340768"/>
            <a:ext cx="5486400" cy="302538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istorical perspective of the Bifactor model </a:t>
            </a:r>
            <a:endParaRPr lang="fr-FR" sz="1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sing confirmatory Bifactor model without respecting its assumptions is a questionable research practice</a:t>
            </a:r>
            <a:endParaRPr lang="fr-FR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Group factors: missing software implementing tetrad criterion, or the coefficient of belonging B and the residual correlations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CA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</a:t>
            </a:r>
            <a:r>
              <a:rPr lang="en-CA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nidimensionality</a:t>
            </a:r>
            <a:r>
              <a:rPr lang="en-CA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: a lot of methods available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2AB32A1-9579-B600-B928-647F0A01052A}"/>
              </a:ext>
            </a:extLst>
          </p:cNvPr>
          <p:cNvSpPr txBox="1"/>
          <p:nvPr/>
        </p:nvSpPr>
        <p:spPr>
          <a:xfrm>
            <a:off x="1550494" y="468251"/>
            <a:ext cx="6693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CC0000"/>
                </a:solidFill>
                <a:latin typeface="+mj-lt"/>
              </a:rPr>
              <a:t>SCIENTIFIC SIGNIFICANCE </a:t>
            </a:r>
            <a:endParaRPr lang="fr-CA" altLang="fr-FR" b="1" dirty="0">
              <a:solidFill>
                <a:srgbClr val="CC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393072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UL">
  <a:themeElements>
    <a:clrScheme name="PowerPoint_U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_U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PowerPoint_U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U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U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ercalaires">
  <a:themeElements>
    <a:clrScheme name="Couleurs institutionnelles ULaval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30513"/>
      </a:accent1>
      <a:accent2>
        <a:srgbClr val="FFC103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CarrierJ:Users:carrierj:Desktop:PowerPoint_UL.pot</Template>
  <TotalTime>7188</TotalTime>
  <Words>731</Words>
  <Application>Microsoft Office PowerPoint</Application>
  <PresentationFormat>Affichage à l'écran (4:3)</PresentationFormat>
  <Paragraphs>129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Arial</vt:lpstr>
      <vt:lpstr>Calibri</vt:lpstr>
      <vt:lpstr>Overpass</vt:lpstr>
      <vt:lpstr>Overpass Light</vt:lpstr>
      <vt:lpstr>Times</vt:lpstr>
      <vt:lpstr>Times New Roman</vt:lpstr>
      <vt:lpstr>Verdana</vt:lpstr>
      <vt:lpstr>PowerPoint_UL</vt:lpstr>
      <vt:lpstr>Intercalaires</vt:lpstr>
      <vt:lpstr>Présentation PowerPoint</vt:lpstr>
      <vt:lpstr>OUTLINES</vt:lpstr>
      <vt:lpstr>OBJECTIVE</vt:lpstr>
      <vt:lpstr>BIFACTOR MODEL</vt:lpstr>
      <vt:lpstr>BIFACTOR MODEL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뿿쫰뿿쩐ғ郐Ȱ珬뿿��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Carrier</dc:creator>
  <cp:lastModifiedBy>Éric Frenette</cp:lastModifiedBy>
  <cp:revision>518</cp:revision>
  <cp:lastPrinted>2004-04-30T14:02:18Z</cp:lastPrinted>
  <dcterms:created xsi:type="dcterms:W3CDTF">2004-04-30T14:59:24Z</dcterms:created>
  <dcterms:modified xsi:type="dcterms:W3CDTF">2025-05-14T13:32:27Z</dcterms:modified>
</cp:coreProperties>
</file>