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2" r:id="rId3"/>
    <p:sldId id="299" r:id="rId4"/>
    <p:sldId id="300" r:id="rId5"/>
    <p:sldId id="258" r:id="rId6"/>
    <p:sldId id="293" r:id="rId7"/>
    <p:sldId id="270" r:id="rId8"/>
    <p:sldId id="301" r:id="rId9"/>
    <p:sldId id="302" r:id="rId10"/>
    <p:sldId id="282" r:id="rId11"/>
    <p:sldId id="259" r:id="rId12"/>
    <p:sldId id="305" r:id="rId13"/>
    <p:sldId id="260" r:id="rId14"/>
    <p:sldId id="294" r:id="rId15"/>
    <p:sldId id="266" r:id="rId16"/>
    <p:sldId id="271" r:id="rId17"/>
    <p:sldId id="272" r:id="rId18"/>
    <p:sldId id="274" r:id="rId19"/>
    <p:sldId id="267" r:id="rId20"/>
    <p:sldId id="273" r:id="rId21"/>
    <p:sldId id="306" r:id="rId22"/>
    <p:sldId id="269" r:id="rId23"/>
    <p:sldId id="275" r:id="rId24"/>
    <p:sldId id="307" r:id="rId25"/>
    <p:sldId id="308" r:id="rId26"/>
    <p:sldId id="309" r:id="rId27"/>
    <p:sldId id="310" r:id="rId28"/>
    <p:sldId id="311" r:id="rId29"/>
    <p:sldId id="312" r:id="rId30"/>
    <p:sldId id="277" r:id="rId31"/>
    <p:sldId id="297" r:id="rId32"/>
    <p:sldId id="276" r:id="rId33"/>
    <p:sldId id="281" r:id="rId34"/>
    <p:sldId id="286" r:id="rId35"/>
    <p:sldId id="298" r:id="rId36"/>
    <p:sldId id="279" r:id="rId37"/>
    <p:sldId id="303" r:id="rId3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1460"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fr-FR"/>
              <a:t>Modifiez le style du titre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F19069A-A85A-4BBE-BE5E-0038564C1280}" type="datetimeFigureOut">
              <a:rPr lang="fr-CA" smtClean="0"/>
              <a:t>2024-11-16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3C7DB33A-2670-4ADD-9917-A3E0D3873CE2}" type="slidenum">
              <a:rPr lang="fr-CA" smtClean="0"/>
              <a:t>‹N°›</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BF19069A-A85A-4BBE-BE5E-0038564C1280}" type="datetimeFigureOut">
              <a:rPr lang="fr-CA" smtClean="0"/>
              <a:t>2024-11-16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3C7DB33A-2670-4ADD-9917-A3E0D3873CE2}" type="slidenum">
              <a:rPr lang="fr-CA" smtClean="0"/>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BF19069A-A85A-4BBE-BE5E-0038564C1280}" type="datetimeFigureOut">
              <a:rPr lang="fr-CA" smtClean="0"/>
              <a:t>2024-11-16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3C7DB33A-2670-4ADD-9917-A3E0D3873CE2}" type="slidenum">
              <a:rPr lang="fr-CA" smtClean="0"/>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BF19069A-A85A-4BBE-BE5E-0038564C1280}" type="datetimeFigureOut">
              <a:rPr lang="fr-CA" smtClean="0"/>
              <a:t>2024-11-16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3C7DB33A-2670-4ADD-9917-A3E0D3873CE2}" type="slidenum">
              <a:rPr lang="fr-CA" smtClean="0"/>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fr-FR"/>
              <a:t>Modifiez le style du titre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F19069A-A85A-4BBE-BE5E-0038564C1280}" type="datetimeFigureOut">
              <a:rPr lang="fr-CA" smtClean="0"/>
              <a:t>2024-11-16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3C7DB33A-2670-4ADD-9917-A3E0D3873CE2}" type="slidenum">
              <a:rPr lang="fr-CA" smtClean="0"/>
              <a:t>‹N°›</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F19069A-A85A-4BBE-BE5E-0038564C1280}" type="datetimeFigureOut">
              <a:rPr lang="fr-CA" smtClean="0"/>
              <a:t>2024-11-16</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3C7DB33A-2670-4ADD-9917-A3E0D3873CE2}" type="slidenum">
              <a:rPr lang="fr-CA" smtClean="0"/>
              <a:t>‹N°›</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BF19069A-A85A-4BBE-BE5E-0038564C1280}" type="datetimeFigureOut">
              <a:rPr lang="fr-CA" smtClean="0"/>
              <a:t>2024-11-16</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3C7DB33A-2670-4ADD-9917-A3E0D3873CE2}" type="slidenum">
              <a:rPr lang="fr-CA" smtClean="0"/>
              <a:t>‹N°›</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BF19069A-A85A-4BBE-BE5E-0038564C1280}" type="datetimeFigureOut">
              <a:rPr lang="fr-CA" smtClean="0"/>
              <a:t>2024-11-16</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3C7DB33A-2670-4ADD-9917-A3E0D3873CE2}" type="slidenum">
              <a:rPr lang="fr-CA" smtClean="0"/>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19069A-A85A-4BBE-BE5E-0038564C1280}" type="datetimeFigureOut">
              <a:rPr lang="fr-CA" smtClean="0"/>
              <a:t>2024-11-16</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3C7DB33A-2670-4ADD-9917-A3E0D3873CE2}" type="slidenum">
              <a:rPr lang="fr-CA" smtClean="0"/>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fr-FR"/>
              <a:t>Modifiez le style du titre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BF19069A-A85A-4BBE-BE5E-0038564C1280}" type="datetimeFigureOut">
              <a:rPr lang="fr-CA" smtClean="0"/>
              <a:t>2024-11-16</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3C7DB33A-2670-4ADD-9917-A3E0D3873CE2}" type="slidenum">
              <a:rPr lang="fr-CA" smtClean="0"/>
              <a:t>‹N°›</a:t>
            </a:fld>
            <a:endParaRPr lang="fr-CA"/>
          </a:p>
        </p:txBody>
      </p:sp>
      <p:sp>
        <p:nvSpPr>
          <p:cNvPr id="9" name="Content Placeholder 8"/>
          <p:cNvSpPr>
            <a:spLocks noGrp="1"/>
          </p:cNvSpPr>
          <p:nvPr>
            <p:ph sz="quarter" idx="13"/>
          </p:nvPr>
        </p:nvSpPr>
        <p:spPr>
          <a:xfrm>
            <a:off x="304800" y="381000"/>
            <a:ext cx="7772400" cy="494284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fr-FR"/>
              <a:t>Modifiez le style du titre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8" name="Date Placeholder 7"/>
          <p:cNvSpPr>
            <a:spLocks noGrp="1"/>
          </p:cNvSpPr>
          <p:nvPr>
            <p:ph type="dt" sz="half" idx="10"/>
          </p:nvPr>
        </p:nvSpPr>
        <p:spPr/>
        <p:txBody>
          <a:bodyPr/>
          <a:lstStyle/>
          <a:p>
            <a:fld id="{BF19069A-A85A-4BBE-BE5E-0038564C1280}" type="datetimeFigureOut">
              <a:rPr lang="fr-CA" smtClean="0"/>
              <a:t>2024-11-16</a:t>
            </a:fld>
            <a:endParaRPr lang="fr-CA"/>
          </a:p>
        </p:txBody>
      </p:sp>
      <p:sp>
        <p:nvSpPr>
          <p:cNvPr id="9" name="Slide Number Placeholder 8"/>
          <p:cNvSpPr>
            <a:spLocks noGrp="1"/>
          </p:cNvSpPr>
          <p:nvPr>
            <p:ph type="sldNum" sz="quarter" idx="11"/>
          </p:nvPr>
        </p:nvSpPr>
        <p:spPr/>
        <p:txBody>
          <a:bodyPr/>
          <a:lstStyle/>
          <a:p>
            <a:fld id="{3C7DB33A-2670-4ADD-9917-A3E0D3873CE2}" type="slidenum">
              <a:rPr lang="fr-CA" smtClean="0"/>
              <a:t>‹N°›</a:t>
            </a:fld>
            <a:endParaRPr lang="fr-CA"/>
          </a:p>
        </p:txBody>
      </p:sp>
      <p:sp>
        <p:nvSpPr>
          <p:cNvPr id="10" name="Footer Placeholder 9"/>
          <p:cNvSpPr>
            <a:spLocks noGrp="1"/>
          </p:cNvSpPr>
          <p:nvPr>
            <p:ph type="ftr" sz="quarter" idx="12"/>
          </p:nvPr>
        </p:nvSpPr>
        <p:spPr/>
        <p:txBody>
          <a:bodyPr/>
          <a:lstStyle/>
          <a:p>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fr-FR"/>
              <a:t>Modifiez le style du titre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3C7DB33A-2670-4ADD-9917-A3E0D3873CE2}" type="slidenum">
              <a:rPr lang="fr-CA" smtClean="0"/>
              <a:t>‹N°›</a:t>
            </a:fld>
            <a:endParaRPr lang="fr-CA"/>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fr-CA"/>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BF19069A-A85A-4BBE-BE5E-0038564C1280}" type="datetimeFigureOut">
              <a:rPr lang="fr-CA" smtClean="0"/>
              <a:t>2024-11-16</a:t>
            </a:fld>
            <a:endParaRPr lang="fr-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public.tableau.com/profile/careysargent#!/vizhome/AAUPContingentFacultyIndex/Story1"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caut.ca/fr/latest/2019/09/les-canadiens-veulent-une-education-postsecondaire-accessible-abordable-et-de-grande-qualit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books.google.fr/books?id=r-kcZnlRIwMC&amp;hl=fr&amp;lr"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policyalternatives.ca/publications/reports/contract-u" TargetMode="Externa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policyalternatives.ca/publications/reports/contract-u"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policyalternatives.ca/publications/reports/contract-u"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www.policyalternatives.ca/publications/reports/contract-u"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policyalternatives.ca/publications/reports/contract-u"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www.policyalternatives.ca/publications/reports/contract-u"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caut.ca/fr/bulletin/2018/09/detruire-les-mythes-du-personnel-academique-contractuel" TargetMode="External"/><Relationship Id="rId2" Type="http://schemas.openxmlformats.org/officeDocument/2006/relationships/hyperlink" Target="https://www.caut.ca/sites/default/files/rapport_pac.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insidehighered.com/digital-learning/blogs/technology-and-learning/precarious-faculty-and-our-digital-learning-community"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s://www.mcsweeneys.net/articles/professor-minerva-mcgonagalls-letter-to-the-tenure-committee" TargetMode="Externa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hyperlink" Target="http://www.acfas.ca/publications/decouvrir/2017/03/quelques-idees-recues-recherche-universites#auteurs"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ici.radio-canada.ca/special/2018/universites-financement-professeurs-acces-droits-scolarite-frais-afferents-quebec/index.html"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08682" y="869894"/>
            <a:ext cx="7543800" cy="2593975"/>
          </a:xfrm>
        </p:spPr>
        <p:txBody>
          <a:bodyPr/>
          <a:lstStyle/>
          <a:p>
            <a:pPr algn="ctr"/>
            <a:r>
              <a:rPr lang="fr-CA" sz="3600" b="1" dirty="0"/>
              <a:t>La division du travail à l’université : un sujet d’actualité ?</a:t>
            </a:r>
            <a:br>
              <a:rPr lang="fr-CA" sz="3600" b="1" dirty="0"/>
            </a:br>
            <a:endParaRPr lang="fr-CA" sz="3600" dirty="0"/>
          </a:p>
        </p:txBody>
      </p:sp>
      <p:sp>
        <p:nvSpPr>
          <p:cNvPr id="3" name="Sous-titre 2"/>
          <p:cNvSpPr>
            <a:spLocks noGrp="1"/>
          </p:cNvSpPr>
          <p:nvPr>
            <p:ph type="subTitle" idx="1"/>
          </p:nvPr>
        </p:nvSpPr>
        <p:spPr>
          <a:xfrm>
            <a:off x="933910" y="4149080"/>
            <a:ext cx="6461760" cy="1066800"/>
          </a:xfrm>
        </p:spPr>
        <p:txBody>
          <a:bodyPr>
            <a:normAutofit/>
          </a:bodyPr>
          <a:lstStyle/>
          <a:p>
            <a:pPr algn="ctr"/>
            <a:r>
              <a:rPr lang="fr-CA" sz="2400" b="1" dirty="0"/>
              <a:t>Béatrice Pudelko, Ph. D., </a:t>
            </a:r>
          </a:p>
          <a:p>
            <a:pPr algn="ctr"/>
            <a:r>
              <a:rPr lang="fr-CA" sz="2400" b="1" dirty="0"/>
              <a:t>Département Éducation, TÉLUQ</a:t>
            </a:r>
          </a:p>
        </p:txBody>
      </p:sp>
      <p:sp>
        <p:nvSpPr>
          <p:cNvPr id="4" name="ZoneTexte 3"/>
          <p:cNvSpPr txBox="1"/>
          <p:nvPr/>
        </p:nvSpPr>
        <p:spPr>
          <a:xfrm>
            <a:off x="380728" y="5373216"/>
            <a:ext cx="7848872" cy="830997"/>
          </a:xfrm>
          <a:prstGeom prst="rect">
            <a:avLst/>
          </a:prstGeom>
          <a:noFill/>
        </p:spPr>
        <p:txBody>
          <a:bodyPr wrap="square" rtlCol="0">
            <a:spAutoFit/>
          </a:bodyPr>
          <a:lstStyle/>
          <a:p>
            <a:pPr algn="ctr"/>
            <a:r>
              <a:rPr lang="fr-CA" sz="2400" dirty="0"/>
              <a:t>Conférence au </a:t>
            </a:r>
            <a:r>
              <a:rPr lang="fr-CA" sz="2400" dirty="0" err="1"/>
              <a:t>Tribalab</a:t>
            </a:r>
            <a:r>
              <a:rPr lang="fr-CA" sz="2400" dirty="0"/>
              <a:t>, TÉLUQ, 7 octobre 2019</a:t>
            </a:r>
          </a:p>
          <a:p>
            <a:pPr algn="ctr"/>
            <a:r>
              <a:rPr lang="fr-CA" sz="2400" dirty="0"/>
              <a:t>https://tribalab.wordpress.com/</a:t>
            </a:r>
          </a:p>
        </p:txBody>
      </p:sp>
    </p:spTree>
    <p:extLst>
      <p:ext uri="{BB962C8B-B14F-4D97-AF65-F5344CB8AC3E}">
        <p14:creationId xmlns:p14="http://schemas.microsoft.com/office/powerpoint/2010/main" val="2546052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620000" cy="562074"/>
          </a:xfrm>
        </p:spPr>
        <p:txBody>
          <a:bodyPr/>
          <a:lstStyle/>
          <a:p>
            <a:br>
              <a:rPr lang="fr-CA" sz="2800" dirty="0"/>
            </a:br>
            <a:r>
              <a:rPr lang="fr-CA" sz="2400" dirty="0"/>
              <a:t>La relation recherche-enseignement… Qu’en dit la recherche ?</a:t>
            </a:r>
            <a:br>
              <a:rPr lang="fr-CA" sz="2800" dirty="0"/>
            </a:br>
            <a:endParaRPr lang="fr-CA" sz="2800" dirty="0"/>
          </a:p>
        </p:txBody>
      </p:sp>
      <p:sp>
        <p:nvSpPr>
          <p:cNvPr id="5" name="ZoneTexte 4"/>
          <p:cNvSpPr txBox="1"/>
          <p:nvPr/>
        </p:nvSpPr>
        <p:spPr>
          <a:xfrm>
            <a:off x="323528" y="908720"/>
            <a:ext cx="7560840" cy="5847755"/>
          </a:xfrm>
          <a:prstGeom prst="rect">
            <a:avLst/>
          </a:prstGeom>
          <a:noFill/>
        </p:spPr>
        <p:txBody>
          <a:bodyPr wrap="square" rtlCol="0">
            <a:spAutoFit/>
          </a:bodyPr>
          <a:lstStyle/>
          <a:p>
            <a:r>
              <a:rPr lang="fr-CA" sz="2000" b="1" dirty="0">
                <a:solidFill>
                  <a:schemeClr val="accent1">
                    <a:lumMod val="75000"/>
                  </a:schemeClr>
                </a:solidFill>
              </a:rPr>
              <a:t>Méta-analyse (</a:t>
            </a:r>
            <a:r>
              <a:rPr lang="fr-CA" sz="2000" dirty="0" err="1"/>
              <a:t>Hattie</a:t>
            </a:r>
            <a:r>
              <a:rPr lang="fr-CA" sz="2000" dirty="0"/>
              <a:t> et Marsh, 1996) </a:t>
            </a:r>
          </a:p>
          <a:p>
            <a:pPr marL="342900" indent="-342900">
              <a:buFont typeface="Wingdings" panose="05000000000000000000" pitchFamily="2" charset="2"/>
              <a:buChar char="Ø"/>
            </a:pPr>
            <a:r>
              <a:rPr lang="fr-CA" sz="2000" b="1" dirty="0">
                <a:solidFill>
                  <a:schemeClr val="accent1">
                    <a:lumMod val="75000"/>
                  </a:schemeClr>
                </a:solidFill>
              </a:rPr>
              <a:t>Examine différents modèles de la relation de la recherche avec l’enseignement </a:t>
            </a:r>
          </a:p>
          <a:p>
            <a:pPr marL="342900" indent="-342900">
              <a:buFont typeface="Wingdings" panose="05000000000000000000" pitchFamily="2" charset="2"/>
              <a:buChar char="Ø"/>
            </a:pPr>
            <a:r>
              <a:rPr lang="fr-CA" sz="2000" b="1" dirty="0">
                <a:solidFill>
                  <a:schemeClr val="accent1">
                    <a:lumMod val="75000"/>
                  </a:schemeClr>
                </a:solidFill>
              </a:rPr>
              <a:t>Constate que </a:t>
            </a:r>
            <a:r>
              <a:rPr lang="fr-CA" sz="2000" dirty="0"/>
              <a:t>« No </a:t>
            </a:r>
            <a:r>
              <a:rPr lang="fr-CA" sz="2000" dirty="0" err="1"/>
              <a:t>study</a:t>
            </a:r>
            <a:r>
              <a:rPr lang="fr-CA" sz="2000" dirty="0"/>
              <a:t> has </a:t>
            </a:r>
            <a:r>
              <a:rPr lang="fr-CA" sz="2000" dirty="0" err="1"/>
              <a:t>investigated</a:t>
            </a:r>
            <a:r>
              <a:rPr lang="fr-CA" sz="2000" dirty="0"/>
              <a:t> the </a:t>
            </a:r>
            <a:r>
              <a:rPr lang="fr-CA" sz="2000" dirty="0" err="1"/>
              <a:t>amount</a:t>
            </a:r>
            <a:r>
              <a:rPr lang="fr-CA" sz="2000" dirty="0"/>
              <a:t>, </a:t>
            </a:r>
            <a:r>
              <a:rPr lang="fr-CA" sz="2000" dirty="0" err="1"/>
              <a:t>recency</a:t>
            </a:r>
            <a:r>
              <a:rPr lang="fr-CA" sz="2000" dirty="0"/>
              <a:t>, and </a:t>
            </a:r>
            <a:r>
              <a:rPr lang="fr-CA" sz="2000" dirty="0" err="1"/>
              <a:t>quality</a:t>
            </a:r>
            <a:r>
              <a:rPr lang="fr-CA" sz="2000" dirty="0"/>
              <a:t> of </a:t>
            </a:r>
            <a:r>
              <a:rPr lang="fr-CA" sz="2000" dirty="0" err="1"/>
              <a:t>research</a:t>
            </a:r>
            <a:r>
              <a:rPr lang="fr-CA" sz="2000" dirty="0"/>
              <a:t> </a:t>
            </a:r>
            <a:r>
              <a:rPr lang="fr-CA" sz="2000" dirty="0" err="1"/>
              <a:t>that</a:t>
            </a:r>
            <a:r>
              <a:rPr lang="fr-CA" sz="2000" dirty="0"/>
              <a:t> </a:t>
            </a:r>
            <a:r>
              <a:rPr lang="fr-CA" sz="2000" dirty="0" err="1"/>
              <a:t>is</a:t>
            </a:r>
            <a:r>
              <a:rPr lang="fr-CA" sz="2000" dirty="0"/>
              <a:t> </a:t>
            </a:r>
            <a:r>
              <a:rPr lang="fr-CA" sz="2000" dirty="0" err="1"/>
              <a:t>thaught</a:t>
            </a:r>
            <a:r>
              <a:rPr lang="fr-CA" sz="2000" dirty="0"/>
              <a:t> in classes » ;</a:t>
            </a:r>
          </a:p>
          <a:p>
            <a:pPr marL="285750" indent="-285750">
              <a:buFont typeface="Wingdings" panose="05000000000000000000" pitchFamily="2" charset="2"/>
              <a:buChar char="Ø"/>
            </a:pPr>
            <a:r>
              <a:rPr lang="fr-CA" sz="2000" b="1" dirty="0">
                <a:solidFill>
                  <a:schemeClr val="accent1">
                    <a:lumMod val="75000"/>
                  </a:schemeClr>
                </a:solidFill>
              </a:rPr>
              <a:t>58 études réalisées entre 1949 et 1992 (498 corrélations)</a:t>
            </a:r>
          </a:p>
          <a:p>
            <a:pPr marL="342900" indent="-342900">
              <a:buFont typeface="Wingdings" panose="05000000000000000000" pitchFamily="2" charset="2"/>
              <a:buChar char="Ø"/>
            </a:pPr>
            <a:r>
              <a:rPr lang="fr-CA" sz="2000" b="1" dirty="0">
                <a:solidFill>
                  <a:schemeClr val="accent1">
                    <a:lumMod val="75000"/>
                  </a:schemeClr>
                </a:solidFill>
              </a:rPr>
              <a:t>corrélation zéro </a:t>
            </a:r>
            <a:r>
              <a:rPr lang="fr-CA" sz="2000" dirty="0"/>
              <a:t>entre la qualité du travail d’enseignement et la qualité du travail de recherche </a:t>
            </a:r>
          </a:p>
          <a:p>
            <a:pPr marL="800100" lvl="1" indent="-342900">
              <a:buFont typeface="Wingdings" panose="05000000000000000000" pitchFamily="2" charset="2"/>
              <a:buChar char="Ø"/>
            </a:pPr>
            <a:r>
              <a:rPr lang="fr-CA" sz="2000" dirty="0"/>
              <a:t>confirmant la méta-analyse de </a:t>
            </a:r>
            <a:r>
              <a:rPr lang="fr-CA" sz="2000" dirty="0" err="1"/>
              <a:t>Feldman</a:t>
            </a:r>
            <a:r>
              <a:rPr lang="fr-CA" sz="2000" dirty="0"/>
              <a:t>, 1987;</a:t>
            </a:r>
          </a:p>
          <a:p>
            <a:pPr marL="800100" lvl="1" indent="-342900">
              <a:buFont typeface="Wingdings" panose="05000000000000000000" pitchFamily="2" charset="2"/>
              <a:buChar char="Ø"/>
            </a:pPr>
            <a:r>
              <a:rPr lang="fr-CA" sz="2000" dirty="0"/>
              <a:t>la relation est plus négative dans les études plus récentes;</a:t>
            </a:r>
          </a:p>
          <a:p>
            <a:pPr marL="800100" lvl="1" indent="-342900">
              <a:buFont typeface="Wingdings" panose="05000000000000000000" pitchFamily="2" charset="2"/>
              <a:buChar char="Ø"/>
            </a:pPr>
            <a:r>
              <a:rPr lang="fr-CA" sz="2000" dirty="0"/>
              <a:t>corrélation négative entre temps recherche et temps enseignement;</a:t>
            </a:r>
          </a:p>
          <a:p>
            <a:pPr marL="342900" indent="-342900">
              <a:buFont typeface="Wingdings" panose="05000000000000000000" pitchFamily="2" charset="2"/>
              <a:buChar char="Ø"/>
            </a:pPr>
            <a:r>
              <a:rPr lang="fr-CA" sz="2000" dirty="0"/>
              <a:t>Le vrai problème de la corrélation zéro : quelle est relation enseignement-recherche </a:t>
            </a:r>
            <a:r>
              <a:rPr lang="fr-CA" sz="2000" b="1" dirty="0"/>
              <a:t>souhaitée par la communauté universitaire et les décideurs? </a:t>
            </a:r>
          </a:p>
          <a:p>
            <a:r>
              <a:rPr lang="en-US" sz="1400" dirty="0"/>
              <a:t>Hattie, J., &amp; Marsh, H. W. (1996). The relationship between teaching and research: A meta-analysis. </a:t>
            </a:r>
            <a:r>
              <a:rPr lang="en-US" sz="1400" i="1" dirty="0"/>
              <a:t>Review of Educational Research, 66 </a:t>
            </a:r>
            <a:r>
              <a:rPr lang="en-US" sz="1400" dirty="0"/>
              <a:t>(4), 507-542</a:t>
            </a:r>
            <a:r>
              <a:rPr lang="en-US" dirty="0"/>
              <a:t>.</a:t>
            </a:r>
            <a:endParaRPr lang="fr-CA" sz="2000" b="1" dirty="0"/>
          </a:p>
          <a:p>
            <a:r>
              <a:rPr lang="en-US" sz="1400" dirty="0"/>
              <a:t>Hattie, J., &amp; Marsh, H. W. (2004, March). One journey to unravel the relationship between research and teaching. In </a:t>
            </a:r>
            <a:r>
              <a:rPr lang="en-US" sz="1400" i="1" dirty="0"/>
              <a:t>Research and teaching: Closing the divide? An International Colloquium. </a:t>
            </a:r>
            <a:r>
              <a:rPr lang="en-US" sz="1400" dirty="0" err="1"/>
              <a:t>Marwell</a:t>
            </a:r>
            <a:r>
              <a:rPr lang="en-US" sz="1400" dirty="0"/>
              <a:t> Conference Centre, Colden Common Winchester, Hampshire  </a:t>
            </a:r>
            <a:endParaRPr lang="fr-CA" sz="2000" dirty="0"/>
          </a:p>
        </p:txBody>
      </p:sp>
    </p:spTree>
    <p:extLst>
      <p:ext uri="{BB962C8B-B14F-4D97-AF65-F5344CB8AC3E}">
        <p14:creationId xmlns:p14="http://schemas.microsoft.com/office/powerpoint/2010/main" val="2783298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620000" cy="346050"/>
          </a:xfrm>
        </p:spPr>
        <p:txBody>
          <a:bodyPr/>
          <a:lstStyle/>
          <a:p>
            <a:endParaRPr lang="fr-CA" sz="3200" dirty="0"/>
          </a:p>
        </p:txBody>
      </p:sp>
      <p:sp>
        <p:nvSpPr>
          <p:cNvPr id="3" name="Espace réservé du contenu 2"/>
          <p:cNvSpPr>
            <a:spLocks noGrp="1"/>
          </p:cNvSpPr>
          <p:nvPr>
            <p:ph idx="1"/>
          </p:nvPr>
        </p:nvSpPr>
        <p:spPr>
          <a:xfrm>
            <a:off x="402452" y="836712"/>
            <a:ext cx="7620000" cy="5636096"/>
          </a:xfrm>
        </p:spPr>
        <p:txBody>
          <a:bodyPr>
            <a:normAutofit fontScale="92500" lnSpcReduction="20000"/>
          </a:bodyPr>
          <a:lstStyle/>
          <a:p>
            <a:pPr marL="411480" lvl="1" indent="0">
              <a:buNone/>
            </a:pPr>
            <a:endParaRPr lang="fr-CA" dirty="0"/>
          </a:p>
          <a:p>
            <a:pPr marL="411480" lvl="1" indent="0">
              <a:buNone/>
            </a:pPr>
            <a:r>
              <a:rPr lang="fr-CA" dirty="0"/>
              <a:t>Recherche </a:t>
            </a:r>
            <a:r>
              <a:rPr lang="fr-CA" sz="1600" dirty="0"/>
              <a:t>(enseignement ?)</a:t>
            </a:r>
            <a:r>
              <a:rPr lang="fr-CA" dirty="0"/>
              <a:t>	               Enseignement </a:t>
            </a:r>
            <a:r>
              <a:rPr lang="fr-CA" sz="1600" dirty="0"/>
              <a:t>(recherche ?)</a:t>
            </a:r>
            <a:endParaRPr lang="fr-CA" dirty="0"/>
          </a:p>
          <a:p>
            <a:pPr lvl="1"/>
            <a:endParaRPr lang="fr-CA" dirty="0"/>
          </a:p>
          <a:p>
            <a:pPr lvl="1"/>
            <a:endParaRPr lang="fr-CA" dirty="0"/>
          </a:p>
          <a:p>
            <a:pPr lvl="2"/>
            <a:endParaRPr lang="fr-CA" dirty="0"/>
          </a:p>
          <a:p>
            <a:pPr lvl="2"/>
            <a:endParaRPr lang="fr-CA" dirty="0"/>
          </a:p>
          <a:p>
            <a:pPr lvl="2"/>
            <a:endParaRPr lang="fr-CA" dirty="0"/>
          </a:p>
          <a:p>
            <a:pPr lvl="2"/>
            <a:endParaRPr lang="fr-CA" dirty="0"/>
          </a:p>
          <a:p>
            <a:pPr marL="411480" lvl="1" indent="0">
              <a:buNone/>
            </a:pPr>
            <a:r>
              <a:rPr lang="fr-CA" b="1" dirty="0"/>
              <a:t>                   </a:t>
            </a:r>
          </a:p>
          <a:p>
            <a:pPr marL="411480" lvl="1" indent="0">
              <a:buNone/>
            </a:pPr>
            <a:r>
              <a:rPr lang="fr-CA" b="1" dirty="0"/>
              <a:t>		 Production                           </a:t>
            </a:r>
            <a:r>
              <a:rPr lang="fr-CA" sz="1800" b="1" dirty="0"/>
              <a:t>Transmission </a:t>
            </a:r>
          </a:p>
          <a:p>
            <a:pPr lvl="1">
              <a:buFont typeface="Wingdings" panose="05000000000000000000" pitchFamily="2" charset="2"/>
              <a:buChar char="Ø"/>
            </a:pPr>
            <a:endParaRPr lang="fr-CA" sz="2400" dirty="0"/>
          </a:p>
          <a:p>
            <a:pPr marL="114300" indent="0">
              <a:buNone/>
            </a:pPr>
            <a:r>
              <a:rPr lang="fr-CA" dirty="0"/>
              <a:t>John Henry Newman dans « The </a:t>
            </a:r>
            <a:r>
              <a:rPr lang="fr-CA" dirty="0" err="1"/>
              <a:t>Idea</a:t>
            </a:r>
            <a:r>
              <a:rPr lang="fr-CA" dirty="0"/>
              <a:t> of a </a:t>
            </a:r>
            <a:r>
              <a:rPr lang="fr-CA" dirty="0" err="1"/>
              <a:t>University</a:t>
            </a:r>
            <a:r>
              <a:rPr lang="fr-CA" dirty="0"/>
              <a:t> » (1852) avance que  :</a:t>
            </a:r>
          </a:p>
          <a:p>
            <a:pPr>
              <a:buFont typeface="Wingdings" panose="05000000000000000000" pitchFamily="2" charset="2"/>
              <a:buChar char="Ø"/>
            </a:pPr>
            <a:r>
              <a:rPr lang="fr-CA" dirty="0"/>
              <a:t>« to </a:t>
            </a:r>
            <a:r>
              <a:rPr lang="fr-CA" dirty="0" err="1"/>
              <a:t>discover</a:t>
            </a:r>
            <a:r>
              <a:rPr lang="fr-CA" dirty="0"/>
              <a:t> and to </a:t>
            </a:r>
            <a:r>
              <a:rPr lang="fr-CA" dirty="0" err="1"/>
              <a:t>teach</a:t>
            </a:r>
            <a:r>
              <a:rPr lang="fr-CA" dirty="0"/>
              <a:t> are distinct </a:t>
            </a:r>
            <a:r>
              <a:rPr lang="fr-CA" dirty="0" err="1"/>
              <a:t>functions</a:t>
            </a:r>
            <a:r>
              <a:rPr lang="fr-CA" dirty="0"/>
              <a:t>; </a:t>
            </a:r>
            <a:r>
              <a:rPr lang="fr-CA" dirty="0" err="1"/>
              <a:t>they</a:t>
            </a:r>
            <a:r>
              <a:rPr lang="fr-CA" dirty="0"/>
              <a:t> are </a:t>
            </a:r>
            <a:r>
              <a:rPr lang="fr-CA" dirty="0" err="1"/>
              <a:t>also</a:t>
            </a:r>
            <a:r>
              <a:rPr lang="fr-CA" dirty="0"/>
              <a:t> distinct gifts, and are not </a:t>
            </a:r>
            <a:r>
              <a:rPr lang="fr-CA" dirty="0" err="1"/>
              <a:t>commonly</a:t>
            </a:r>
            <a:r>
              <a:rPr lang="fr-CA" dirty="0"/>
              <a:t> </a:t>
            </a:r>
            <a:r>
              <a:rPr lang="fr-CA" dirty="0" err="1"/>
              <a:t>found</a:t>
            </a:r>
            <a:r>
              <a:rPr lang="fr-CA" dirty="0"/>
              <a:t> </a:t>
            </a:r>
            <a:r>
              <a:rPr lang="fr-CA" dirty="0" err="1"/>
              <a:t>united</a:t>
            </a:r>
            <a:r>
              <a:rPr lang="fr-CA" dirty="0"/>
              <a:t> in the </a:t>
            </a:r>
            <a:r>
              <a:rPr lang="fr-CA" dirty="0" err="1"/>
              <a:t>same</a:t>
            </a:r>
            <a:r>
              <a:rPr lang="fr-CA" dirty="0"/>
              <a:t> </a:t>
            </a:r>
            <a:r>
              <a:rPr lang="fr-CA" dirty="0" err="1"/>
              <a:t>person</a:t>
            </a:r>
            <a:r>
              <a:rPr lang="fr-CA" dirty="0"/>
              <a:t> »</a:t>
            </a:r>
          </a:p>
          <a:p>
            <a:pPr>
              <a:buFont typeface="Wingdings" panose="05000000000000000000" pitchFamily="2" charset="2"/>
              <a:buChar char="Ø"/>
            </a:pPr>
            <a:r>
              <a:rPr lang="fr-CA" dirty="0"/>
              <a:t>Le but de l’université est de contribuer au développement intellectuel intégral des hommes (interdisciplinarité, discussion, éducation libérale).</a:t>
            </a:r>
          </a:p>
          <a:p>
            <a:pPr lvl="1"/>
            <a:endParaRPr lang="fr-CA"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1406" y="2105614"/>
            <a:ext cx="896937"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Connecteur droit avec flèche 5"/>
          <p:cNvCxnSpPr/>
          <p:nvPr/>
        </p:nvCxnSpPr>
        <p:spPr>
          <a:xfrm flipH="1">
            <a:off x="6242278" y="2078107"/>
            <a:ext cx="613048" cy="312187"/>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5251" y="1713928"/>
            <a:ext cx="820605" cy="1513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 4"/>
          <p:cNvPicPr>
            <a:picLocks noChangeAspect="1"/>
          </p:cNvPicPr>
          <p:nvPr/>
        </p:nvPicPr>
        <p:blipFill>
          <a:blip r:embed="rId4"/>
          <a:stretch>
            <a:fillRect/>
          </a:stretch>
        </p:blipFill>
        <p:spPr>
          <a:xfrm>
            <a:off x="5148064" y="1709365"/>
            <a:ext cx="864096" cy="1598056"/>
          </a:xfrm>
          <a:prstGeom prst="rect">
            <a:avLst/>
          </a:prstGeom>
        </p:spPr>
      </p:pic>
    </p:spTree>
    <p:extLst>
      <p:ext uri="{BB962C8B-B14F-4D97-AF65-F5344CB8AC3E}">
        <p14:creationId xmlns:p14="http://schemas.microsoft.com/office/powerpoint/2010/main" val="3519943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99176" cy="562074"/>
          </a:xfrm>
        </p:spPr>
        <p:txBody>
          <a:bodyPr/>
          <a:lstStyle/>
          <a:p>
            <a:r>
              <a:rPr lang="fr-CA" sz="2400" dirty="0"/>
              <a:t>En enseignement supérieur « The new division of </a:t>
            </a:r>
            <a:r>
              <a:rPr lang="fr-CA" sz="2400" dirty="0" err="1"/>
              <a:t>labor</a:t>
            </a:r>
            <a:r>
              <a:rPr lang="fr-CA" sz="2400" dirty="0"/>
              <a:t> » = « </a:t>
            </a:r>
            <a:r>
              <a:rPr lang="fr-CA" sz="2400" dirty="0" err="1"/>
              <a:t>unbundling</a:t>
            </a:r>
            <a:r>
              <a:rPr lang="fr-CA" sz="2400" dirty="0"/>
              <a:t> »</a:t>
            </a:r>
            <a:endParaRPr lang="fr-CA" sz="2800" dirty="0"/>
          </a:p>
        </p:txBody>
      </p:sp>
      <p:sp>
        <p:nvSpPr>
          <p:cNvPr id="3" name="Espace réservé du contenu 2"/>
          <p:cNvSpPr>
            <a:spLocks noGrp="1"/>
          </p:cNvSpPr>
          <p:nvPr>
            <p:ph idx="1"/>
          </p:nvPr>
        </p:nvSpPr>
        <p:spPr>
          <a:xfrm>
            <a:off x="457200" y="908720"/>
            <a:ext cx="7565252" cy="5564088"/>
          </a:xfrm>
        </p:spPr>
        <p:txBody>
          <a:bodyPr>
            <a:normAutofit/>
          </a:bodyPr>
          <a:lstStyle/>
          <a:p>
            <a:pPr>
              <a:buFont typeface="Wingdings" panose="05000000000000000000" pitchFamily="2" charset="2"/>
              <a:buChar char="Ø"/>
            </a:pPr>
            <a:r>
              <a:rPr lang="fr-CA" sz="2000" dirty="0"/>
              <a:t> Tendance mondiale irréversible (OCDE)   </a:t>
            </a:r>
            <a:endParaRPr lang="fr-CA" sz="1800" dirty="0"/>
          </a:p>
          <a:p>
            <a:pPr>
              <a:buFont typeface="Wingdings" panose="05000000000000000000" pitchFamily="2" charset="2"/>
              <a:buChar char="Ø"/>
            </a:pPr>
            <a:r>
              <a:rPr lang="fr-CA" sz="2000" dirty="0"/>
              <a:t> Révolution « silencieuse »  ? </a:t>
            </a:r>
          </a:p>
          <a:p>
            <a:pPr>
              <a:buFont typeface="Wingdings" panose="05000000000000000000" pitchFamily="2" charset="2"/>
              <a:buChar char="Ø"/>
            </a:pPr>
            <a:r>
              <a:rPr lang="fr-CA" sz="2000" dirty="0"/>
              <a:t> Diversification /spécialisation de « travailleurs universitaires »</a:t>
            </a:r>
          </a:p>
          <a:p>
            <a:pPr>
              <a:buFont typeface="Wingdings" panose="05000000000000000000" pitchFamily="2" charset="2"/>
              <a:buChar char="Ø"/>
            </a:pPr>
            <a:r>
              <a:rPr lang="fr-CA" sz="2000" dirty="0"/>
              <a:t>Plus grande stratification et hiérarchisation (« </a:t>
            </a:r>
            <a:r>
              <a:rPr lang="fr-CA" sz="2000" dirty="0" err="1"/>
              <a:t>inegalitarian</a:t>
            </a:r>
            <a:r>
              <a:rPr lang="fr-CA" sz="2000" dirty="0"/>
              <a:t> </a:t>
            </a:r>
            <a:r>
              <a:rPr lang="fr-CA" sz="2000" dirty="0" err="1"/>
              <a:t>retrogression</a:t>
            </a:r>
            <a:r>
              <a:rPr lang="fr-CA" sz="2000" dirty="0"/>
              <a:t> »)</a:t>
            </a:r>
          </a:p>
          <a:p>
            <a:pPr lvl="1">
              <a:buFont typeface="Wingdings" panose="05000000000000000000" pitchFamily="2" charset="2"/>
              <a:buChar char="Ø"/>
            </a:pPr>
            <a:endParaRPr lang="fr-CA" sz="2400" dirty="0"/>
          </a:p>
          <a:p>
            <a:pPr lvl="1">
              <a:buFont typeface="Wingdings" panose="05000000000000000000" pitchFamily="2" charset="2"/>
              <a:buChar char="Ø"/>
            </a:pPr>
            <a:endParaRPr lang="fr-CA" sz="2400" dirty="0"/>
          </a:p>
          <a:p>
            <a:pPr lvl="1"/>
            <a:endParaRPr lang="fr-CA" dirty="0"/>
          </a:p>
        </p:txBody>
      </p:sp>
      <p:pic>
        <p:nvPicPr>
          <p:cNvPr id="4" name="Image 3"/>
          <p:cNvPicPr>
            <a:picLocks noChangeAspect="1"/>
          </p:cNvPicPr>
          <p:nvPr/>
        </p:nvPicPr>
        <p:blipFill>
          <a:blip r:embed="rId2"/>
          <a:stretch>
            <a:fillRect/>
          </a:stretch>
        </p:blipFill>
        <p:spPr>
          <a:xfrm>
            <a:off x="5508104" y="2887352"/>
            <a:ext cx="2406954" cy="3657464"/>
          </a:xfrm>
          <a:prstGeom prst="rect">
            <a:avLst/>
          </a:prstGeom>
        </p:spPr>
      </p:pic>
      <p:pic>
        <p:nvPicPr>
          <p:cNvPr id="7" name="Image 6"/>
          <p:cNvPicPr>
            <a:picLocks noChangeAspect="1"/>
          </p:cNvPicPr>
          <p:nvPr/>
        </p:nvPicPr>
        <p:blipFill>
          <a:blip r:embed="rId3"/>
          <a:stretch>
            <a:fillRect/>
          </a:stretch>
        </p:blipFill>
        <p:spPr>
          <a:xfrm>
            <a:off x="244745" y="2780928"/>
            <a:ext cx="2281261" cy="3329792"/>
          </a:xfrm>
          <a:prstGeom prst="rect">
            <a:avLst/>
          </a:prstGeom>
        </p:spPr>
      </p:pic>
      <p:pic>
        <p:nvPicPr>
          <p:cNvPr id="8" name="Image 7"/>
          <p:cNvPicPr>
            <a:picLocks noChangeAspect="1"/>
          </p:cNvPicPr>
          <p:nvPr/>
        </p:nvPicPr>
        <p:blipFill>
          <a:blip r:embed="rId4"/>
          <a:stretch>
            <a:fillRect/>
          </a:stretch>
        </p:blipFill>
        <p:spPr>
          <a:xfrm>
            <a:off x="2631513" y="2780928"/>
            <a:ext cx="2437390" cy="3600053"/>
          </a:xfrm>
          <a:prstGeom prst="rect">
            <a:avLst/>
          </a:prstGeom>
        </p:spPr>
      </p:pic>
    </p:spTree>
    <p:extLst>
      <p:ext uri="{BB962C8B-B14F-4D97-AF65-F5344CB8AC3E}">
        <p14:creationId xmlns:p14="http://schemas.microsoft.com/office/powerpoint/2010/main" val="1648839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29688"/>
            <a:ext cx="6624736" cy="1975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nvPr>
        </p:nvSpPr>
        <p:spPr/>
        <p:txBody>
          <a:bodyPr/>
          <a:lstStyle/>
          <a:p>
            <a:r>
              <a:rPr lang="fr-CA" sz="3600" b="1" dirty="0">
                <a:solidFill>
                  <a:schemeClr val="tx1"/>
                </a:solidFill>
              </a:rPr>
              <a:t>Une « nouvelle majorité ? »</a:t>
            </a:r>
          </a:p>
        </p:txBody>
      </p:sp>
      <p:sp>
        <p:nvSpPr>
          <p:cNvPr id="3" name="Espace réservé du contenu 2"/>
          <p:cNvSpPr>
            <a:spLocks noGrp="1"/>
          </p:cNvSpPr>
          <p:nvPr>
            <p:ph idx="1"/>
          </p:nvPr>
        </p:nvSpPr>
        <p:spPr/>
        <p:txBody>
          <a:bodyPr>
            <a:normAutofit fontScale="62500" lnSpcReduction="20000"/>
          </a:bodyPr>
          <a:lstStyle/>
          <a:p>
            <a:pPr lvl="1"/>
            <a:endParaRPr lang="fr-CA" dirty="0"/>
          </a:p>
          <a:p>
            <a:pPr marL="411480" lvl="1" indent="0">
              <a:buNone/>
            </a:pPr>
            <a:endParaRPr lang="fr-CA" dirty="0"/>
          </a:p>
          <a:p>
            <a:pPr marL="411480" lvl="1" indent="0">
              <a:buNone/>
            </a:pPr>
            <a:endParaRPr lang="fr-CA" i="1" dirty="0"/>
          </a:p>
          <a:p>
            <a:pPr marL="411480" lvl="1" indent="0">
              <a:buNone/>
            </a:pPr>
            <a:endParaRPr lang="fr-CA" sz="2800" i="1" dirty="0"/>
          </a:p>
          <a:p>
            <a:pPr marL="411480" lvl="1" indent="0">
              <a:buNone/>
            </a:pPr>
            <a:r>
              <a:rPr lang="fr-CA" sz="3500" i="1" dirty="0" err="1"/>
              <a:t>Casual</a:t>
            </a:r>
            <a:r>
              <a:rPr lang="fr-CA" sz="3500" i="1" dirty="0"/>
              <a:t> /</a:t>
            </a:r>
            <a:r>
              <a:rPr lang="fr-CA" sz="3500" i="1" dirty="0" err="1"/>
              <a:t>adjunct</a:t>
            </a:r>
            <a:r>
              <a:rPr lang="fr-CA" sz="3500" i="1" dirty="0"/>
              <a:t> /</a:t>
            </a:r>
            <a:r>
              <a:rPr lang="fr-CA" sz="3500" i="1" dirty="0" err="1"/>
              <a:t>sessional</a:t>
            </a:r>
            <a:r>
              <a:rPr lang="fr-CA" sz="3500" i="1" dirty="0"/>
              <a:t>/part-time </a:t>
            </a:r>
            <a:r>
              <a:rPr lang="fr-CA" sz="3500" b="1" dirty="0" err="1"/>
              <a:t>faculty</a:t>
            </a:r>
            <a:r>
              <a:rPr lang="fr-CA" sz="3500" b="1" dirty="0"/>
              <a:t>/</a:t>
            </a:r>
            <a:r>
              <a:rPr lang="fr-CA" sz="3500" b="1" dirty="0" err="1"/>
              <a:t>teaching</a:t>
            </a:r>
            <a:r>
              <a:rPr lang="fr-CA" sz="3500" b="1" dirty="0"/>
              <a:t> staff</a:t>
            </a:r>
          </a:p>
          <a:p>
            <a:pPr marL="411480" lvl="1" indent="0">
              <a:buNone/>
            </a:pPr>
            <a:endParaRPr lang="fr-CA" sz="2600" i="1" dirty="0"/>
          </a:p>
          <a:p>
            <a:pPr lvl="1">
              <a:buFontTx/>
              <a:buChar char="-"/>
            </a:pPr>
            <a:r>
              <a:rPr lang="fr-CA" sz="2900" dirty="0"/>
              <a:t>« </a:t>
            </a:r>
            <a:r>
              <a:rPr lang="fr-CA" sz="2900" dirty="0" err="1"/>
              <a:t>unfaculty</a:t>
            </a:r>
            <a:r>
              <a:rPr lang="fr-CA" sz="2900" dirty="0"/>
              <a:t> » (Kerr, 1982)</a:t>
            </a:r>
          </a:p>
          <a:p>
            <a:pPr lvl="1">
              <a:buFontTx/>
              <a:buChar char="-"/>
            </a:pPr>
            <a:r>
              <a:rPr lang="fr-CA" sz="2900" dirty="0"/>
              <a:t> + « para-académiques » (Macfarlane, 2011), </a:t>
            </a:r>
          </a:p>
          <a:p>
            <a:pPr marL="411480" lvl="1" indent="0">
              <a:buNone/>
            </a:pPr>
            <a:r>
              <a:rPr lang="fr-CA" sz="2900" dirty="0"/>
              <a:t>+ « assistants d’enseignement » (étudiants gradués, docs, post-docs)</a:t>
            </a:r>
          </a:p>
          <a:p>
            <a:pPr marL="411480" lvl="1" indent="0">
              <a:buNone/>
            </a:pPr>
            <a:r>
              <a:rPr lang="fr-CA" sz="2900" dirty="0"/>
              <a:t>«</a:t>
            </a:r>
            <a:r>
              <a:rPr lang="fr-CA" sz="2900" i="1" dirty="0"/>
              <a:t> nouveaux groupes d’agents (chargés de cours, chargés de formation pratique, professeurs associés, professeurs invités…) », bref, d’« une foule d’agents qui se partagent tant bien que mal la responsabilité de […] l’éducation [des étudiants]  (Tardif, 2010, p. 7).</a:t>
            </a:r>
          </a:p>
          <a:p>
            <a:pPr marL="411480" lvl="1" indent="0">
              <a:buNone/>
            </a:pPr>
            <a:endParaRPr lang="fr-CA" sz="2600" i="1" dirty="0"/>
          </a:p>
          <a:p>
            <a:pPr marL="411480" lvl="1" indent="0">
              <a:buNone/>
            </a:pPr>
            <a:r>
              <a:rPr lang="en-US" dirty="0"/>
              <a:t>Kerr, C. (1982). </a:t>
            </a:r>
            <a:r>
              <a:rPr lang="en-US" i="1" dirty="0"/>
              <a:t>The uses of the university</a:t>
            </a:r>
            <a:r>
              <a:rPr lang="en-US" dirty="0"/>
              <a:t>. Harvard University Press.</a:t>
            </a:r>
          </a:p>
          <a:p>
            <a:pPr marL="411480" lvl="1" indent="0">
              <a:buNone/>
            </a:pPr>
            <a:r>
              <a:rPr lang="en-US" dirty="0"/>
              <a:t>Macfarlane, B. (2011). The morphing of academic practice: Unbundling and the rise of the para‐academic. </a:t>
            </a:r>
            <a:r>
              <a:rPr lang="en-US" i="1" dirty="0"/>
              <a:t>Higher Education Quarterly</a:t>
            </a:r>
            <a:r>
              <a:rPr lang="en-US" dirty="0"/>
              <a:t>, </a:t>
            </a:r>
            <a:r>
              <a:rPr lang="en-US" i="1" dirty="0"/>
              <a:t>65</a:t>
            </a:r>
            <a:r>
              <a:rPr lang="en-US" dirty="0"/>
              <a:t>(1), 59-73.</a:t>
            </a:r>
          </a:p>
          <a:p>
            <a:pPr marL="411480" lvl="1" indent="0">
              <a:buNone/>
            </a:pPr>
            <a:r>
              <a:rPr lang="fr-CA" dirty="0"/>
              <a:t>Tardif, M. (2010). Les enseignants et professeurs réguliers, des professions en déclin ? </a:t>
            </a:r>
            <a:r>
              <a:rPr lang="fr-CA" i="1" dirty="0"/>
              <a:t>L'Autre Forum : le journal des professeurs et professeures de l’Université de Montréal, 14</a:t>
            </a:r>
            <a:r>
              <a:rPr lang="fr-CA" dirty="0"/>
              <a:t>(2), 4-8.</a:t>
            </a:r>
            <a:endParaRPr lang="fr-CA" sz="2600" i="1" dirty="0"/>
          </a:p>
          <a:p>
            <a:pPr marL="411480" lvl="1" indent="0">
              <a:buNone/>
            </a:pPr>
            <a:endParaRPr lang="fr-CA" dirty="0"/>
          </a:p>
          <a:p>
            <a:pPr marL="411480" lvl="1" indent="0">
              <a:buNone/>
            </a:pPr>
            <a:endParaRPr lang="fr-CA" dirty="0"/>
          </a:p>
        </p:txBody>
      </p:sp>
    </p:spTree>
    <p:extLst>
      <p:ext uri="{BB962C8B-B14F-4D97-AF65-F5344CB8AC3E}">
        <p14:creationId xmlns:p14="http://schemas.microsoft.com/office/powerpoint/2010/main" val="1286850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620000" cy="706090"/>
          </a:xfrm>
        </p:spPr>
        <p:txBody>
          <a:bodyPr/>
          <a:lstStyle/>
          <a:p>
            <a:r>
              <a:rPr lang="fr-CA" dirty="0"/>
              <a:t>Pourquoi ?</a:t>
            </a:r>
          </a:p>
        </p:txBody>
      </p:sp>
      <p:sp>
        <p:nvSpPr>
          <p:cNvPr id="3" name="Espace réservé du contenu 2"/>
          <p:cNvSpPr>
            <a:spLocks noGrp="1"/>
          </p:cNvSpPr>
          <p:nvPr>
            <p:ph idx="1"/>
          </p:nvPr>
        </p:nvSpPr>
        <p:spPr>
          <a:xfrm>
            <a:off x="457200" y="980728"/>
            <a:ext cx="7620000" cy="5420072"/>
          </a:xfrm>
        </p:spPr>
        <p:txBody>
          <a:bodyPr>
            <a:normAutofit fontScale="70000" lnSpcReduction="20000"/>
          </a:bodyPr>
          <a:lstStyle/>
          <a:p>
            <a:r>
              <a:rPr lang="fr-CA" sz="2300" dirty="0"/>
              <a:t>Désinvestissement des gouvernements</a:t>
            </a:r>
          </a:p>
          <a:p>
            <a:r>
              <a:rPr lang="fr-CA" sz="2300" dirty="0"/>
              <a:t>Mondialisation, globalisation, internationalisation</a:t>
            </a:r>
          </a:p>
          <a:p>
            <a:r>
              <a:rPr lang="fr-CA" sz="2300" dirty="0"/>
              <a:t>Modes de financement basés sur la compétition et la concurrence des institutions</a:t>
            </a:r>
          </a:p>
          <a:p>
            <a:r>
              <a:rPr lang="fr-CA" sz="2300" dirty="0"/>
              <a:t>Recherche de réduction de coûts du travail </a:t>
            </a:r>
          </a:p>
          <a:p>
            <a:pPr lvl="1"/>
            <a:r>
              <a:rPr lang="fr-CA" sz="2300" dirty="0"/>
              <a:t>Recherche de flexibilité numérique</a:t>
            </a:r>
          </a:p>
          <a:p>
            <a:pPr lvl="2"/>
            <a:r>
              <a:rPr lang="fr-CA" sz="2000" i="1" dirty="0"/>
              <a:t>Just-in-time </a:t>
            </a:r>
            <a:r>
              <a:rPr lang="fr-CA" sz="2000" dirty="0"/>
              <a:t>(embauche et débauche)</a:t>
            </a:r>
          </a:p>
          <a:p>
            <a:pPr marL="342900" lvl="1">
              <a:buClr>
                <a:schemeClr val="accent1"/>
              </a:buClr>
            </a:pPr>
            <a:r>
              <a:rPr lang="fr-CA" sz="2300" dirty="0"/>
              <a:t>Centralisation administrative (</a:t>
            </a:r>
            <a:r>
              <a:rPr lang="fr-CA" sz="2300" i="1" dirty="0"/>
              <a:t>New Public Management</a:t>
            </a:r>
            <a:r>
              <a:rPr lang="fr-CA" sz="2300" dirty="0"/>
              <a:t>)</a:t>
            </a:r>
          </a:p>
          <a:p>
            <a:pPr marL="342900" lvl="1">
              <a:buClr>
                <a:schemeClr val="accent1"/>
              </a:buClr>
            </a:pPr>
            <a:r>
              <a:rPr lang="fr-CA" sz="2300" dirty="0"/>
              <a:t>« Professionnels gérés »</a:t>
            </a:r>
          </a:p>
          <a:p>
            <a:r>
              <a:rPr lang="fr-CA" sz="2300" dirty="0"/>
              <a:t>Priorisation de la recherche</a:t>
            </a:r>
          </a:p>
          <a:p>
            <a:pPr lvl="1"/>
            <a:r>
              <a:rPr lang="fr-CA" sz="2300" dirty="0"/>
              <a:t>Institutionnelle et individuelle</a:t>
            </a:r>
          </a:p>
          <a:p>
            <a:r>
              <a:rPr lang="fr-CA" sz="2300" dirty="0"/>
              <a:t>Massification de l’enseignement supérieur </a:t>
            </a:r>
          </a:p>
          <a:p>
            <a:r>
              <a:rPr lang="fr-CA" sz="2300" dirty="0"/>
              <a:t>Augmentation du nombre d’étudiants à temps partiel (« non traditionnels »)</a:t>
            </a:r>
          </a:p>
          <a:p>
            <a:r>
              <a:rPr lang="fr-CA" sz="2300" dirty="0"/>
              <a:t>Professionnalisation des programmes</a:t>
            </a:r>
          </a:p>
          <a:p>
            <a:r>
              <a:rPr lang="fr-CA" sz="2300" dirty="0"/>
              <a:t>Extension de l’offre de cours du soir et fin de semaine</a:t>
            </a:r>
          </a:p>
          <a:p>
            <a:pPr marL="114300" indent="0">
              <a:buNone/>
            </a:pPr>
            <a:endParaRPr lang="fr-CA" dirty="0"/>
          </a:p>
          <a:p>
            <a:pPr marL="114300" indent="0">
              <a:buNone/>
            </a:pPr>
            <a:r>
              <a:rPr lang="fr-CA" sz="3400" i="1" dirty="0"/>
              <a:t>Pourquoi les établissements récompensent la recherche alors qu’ils vendent l’éducation ? </a:t>
            </a:r>
            <a:r>
              <a:rPr lang="fr-CA" sz="1900" dirty="0"/>
              <a:t>(</a:t>
            </a:r>
            <a:r>
              <a:rPr lang="fr-CA" sz="1900" dirty="0" err="1"/>
              <a:t>Remler</a:t>
            </a:r>
            <a:r>
              <a:rPr lang="fr-CA" sz="1900" dirty="0"/>
              <a:t> &amp; </a:t>
            </a:r>
            <a:r>
              <a:rPr lang="fr-CA" sz="1900" dirty="0" err="1"/>
              <a:t>Perma</a:t>
            </a:r>
            <a:r>
              <a:rPr lang="fr-CA" sz="1900" dirty="0"/>
              <a:t>, 2009), </a:t>
            </a:r>
          </a:p>
          <a:p>
            <a:pPr marL="114300" indent="0">
              <a:buNone/>
            </a:pPr>
            <a:endParaRPr lang="fr-CA" sz="1900" dirty="0"/>
          </a:p>
          <a:p>
            <a:pPr marL="114300" indent="0">
              <a:buNone/>
            </a:pPr>
            <a:r>
              <a:rPr lang="fr-CA" sz="1900" dirty="0" err="1"/>
              <a:t>Reimler</a:t>
            </a:r>
            <a:r>
              <a:rPr lang="fr-CA" sz="1900" dirty="0"/>
              <a:t>, D.K. &amp; </a:t>
            </a:r>
            <a:r>
              <a:rPr lang="fr-CA" sz="1900" dirty="0" err="1"/>
              <a:t>Perma</a:t>
            </a:r>
            <a:r>
              <a:rPr lang="fr-CA" sz="1900" dirty="0"/>
              <a:t>, E. (2009</a:t>
            </a:r>
            <a:r>
              <a:rPr lang="fr-CA" sz="1900" i="1" dirty="0"/>
              <a:t>). </a:t>
            </a:r>
            <a:r>
              <a:rPr lang="en-US" sz="1900" i="1" dirty="0"/>
              <a:t>Why do institutions of higher education reward research while selling education? </a:t>
            </a:r>
            <a:r>
              <a:rPr lang="en-US" sz="1900" dirty="0"/>
              <a:t>NBER </a:t>
            </a:r>
            <a:r>
              <a:rPr lang="fr-CA" sz="1900" dirty="0" err="1"/>
              <a:t>Working</a:t>
            </a:r>
            <a:r>
              <a:rPr lang="fr-CA" sz="1900" dirty="0"/>
              <a:t> </a:t>
            </a:r>
            <a:r>
              <a:rPr lang="fr-CA" sz="1900" dirty="0" err="1"/>
              <a:t>papers</a:t>
            </a:r>
            <a:r>
              <a:rPr lang="fr-CA" sz="1900" dirty="0"/>
              <a:t> 14974, National Bureau of </a:t>
            </a:r>
            <a:r>
              <a:rPr lang="fr-CA" sz="1900" dirty="0" err="1"/>
              <a:t>Economic</a:t>
            </a:r>
            <a:r>
              <a:rPr lang="fr-CA" sz="1900" dirty="0"/>
              <a:t> </a:t>
            </a:r>
            <a:r>
              <a:rPr lang="fr-CA" sz="1900" dirty="0" err="1"/>
              <a:t>Research</a:t>
            </a:r>
            <a:r>
              <a:rPr lang="fr-CA" sz="1900" dirty="0"/>
              <a:t>, Cambridge, MA.</a:t>
            </a:r>
          </a:p>
          <a:p>
            <a:pPr marL="342900" lvl="1">
              <a:buClr>
                <a:schemeClr val="accent1"/>
              </a:buClr>
            </a:pPr>
            <a:endParaRPr lang="fr-CA" sz="2200" dirty="0"/>
          </a:p>
          <a:p>
            <a:endParaRPr lang="fr-CA" dirty="0"/>
          </a:p>
        </p:txBody>
      </p:sp>
      <p:sp>
        <p:nvSpPr>
          <p:cNvPr id="4" name="Bouton d'action : Aide 3">
            <a:hlinkClick r:id="" action="ppaction://noaction" highlightClick="1"/>
          </p:cNvPr>
          <p:cNvSpPr/>
          <p:nvPr/>
        </p:nvSpPr>
        <p:spPr>
          <a:xfrm>
            <a:off x="8604448" y="5644714"/>
            <a:ext cx="432048" cy="432048"/>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315486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États-Unis : </a:t>
            </a:r>
            <a:r>
              <a:rPr lang="fr-CA" sz="4400" i="1" dirty="0"/>
              <a:t>part-time </a:t>
            </a:r>
            <a:r>
              <a:rPr lang="fr-CA" sz="4400" i="1" dirty="0" err="1"/>
              <a:t>faculty</a:t>
            </a:r>
            <a:r>
              <a:rPr lang="fr-CA" sz="4400" i="1" dirty="0"/>
              <a:t> (</a:t>
            </a:r>
            <a:r>
              <a:rPr lang="fr-CA" sz="4400" i="1" dirty="0" err="1"/>
              <a:t>adjunct</a:t>
            </a:r>
            <a:r>
              <a:rPr lang="fr-CA" sz="4400" i="1" dirty="0"/>
              <a:t> </a:t>
            </a:r>
            <a:r>
              <a:rPr lang="fr-CA" sz="4400" i="1" dirty="0" err="1"/>
              <a:t>teachers</a:t>
            </a:r>
            <a:r>
              <a:rPr lang="fr-CA" sz="4400" i="1" dirty="0"/>
              <a:t>)</a:t>
            </a:r>
            <a:endParaRPr lang="fr-CA" i="1" dirty="0"/>
          </a:p>
        </p:txBody>
      </p:sp>
      <p:sp>
        <p:nvSpPr>
          <p:cNvPr id="9" name="ZoneTexte 8"/>
          <p:cNvSpPr txBox="1"/>
          <p:nvPr/>
        </p:nvSpPr>
        <p:spPr>
          <a:xfrm>
            <a:off x="395536" y="1774557"/>
            <a:ext cx="7344816" cy="984885"/>
          </a:xfrm>
          <a:prstGeom prst="rect">
            <a:avLst/>
          </a:prstGeom>
          <a:noFill/>
        </p:spPr>
        <p:txBody>
          <a:bodyPr wrap="square" rtlCol="0">
            <a:spAutoFit/>
          </a:bodyPr>
          <a:lstStyle/>
          <a:p>
            <a:r>
              <a:rPr lang="fr-CA" sz="2000" dirty="0"/>
              <a:t>Full-time </a:t>
            </a:r>
            <a:r>
              <a:rPr lang="fr-CA" sz="2000" dirty="0" err="1"/>
              <a:t>tenured</a:t>
            </a:r>
            <a:r>
              <a:rPr lang="fr-CA" sz="2000" dirty="0"/>
              <a:t> </a:t>
            </a:r>
            <a:r>
              <a:rPr lang="fr-CA" sz="2000" dirty="0" err="1"/>
              <a:t>professor</a:t>
            </a:r>
            <a:r>
              <a:rPr lang="fr-CA" sz="2000" dirty="0"/>
              <a:t>  = </a:t>
            </a:r>
            <a:r>
              <a:rPr lang="fr-CA" sz="2000" i="1" dirty="0"/>
              <a:t>The last good job in </a:t>
            </a:r>
            <a:r>
              <a:rPr lang="fr-CA" sz="2000" i="1" dirty="0" err="1"/>
              <a:t>America</a:t>
            </a:r>
            <a:r>
              <a:rPr lang="fr-CA" sz="2000" i="1" dirty="0"/>
              <a:t> </a:t>
            </a:r>
            <a:r>
              <a:rPr lang="fr-CA" sz="2000" dirty="0"/>
              <a:t>(</a:t>
            </a:r>
            <a:r>
              <a:rPr lang="fr-CA" sz="2000" dirty="0" err="1"/>
              <a:t>Aronowitz</a:t>
            </a:r>
            <a:r>
              <a:rPr lang="fr-CA" sz="2000" dirty="0"/>
              <a:t>, 2001)</a:t>
            </a:r>
          </a:p>
          <a:p>
            <a:endParaRPr lang="fr-CA" dirty="0"/>
          </a:p>
        </p:txBody>
      </p:sp>
      <p:pic>
        <p:nvPicPr>
          <p:cNvPr id="3" name="Image 2"/>
          <p:cNvPicPr>
            <a:picLocks noChangeAspect="1"/>
          </p:cNvPicPr>
          <p:nvPr/>
        </p:nvPicPr>
        <p:blipFill>
          <a:blip r:embed="rId2"/>
          <a:stretch>
            <a:fillRect/>
          </a:stretch>
        </p:blipFill>
        <p:spPr>
          <a:xfrm>
            <a:off x="5855243" y="2420888"/>
            <a:ext cx="2247109" cy="3313534"/>
          </a:xfrm>
          <a:prstGeom prst="rect">
            <a:avLst/>
          </a:prstGeom>
        </p:spPr>
      </p:pic>
      <p:pic>
        <p:nvPicPr>
          <p:cNvPr id="5" name="Image 4"/>
          <p:cNvPicPr>
            <a:picLocks noChangeAspect="1"/>
          </p:cNvPicPr>
          <p:nvPr/>
        </p:nvPicPr>
        <p:blipFill>
          <a:blip r:embed="rId3"/>
          <a:stretch>
            <a:fillRect/>
          </a:stretch>
        </p:blipFill>
        <p:spPr>
          <a:xfrm>
            <a:off x="457199" y="3116361"/>
            <a:ext cx="5082847" cy="3040039"/>
          </a:xfrm>
          <a:prstGeom prst="rect">
            <a:avLst/>
          </a:prstGeom>
        </p:spPr>
      </p:pic>
    </p:spTree>
    <p:extLst>
      <p:ext uri="{BB962C8B-B14F-4D97-AF65-F5344CB8AC3E}">
        <p14:creationId xmlns:p14="http://schemas.microsoft.com/office/powerpoint/2010/main" val="3448666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60648"/>
            <a:ext cx="7560840" cy="1008112"/>
          </a:xfrm>
        </p:spPr>
        <p:txBody>
          <a:bodyPr/>
          <a:lstStyle/>
          <a:p>
            <a:r>
              <a:rPr lang="fr-CA" sz="1800" dirty="0"/>
              <a:t>Source : National Center for </a:t>
            </a:r>
            <a:r>
              <a:rPr lang="fr-CA" sz="1800" dirty="0" err="1"/>
              <a:t>Educational</a:t>
            </a:r>
            <a:r>
              <a:rPr lang="fr-CA" sz="1800" dirty="0"/>
              <a:t> </a:t>
            </a:r>
            <a:r>
              <a:rPr lang="fr-CA" sz="1800" dirty="0" err="1"/>
              <a:t>Statistics</a:t>
            </a:r>
            <a:r>
              <a:rPr lang="fr-CA" sz="1800" dirty="0"/>
              <a:t>, IPEDS Data Center, http :// nces.ed.gov/</a:t>
            </a:r>
            <a:r>
              <a:rPr lang="fr-CA" sz="1800" dirty="0" err="1"/>
              <a:t>ipeds</a:t>
            </a:r>
            <a:r>
              <a:rPr lang="fr-CA" sz="1800" dirty="0"/>
              <a:t>/</a:t>
            </a:r>
            <a:r>
              <a:rPr lang="fr-CA" sz="1800" dirty="0" err="1"/>
              <a:t>datacenter</a:t>
            </a:r>
            <a:r>
              <a:rPr lang="fr-CA" sz="1800" dirty="0"/>
              <a:t>,, </a:t>
            </a:r>
            <a:br>
              <a:rPr lang="fr-CA" sz="1800" dirty="0"/>
            </a:br>
            <a:r>
              <a:rPr lang="fr-CA" sz="1800" dirty="0"/>
              <a:t>Compilé et présenté dans AAUP (2017). </a:t>
            </a:r>
            <a:r>
              <a:rPr lang="fr-CA" sz="1800" i="1" dirty="0" err="1"/>
              <a:t>Visualising</a:t>
            </a:r>
            <a:r>
              <a:rPr lang="fr-CA" sz="1800" i="1" dirty="0"/>
              <a:t> Change . The </a:t>
            </a:r>
            <a:r>
              <a:rPr lang="fr-CA" sz="1800" i="1" dirty="0" err="1"/>
              <a:t>annual</a:t>
            </a:r>
            <a:r>
              <a:rPr lang="fr-CA" sz="1800" i="1" dirty="0"/>
              <a:t> report on </a:t>
            </a:r>
            <a:r>
              <a:rPr lang="fr-CA" sz="1800" i="1" dirty="0" err="1"/>
              <a:t>economic</a:t>
            </a:r>
            <a:r>
              <a:rPr lang="fr-CA" sz="1800" i="1" dirty="0"/>
              <a:t> </a:t>
            </a:r>
            <a:r>
              <a:rPr lang="fr-CA" sz="1800" i="1" dirty="0" err="1"/>
              <a:t>status</a:t>
            </a:r>
            <a:r>
              <a:rPr lang="fr-CA" sz="1800" i="1" dirty="0"/>
              <a:t> of profession.</a:t>
            </a:r>
            <a:r>
              <a:rPr lang="fr-CA" sz="1800" dirty="0"/>
              <a:t>, https://www.aaup.org/file/FCS_2016-17_nc.pdf</a:t>
            </a: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471" y="1556792"/>
            <a:ext cx="6590113" cy="5074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7817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3600" dirty="0"/>
              <a:t>États-Unis : </a:t>
            </a:r>
            <a:r>
              <a:rPr lang="fr-CA" sz="3600" i="1" dirty="0"/>
              <a:t>part-time </a:t>
            </a:r>
            <a:r>
              <a:rPr lang="fr-CA" sz="3600" i="1" dirty="0" err="1"/>
              <a:t>faculty</a:t>
            </a:r>
            <a:r>
              <a:rPr lang="fr-CA" sz="3600" i="1" dirty="0"/>
              <a:t> (</a:t>
            </a:r>
            <a:r>
              <a:rPr lang="fr-CA" sz="3600" i="1" dirty="0" err="1"/>
              <a:t>adjunct</a:t>
            </a:r>
            <a:r>
              <a:rPr lang="fr-CA" sz="3600" i="1" dirty="0"/>
              <a:t> </a:t>
            </a:r>
            <a:r>
              <a:rPr lang="fr-CA" sz="3600" i="1" dirty="0" err="1"/>
              <a:t>teachers</a:t>
            </a:r>
            <a:r>
              <a:rPr lang="fr-CA" sz="3600" i="1" dirty="0"/>
              <a:t>)</a:t>
            </a:r>
            <a:endParaRPr lang="fr-CA" sz="3600"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3" y="2780928"/>
            <a:ext cx="4800658"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a:off x="558249" y="1698656"/>
            <a:ext cx="7085204" cy="1200329"/>
          </a:xfrm>
          <a:prstGeom prst="rect">
            <a:avLst/>
          </a:prstGeom>
          <a:noFill/>
        </p:spPr>
        <p:txBody>
          <a:bodyPr wrap="square" rtlCol="0">
            <a:spAutoFit/>
          </a:bodyPr>
          <a:lstStyle/>
          <a:p>
            <a:r>
              <a:rPr lang="fr-CA" dirty="0"/>
              <a:t>AUUP (American Association of </a:t>
            </a:r>
            <a:r>
              <a:rPr lang="fr-CA" dirty="0" err="1"/>
              <a:t>University</a:t>
            </a:r>
            <a:r>
              <a:rPr lang="fr-CA" dirty="0"/>
              <a:t> </a:t>
            </a:r>
            <a:r>
              <a:rPr lang="fr-CA" dirty="0" err="1"/>
              <a:t>Professors</a:t>
            </a:r>
            <a:r>
              <a:rPr lang="fr-CA" dirty="0"/>
              <a:t>) : </a:t>
            </a:r>
          </a:p>
          <a:p>
            <a:r>
              <a:rPr lang="fr-CA" dirty="0">
                <a:hlinkClick r:id="rId3"/>
              </a:rPr>
              <a:t>https://public.tableau.com/profile/careysargent#!/vizhome/AAUPContingentFacultyIndex/Story1</a:t>
            </a:r>
            <a:endParaRPr lang="fr-CA" dirty="0"/>
          </a:p>
          <a:p>
            <a:endParaRPr lang="fr-CA" dirty="0"/>
          </a:p>
        </p:txBody>
      </p:sp>
      <p:sp>
        <p:nvSpPr>
          <p:cNvPr id="3" name="Rectangle 2"/>
          <p:cNvSpPr/>
          <p:nvPr/>
        </p:nvSpPr>
        <p:spPr>
          <a:xfrm>
            <a:off x="783627" y="5733256"/>
            <a:ext cx="5660581" cy="923330"/>
          </a:xfrm>
          <a:prstGeom prst="rect">
            <a:avLst/>
          </a:prstGeom>
        </p:spPr>
        <p:txBody>
          <a:bodyPr wrap="square">
            <a:spAutoFit/>
          </a:bodyPr>
          <a:lstStyle/>
          <a:p>
            <a:r>
              <a:rPr lang="en-US" dirty="0">
                <a:solidFill>
                  <a:srgbClr val="333333"/>
                </a:solidFill>
                <a:latin typeface="Heuristica"/>
              </a:rPr>
              <a:t>The average pay per course for part-timers was $3,894 for all institution types in the 2017-18 academic year.</a:t>
            </a:r>
            <a:endParaRPr lang="fr-CA" dirty="0"/>
          </a:p>
        </p:txBody>
      </p:sp>
      <p:sp>
        <p:nvSpPr>
          <p:cNvPr id="4" name="Rectangle 3"/>
          <p:cNvSpPr/>
          <p:nvPr/>
        </p:nvSpPr>
        <p:spPr>
          <a:xfrm>
            <a:off x="5599705" y="2780928"/>
            <a:ext cx="2768875" cy="2308324"/>
          </a:xfrm>
          <a:prstGeom prst="rect">
            <a:avLst/>
          </a:prstGeom>
        </p:spPr>
        <p:txBody>
          <a:bodyPr wrap="square">
            <a:spAutoFit/>
          </a:bodyPr>
          <a:lstStyle/>
          <a:p>
            <a:r>
              <a:rPr lang="en-US" dirty="0">
                <a:solidFill>
                  <a:srgbClr val="333333"/>
                </a:solidFill>
                <a:latin typeface="Heuristica"/>
              </a:rPr>
              <a:t>At the full-professor rank, men were 21 percent, compared with 10 percent for women. </a:t>
            </a:r>
          </a:p>
          <a:p>
            <a:r>
              <a:rPr lang="en-US" dirty="0">
                <a:solidFill>
                  <a:srgbClr val="333333"/>
                </a:solidFill>
                <a:latin typeface="Heuristica"/>
              </a:rPr>
              <a:t>Men outnumber women at that rank at every type of institution except community colleges.</a:t>
            </a:r>
            <a:endParaRPr lang="fr-CA" dirty="0"/>
          </a:p>
        </p:txBody>
      </p:sp>
    </p:spTree>
    <p:extLst>
      <p:ext uri="{BB962C8B-B14F-4D97-AF65-F5344CB8AC3E}">
        <p14:creationId xmlns:p14="http://schemas.microsoft.com/office/powerpoint/2010/main" val="1263378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Australie : </a:t>
            </a:r>
            <a:r>
              <a:rPr lang="fr-CA" sz="4800" i="1" dirty="0" err="1"/>
              <a:t>casual</a:t>
            </a:r>
            <a:r>
              <a:rPr lang="fr-CA" sz="4800" i="1" dirty="0"/>
              <a:t> </a:t>
            </a:r>
            <a:r>
              <a:rPr lang="fr-CA" sz="4800" i="1" dirty="0" err="1"/>
              <a:t>teachers</a:t>
            </a:r>
            <a:r>
              <a:rPr lang="fr-CA" sz="4800" i="1" dirty="0"/>
              <a:t> </a:t>
            </a:r>
            <a:endParaRPr lang="fr-CA"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1562634"/>
            <a:ext cx="6408711" cy="4957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7044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74638"/>
            <a:ext cx="7416824" cy="634082"/>
          </a:xfrm>
        </p:spPr>
        <p:txBody>
          <a:bodyPr/>
          <a:lstStyle/>
          <a:p>
            <a:r>
              <a:rPr lang="fr-CA" dirty="0"/>
              <a:t>Australie : </a:t>
            </a:r>
            <a:r>
              <a:rPr lang="fr-CA" sz="4000" i="1" dirty="0" err="1"/>
              <a:t>casual</a:t>
            </a:r>
            <a:r>
              <a:rPr lang="fr-CA" sz="4000" i="1" dirty="0"/>
              <a:t> </a:t>
            </a:r>
            <a:r>
              <a:rPr lang="fr-CA" sz="4000" i="1" dirty="0" err="1"/>
              <a:t>teachers</a:t>
            </a:r>
            <a:r>
              <a:rPr lang="fr-CA" sz="4000" i="1" dirty="0"/>
              <a:t> </a:t>
            </a:r>
            <a:endParaRPr lang="fr-CA" i="1"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1817589"/>
            <a:ext cx="6919399" cy="4583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539552" y="980728"/>
            <a:ext cx="6912768" cy="1200329"/>
          </a:xfrm>
          <a:prstGeom prst="rect">
            <a:avLst/>
          </a:prstGeom>
          <a:noFill/>
        </p:spPr>
        <p:txBody>
          <a:bodyPr wrap="square" rtlCol="0">
            <a:spAutoFit/>
          </a:bodyPr>
          <a:lstStyle/>
          <a:p>
            <a:r>
              <a:rPr lang="en-US" dirty="0"/>
              <a:t>A casual employee is one who is engaged and paid by the hour, rather than employed on an ongoing basis or for a set period on a salary.</a:t>
            </a:r>
          </a:p>
          <a:p>
            <a:endParaRPr lang="en-US" dirty="0"/>
          </a:p>
          <a:p>
            <a:endParaRPr lang="fr-CA" dirty="0"/>
          </a:p>
        </p:txBody>
      </p:sp>
    </p:spTree>
    <p:extLst>
      <p:ext uri="{BB962C8B-B14F-4D97-AF65-F5344CB8AC3E}">
        <p14:creationId xmlns:p14="http://schemas.microsoft.com/office/powerpoint/2010/main" val="2868153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3200" dirty="0"/>
              <a:t>Actualités :</a:t>
            </a:r>
            <a:br>
              <a:rPr lang="fr-CA" sz="3200" dirty="0"/>
            </a:br>
            <a:r>
              <a:rPr lang="fr-CA" sz="3200" dirty="0"/>
              <a:t>2 septembre 2019, communiqué de l’ACPPU</a:t>
            </a:r>
          </a:p>
        </p:txBody>
      </p:sp>
      <p:sp>
        <p:nvSpPr>
          <p:cNvPr id="3" name="Espace réservé du contenu 2"/>
          <p:cNvSpPr>
            <a:spLocks noGrp="1"/>
          </p:cNvSpPr>
          <p:nvPr>
            <p:ph idx="1"/>
          </p:nvPr>
        </p:nvSpPr>
        <p:spPr/>
        <p:txBody>
          <a:bodyPr>
            <a:normAutofit fontScale="85000" lnSpcReduction="10000"/>
          </a:bodyPr>
          <a:lstStyle/>
          <a:p>
            <a:pPr marL="114300" indent="0">
              <a:buNone/>
            </a:pPr>
            <a:r>
              <a:rPr lang="fr-CA" sz="2600" b="1" dirty="0"/>
              <a:t>«</a:t>
            </a:r>
            <a:r>
              <a:rPr lang="fr-CA" sz="2600" b="1" i="1" dirty="0"/>
              <a:t> Le coût des études postsecondaires demeure un énorme fardeau pour les étudiants, mais le problème ne s’arrête pas là et les répondants au sondage le reconnaissent, </a:t>
            </a:r>
          </a:p>
          <a:p>
            <a:pPr marL="114300" indent="0">
              <a:buNone/>
            </a:pPr>
            <a:r>
              <a:rPr lang="fr-CA" sz="2600" dirty="0"/>
              <a:t>souligne le directeur général de l’ACPPU, David Robinson. </a:t>
            </a:r>
          </a:p>
          <a:p>
            <a:pPr marL="114300" indent="0">
              <a:buNone/>
            </a:pPr>
            <a:r>
              <a:rPr lang="fr-CA" sz="2600" b="1" i="1" dirty="0"/>
              <a:t>Les gouvernements ayant réduit le financement des universités et collèges, un nombre croissant de professeurs hautement qualifiés, mais mal rémunérés, ont été embauchés pour des contrats à court terme qui n’offrent aucune sécurité d’emploi. </a:t>
            </a:r>
          </a:p>
          <a:p>
            <a:pPr marL="114300" indent="0">
              <a:buNone/>
            </a:pPr>
            <a:r>
              <a:rPr lang="fr-CA" sz="2600" b="1" i="1" dirty="0"/>
              <a:t>Ce sont des gens qui préféreraient des postes à temps plein et qui ne reçoivent que très peu de reconnaissance et de soutien dans leur travail. C’est une situation injuste à la fois pour eux, pour leurs collègues à temps plein et pour leurs étudiants. »</a:t>
            </a:r>
          </a:p>
          <a:p>
            <a:pPr marL="114300" indent="0">
              <a:buNone/>
            </a:pPr>
            <a:endParaRPr lang="fr-CA" b="1" i="1" dirty="0"/>
          </a:p>
          <a:p>
            <a:pPr marL="114300" indent="0">
              <a:buNone/>
            </a:pPr>
            <a:r>
              <a:rPr lang="fr-CA" sz="1800" dirty="0">
                <a:hlinkClick r:id="rId2"/>
              </a:rPr>
              <a:t>https://www.caut.ca/fr/latest/2019/09/les-canadiens-veulent-une-education-postsecondaire-accessible-abordable-et-de-grande-qualite</a:t>
            </a:r>
            <a:endParaRPr lang="fr-CA" sz="1800" b="1" i="1" dirty="0"/>
          </a:p>
        </p:txBody>
      </p:sp>
      <p:pic>
        <p:nvPicPr>
          <p:cNvPr id="4" name="Image 3"/>
          <p:cNvPicPr>
            <a:picLocks noChangeAspect="1"/>
          </p:cNvPicPr>
          <p:nvPr/>
        </p:nvPicPr>
        <p:blipFill>
          <a:blip r:embed="rId3"/>
          <a:stretch>
            <a:fillRect/>
          </a:stretch>
        </p:blipFill>
        <p:spPr>
          <a:xfrm>
            <a:off x="4427984" y="404664"/>
            <a:ext cx="3219450" cy="333375"/>
          </a:xfrm>
          <a:prstGeom prst="rect">
            <a:avLst/>
          </a:prstGeom>
        </p:spPr>
      </p:pic>
    </p:spTree>
    <p:extLst>
      <p:ext uri="{BB962C8B-B14F-4D97-AF65-F5344CB8AC3E}">
        <p14:creationId xmlns:p14="http://schemas.microsoft.com/office/powerpoint/2010/main" val="181207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4000" dirty="0"/>
              <a:t>Australie : </a:t>
            </a:r>
            <a:r>
              <a:rPr lang="fr-CA" sz="4000" i="1" dirty="0" err="1"/>
              <a:t>casual</a:t>
            </a:r>
            <a:r>
              <a:rPr lang="fr-CA" sz="4000" i="1" dirty="0"/>
              <a:t> </a:t>
            </a:r>
            <a:r>
              <a:rPr lang="fr-CA" sz="4000" i="1" dirty="0" err="1"/>
              <a:t>teachers</a:t>
            </a:r>
            <a:endParaRPr lang="fr-CA" sz="4000" dirty="0"/>
          </a:p>
        </p:txBody>
      </p:sp>
      <p:pic>
        <p:nvPicPr>
          <p:cNvPr id="7" name="Espace réservé du contenu 6"/>
          <p:cNvPicPr>
            <a:picLocks noGrp="1" noChangeAspect="1"/>
          </p:cNvPicPr>
          <p:nvPr>
            <p:ph idx="1"/>
          </p:nvPr>
        </p:nvPicPr>
        <p:blipFill>
          <a:blip r:embed="rId2"/>
          <a:stretch>
            <a:fillRect/>
          </a:stretch>
        </p:blipFill>
        <p:spPr>
          <a:xfrm>
            <a:off x="-25896" y="1417638"/>
            <a:ext cx="8405037" cy="3955578"/>
          </a:xfrm>
          <a:prstGeom prst="rect">
            <a:avLst/>
          </a:prstGeom>
        </p:spPr>
      </p:pic>
      <p:sp>
        <p:nvSpPr>
          <p:cNvPr id="8" name="ZoneTexte 7"/>
          <p:cNvSpPr txBox="1"/>
          <p:nvPr/>
        </p:nvSpPr>
        <p:spPr>
          <a:xfrm>
            <a:off x="251520" y="5589240"/>
            <a:ext cx="7920880" cy="646331"/>
          </a:xfrm>
          <a:prstGeom prst="rect">
            <a:avLst/>
          </a:prstGeom>
          <a:noFill/>
        </p:spPr>
        <p:txBody>
          <a:bodyPr wrap="square" rtlCol="0">
            <a:spAutoFit/>
          </a:bodyPr>
          <a:lstStyle/>
          <a:p>
            <a:r>
              <a:rPr lang="fr-CA" dirty="0"/>
              <a:t>Andrews, S., </a:t>
            </a:r>
            <a:r>
              <a:rPr lang="fr-CA" dirty="0" err="1"/>
              <a:t>Bare</a:t>
            </a:r>
            <a:r>
              <a:rPr lang="fr-CA" dirty="0"/>
              <a:t>, L., Bentley, P., </a:t>
            </a:r>
            <a:r>
              <a:rPr lang="fr-CA" dirty="0" err="1"/>
              <a:t>Goedegebuure</a:t>
            </a:r>
            <a:r>
              <a:rPr lang="fr-CA" dirty="0"/>
              <a:t>, L., </a:t>
            </a:r>
            <a:r>
              <a:rPr lang="fr-CA" dirty="0" err="1"/>
              <a:t>Pugsley</a:t>
            </a:r>
            <a:r>
              <a:rPr lang="fr-CA" dirty="0"/>
              <a:t>, C., &amp; Rance, B. (2016). Contingent </a:t>
            </a:r>
            <a:r>
              <a:rPr lang="fr-CA" dirty="0" err="1"/>
              <a:t>academic</a:t>
            </a:r>
            <a:r>
              <a:rPr lang="fr-CA" dirty="0"/>
              <a:t> </a:t>
            </a:r>
            <a:r>
              <a:rPr lang="fr-CA" dirty="0" err="1"/>
              <a:t>employment</a:t>
            </a:r>
            <a:r>
              <a:rPr lang="fr-CA" dirty="0"/>
              <a:t> in </a:t>
            </a:r>
            <a:r>
              <a:rPr lang="fr-CA" dirty="0" err="1"/>
              <a:t>Australian</a:t>
            </a:r>
            <a:r>
              <a:rPr lang="fr-CA" dirty="0"/>
              <a:t> </a:t>
            </a:r>
            <a:r>
              <a:rPr lang="fr-CA" dirty="0" err="1"/>
              <a:t>universities</a:t>
            </a:r>
            <a:r>
              <a:rPr lang="fr-CA" dirty="0"/>
              <a:t>. </a:t>
            </a:r>
            <a:r>
              <a:rPr lang="fr-CA" i="1" dirty="0"/>
              <a:t>LH Martin Institute</a:t>
            </a:r>
            <a:r>
              <a:rPr lang="fr-CA" dirty="0"/>
              <a:t>.</a:t>
            </a:r>
          </a:p>
        </p:txBody>
      </p:sp>
    </p:spTree>
    <p:extLst>
      <p:ext uri="{BB962C8B-B14F-4D97-AF65-F5344CB8AC3E}">
        <p14:creationId xmlns:p14="http://schemas.microsoft.com/office/powerpoint/2010/main" val="745582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620000" cy="922114"/>
          </a:xfrm>
        </p:spPr>
        <p:txBody>
          <a:bodyPr/>
          <a:lstStyle/>
          <a:p>
            <a:r>
              <a:rPr lang="fr-CA" sz="2800" dirty="0"/>
              <a:t>En Australie, 20 % du financement de la recherche provient des surplus générés par l’enseignement…</a:t>
            </a:r>
          </a:p>
        </p:txBody>
      </p:sp>
      <p:pic>
        <p:nvPicPr>
          <p:cNvPr id="4" name="Espace réservé du contenu 3"/>
          <p:cNvPicPr>
            <a:picLocks noGrp="1" noChangeAspect="1"/>
          </p:cNvPicPr>
          <p:nvPr>
            <p:ph idx="1"/>
          </p:nvPr>
        </p:nvPicPr>
        <p:blipFill>
          <a:blip r:embed="rId2"/>
          <a:stretch>
            <a:fillRect/>
          </a:stretch>
        </p:blipFill>
        <p:spPr>
          <a:xfrm>
            <a:off x="318123" y="1196752"/>
            <a:ext cx="3173757" cy="2197572"/>
          </a:xfrm>
          <a:prstGeom prst="rect">
            <a:avLst/>
          </a:prstGeom>
        </p:spPr>
      </p:pic>
      <p:pic>
        <p:nvPicPr>
          <p:cNvPr id="5" name="Image 4"/>
          <p:cNvPicPr>
            <a:picLocks noChangeAspect="1"/>
          </p:cNvPicPr>
          <p:nvPr/>
        </p:nvPicPr>
        <p:blipFill>
          <a:blip r:embed="rId3"/>
          <a:stretch>
            <a:fillRect/>
          </a:stretch>
        </p:blipFill>
        <p:spPr>
          <a:xfrm>
            <a:off x="3952875" y="1772816"/>
            <a:ext cx="4143375" cy="4114800"/>
          </a:xfrm>
          <a:prstGeom prst="rect">
            <a:avLst/>
          </a:prstGeom>
        </p:spPr>
      </p:pic>
      <p:pic>
        <p:nvPicPr>
          <p:cNvPr id="6" name="Image 5"/>
          <p:cNvPicPr>
            <a:picLocks noChangeAspect="1"/>
          </p:cNvPicPr>
          <p:nvPr/>
        </p:nvPicPr>
        <p:blipFill>
          <a:blip r:embed="rId4"/>
          <a:stretch>
            <a:fillRect/>
          </a:stretch>
        </p:blipFill>
        <p:spPr>
          <a:xfrm>
            <a:off x="179512" y="3300010"/>
            <a:ext cx="3664619" cy="3406216"/>
          </a:xfrm>
          <a:prstGeom prst="rect">
            <a:avLst/>
          </a:prstGeom>
        </p:spPr>
      </p:pic>
    </p:spTree>
    <p:extLst>
      <p:ext uri="{BB962C8B-B14F-4D97-AF65-F5344CB8AC3E}">
        <p14:creationId xmlns:p14="http://schemas.microsoft.com/office/powerpoint/2010/main" val="2533742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4400" dirty="0"/>
              <a:t>Canada : </a:t>
            </a:r>
            <a:r>
              <a:rPr lang="fr-CA" sz="2800" dirty="0" err="1"/>
              <a:t>contract</a:t>
            </a:r>
            <a:r>
              <a:rPr lang="fr-CA" sz="2800" dirty="0"/>
              <a:t> </a:t>
            </a:r>
            <a:r>
              <a:rPr lang="fr-CA" sz="2800" dirty="0" err="1"/>
              <a:t>faculty</a:t>
            </a:r>
            <a:r>
              <a:rPr lang="fr-CA" sz="2800" dirty="0"/>
              <a:t>,  part-time </a:t>
            </a:r>
            <a:r>
              <a:rPr lang="fr-CA" sz="2800" dirty="0" err="1"/>
              <a:t>faculty</a:t>
            </a:r>
            <a:br>
              <a:rPr lang="fr-CA" sz="2800" dirty="0"/>
            </a:br>
            <a:endParaRPr lang="fr-CA" sz="2800" dirty="0"/>
          </a:p>
        </p:txBody>
      </p:sp>
      <p:sp>
        <p:nvSpPr>
          <p:cNvPr id="3" name="Espace réservé du contenu 2"/>
          <p:cNvSpPr>
            <a:spLocks noGrp="1"/>
          </p:cNvSpPr>
          <p:nvPr>
            <p:ph idx="1"/>
          </p:nvPr>
        </p:nvSpPr>
        <p:spPr>
          <a:xfrm>
            <a:off x="323528" y="1340768"/>
            <a:ext cx="7620000" cy="5304656"/>
          </a:xfrm>
        </p:spPr>
        <p:txBody>
          <a:bodyPr>
            <a:normAutofit/>
          </a:bodyPr>
          <a:lstStyle/>
          <a:p>
            <a:r>
              <a:rPr lang="en-US" dirty="0"/>
              <a:t>1992 </a:t>
            </a:r>
            <a:r>
              <a:rPr lang="en-US" sz="1800" dirty="0" err="1"/>
              <a:t>Rajagopal</a:t>
            </a:r>
            <a:r>
              <a:rPr lang="en-US" sz="1800" dirty="0"/>
              <a:t>, I. &amp; Farr, W.D. Hidden academics: the part-time faculty in Canada.</a:t>
            </a:r>
            <a:r>
              <a:rPr lang="en-US" sz="1800" i="1" dirty="0"/>
              <a:t> </a:t>
            </a:r>
            <a:r>
              <a:rPr lang="en-US" sz="1600" i="1" dirty="0"/>
              <a:t>Higher Education</a:t>
            </a:r>
            <a:r>
              <a:rPr lang="en-US" sz="1600" dirty="0"/>
              <a:t>,</a:t>
            </a:r>
            <a:r>
              <a:rPr lang="en-US" sz="1600" i="1" dirty="0"/>
              <a:t> 24</a:t>
            </a:r>
            <a:r>
              <a:rPr lang="en-US" sz="1600" dirty="0"/>
              <a:t>, 317-331.</a:t>
            </a:r>
          </a:p>
          <a:p>
            <a:r>
              <a:rPr lang="en-US" dirty="0"/>
              <a:t>1998 </a:t>
            </a:r>
            <a:r>
              <a:rPr lang="en-US" sz="1800" dirty="0" err="1"/>
              <a:t>dernières</a:t>
            </a:r>
            <a:r>
              <a:rPr lang="en-US" sz="1800" dirty="0"/>
              <a:t> </a:t>
            </a:r>
            <a:r>
              <a:rPr lang="en-US" sz="1800" dirty="0" err="1"/>
              <a:t>données</a:t>
            </a:r>
            <a:r>
              <a:rPr lang="en-US" sz="1800" dirty="0"/>
              <a:t> </a:t>
            </a:r>
            <a:r>
              <a:rPr lang="en-US" sz="1800" dirty="0" err="1"/>
              <a:t>Statistiques</a:t>
            </a:r>
            <a:r>
              <a:rPr lang="en-US" sz="1800" dirty="0"/>
              <a:t> Canada </a:t>
            </a:r>
            <a:r>
              <a:rPr lang="fr-CA" sz="1800" dirty="0"/>
              <a:t>(refus des universités de les fournir) ;</a:t>
            </a:r>
          </a:p>
          <a:p>
            <a:r>
              <a:rPr lang="en-US" sz="2400" dirty="0"/>
              <a:t>2001</a:t>
            </a:r>
            <a:r>
              <a:rPr lang="en-US" sz="1800" dirty="0"/>
              <a:t> </a:t>
            </a:r>
            <a:r>
              <a:rPr lang="fr-CA" sz="1800" dirty="0"/>
              <a:t>suspension définitive de collecte de données par Stat Can</a:t>
            </a:r>
            <a:endParaRPr lang="en-US" sz="1800" dirty="0"/>
          </a:p>
          <a:p>
            <a:r>
              <a:rPr lang="fr-CA" dirty="0"/>
              <a:t>2002</a:t>
            </a:r>
            <a:r>
              <a:rPr lang="fr-CA" sz="1800" dirty="0"/>
              <a:t> </a:t>
            </a:r>
            <a:r>
              <a:rPr lang="fr-CA" sz="1600" dirty="0" err="1"/>
              <a:t>Pocklington</a:t>
            </a:r>
            <a:r>
              <a:rPr lang="fr-CA" sz="1600" dirty="0"/>
              <a:t>. T.C. &amp; </a:t>
            </a:r>
            <a:r>
              <a:rPr lang="fr-CA" sz="1600" dirty="0" err="1"/>
              <a:t>Tuper</a:t>
            </a:r>
            <a:r>
              <a:rPr lang="fr-CA" sz="1600" dirty="0"/>
              <a:t>, A. </a:t>
            </a:r>
            <a:r>
              <a:rPr lang="fr-CA" sz="1600" dirty="0">
                <a:hlinkClick r:id="rId2"/>
              </a:rPr>
              <a:t>No place to </a:t>
            </a:r>
            <a:r>
              <a:rPr lang="fr-CA" sz="1600" dirty="0" err="1">
                <a:hlinkClick r:id="rId2"/>
              </a:rPr>
              <a:t>learn</a:t>
            </a:r>
            <a:r>
              <a:rPr lang="fr-CA" sz="1600" dirty="0">
                <a:hlinkClick r:id="rId2"/>
              </a:rPr>
              <a:t>. </a:t>
            </a:r>
            <a:r>
              <a:rPr lang="fr-CA" sz="1200" dirty="0"/>
              <a:t>Toronto, Vancouver : UBC </a:t>
            </a:r>
            <a:r>
              <a:rPr lang="fr-CA" sz="1200" dirty="0" err="1"/>
              <a:t>Press</a:t>
            </a:r>
            <a:r>
              <a:rPr lang="fr-CA" sz="1200" dirty="0"/>
              <a:t> </a:t>
            </a:r>
            <a:endParaRPr lang="fr-CA" sz="1800" dirty="0"/>
          </a:p>
          <a:p>
            <a:r>
              <a:rPr lang="fr-CA" sz="2400" dirty="0"/>
              <a:t>2004 : </a:t>
            </a:r>
            <a:r>
              <a:rPr lang="fr-CA" sz="1400" dirty="0"/>
              <a:t>Ontario </a:t>
            </a:r>
            <a:r>
              <a:rPr lang="fr-CA" sz="1400" dirty="0" err="1"/>
              <a:t>Confederation</a:t>
            </a:r>
            <a:r>
              <a:rPr lang="fr-CA" sz="1400" dirty="0"/>
              <a:t> of </a:t>
            </a:r>
            <a:r>
              <a:rPr lang="fr-CA" sz="1400" dirty="0" err="1"/>
              <a:t>University</a:t>
            </a:r>
            <a:r>
              <a:rPr lang="fr-CA" sz="1400" dirty="0"/>
              <a:t> </a:t>
            </a:r>
            <a:r>
              <a:rPr lang="fr-CA" sz="1400" dirty="0" err="1"/>
              <a:t>Faculty</a:t>
            </a:r>
            <a:r>
              <a:rPr lang="fr-CA" sz="1400" dirty="0"/>
              <a:t> Associations (OCUFA) a demandé aux universités ontariennes de fournir des données sur PTF sans succès;</a:t>
            </a:r>
          </a:p>
          <a:p>
            <a:r>
              <a:rPr lang="fr-CA" sz="2400" dirty="0"/>
              <a:t>2008 </a:t>
            </a:r>
            <a:r>
              <a:rPr lang="fr-CA" sz="1600" dirty="0"/>
              <a:t>- 37 % au Canada vs 26 % aux É-U </a:t>
            </a:r>
            <a:r>
              <a:rPr lang="fr-CA" sz="1400" dirty="0"/>
              <a:t>(</a:t>
            </a:r>
            <a:r>
              <a:rPr lang="fr-CA" sz="1400" dirty="0" err="1"/>
              <a:t>Dobbie</a:t>
            </a:r>
            <a:r>
              <a:rPr lang="fr-CA" sz="1400" dirty="0"/>
              <a:t> &amp; Robinson, 2008)</a:t>
            </a:r>
          </a:p>
          <a:p>
            <a:r>
              <a:rPr lang="fr-CA" sz="2400" dirty="0"/>
              <a:t>2014 </a:t>
            </a:r>
            <a:r>
              <a:rPr lang="fr-CA" sz="1400" dirty="0"/>
              <a:t>en Ontario,  requête sous FIPPA  (</a:t>
            </a:r>
            <a:r>
              <a:rPr lang="fr-CA" sz="1400" dirty="0" err="1"/>
              <a:t>Brownlee</a:t>
            </a:r>
            <a:r>
              <a:rPr lang="fr-CA" sz="1400" dirty="0"/>
              <a:t>, 2014)</a:t>
            </a:r>
          </a:p>
          <a:p>
            <a:pPr lvl="1"/>
            <a:r>
              <a:rPr lang="fr-CA" sz="1200" dirty="0"/>
              <a:t>pour 15 institutions, augmentation moyenne de PTF de 69 % entre 2001 et 2009;</a:t>
            </a:r>
          </a:p>
          <a:p>
            <a:r>
              <a:rPr lang="fr-CA" sz="2400" dirty="0"/>
              <a:t>2018 </a:t>
            </a:r>
            <a:r>
              <a:rPr lang="fr-CA" sz="1600" dirty="0"/>
              <a:t>rapport du Council of Ontario </a:t>
            </a:r>
            <a:r>
              <a:rPr lang="fr-CA" sz="1600" dirty="0" err="1"/>
              <a:t>Universities</a:t>
            </a:r>
            <a:r>
              <a:rPr lang="fr-CA" sz="1600" dirty="0"/>
              <a:t>  </a:t>
            </a:r>
          </a:p>
          <a:p>
            <a:r>
              <a:rPr lang="fr-CA" sz="2400" dirty="0"/>
              <a:t>2018</a:t>
            </a:r>
            <a:r>
              <a:rPr lang="fr-CA" sz="1600" dirty="0"/>
              <a:t> rapport du Centre canadien des politiques alternatives</a:t>
            </a:r>
          </a:p>
          <a:p>
            <a:r>
              <a:rPr lang="fr-CA" sz="2400" dirty="0"/>
              <a:t>2018 </a:t>
            </a:r>
            <a:r>
              <a:rPr lang="fr-CA" sz="1600" dirty="0"/>
              <a:t>rapport de l’ACPPU</a:t>
            </a:r>
          </a:p>
          <a:p>
            <a:endParaRPr lang="fr-CA" sz="1400" dirty="0"/>
          </a:p>
          <a:p>
            <a:pPr marL="114300" indent="0">
              <a:buNone/>
            </a:pPr>
            <a:endParaRPr lang="fr-CA" sz="1600" dirty="0"/>
          </a:p>
          <a:p>
            <a:pPr marL="114300" indent="0">
              <a:buNone/>
            </a:pPr>
            <a:endParaRPr lang="fr-CA" sz="1600" dirty="0"/>
          </a:p>
          <a:p>
            <a:endParaRPr lang="fr-CA" sz="1800" dirty="0"/>
          </a:p>
          <a:p>
            <a:pPr marL="114300" indent="0">
              <a:buNone/>
            </a:pPr>
            <a:endParaRPr lang="fr-CA" dirty="0"/>
          </a:p>
          <a:p>
            <a:endParaRPr lang="fr-CA" dirty="0"/>
          </a:p>
        </p:txBody>
      </p:sp>
      <p:pic>
        <p:nvPicPr>
          <p:cNvPr id="4" name="Image 3"/>
          <p:cNvPicPr>
            <a:picLocks noChangeAspect="1"/>
          </p:cNvPicPr>
          <p:nvPr/>
        </p:nvPicPr>
        <p:blipFill>
          <a:blip r:embed="rId3"/>
          <a:stretch>
            <a:fillRect/>
          </a:stretch>
        </p:blipFill>
        <p:spPr>
          <a:xfrm>
            <a:off x="6656045" y="4077072"/>
            <a:ext cx="1732379" cy="2568352"/>
          </a:xfrm>
          <a:prstGeom prst="rect">
            <a:avLst/>
          </a:prstGeom>
        </p:spPr>
      </p:pic>
    </p:spTree>
    <p:extLst>
      <p:ext uri="{BB962C8B-B14F-4D97-AF65-F5344CB8AC3E}">
        <p14:creationId xmlns:p14="http://schemas.microsoft.com/office/powerpoint/2010/main" val="1105371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355160" cy="844344"/>
          </a:xfrm>
        </p:spPr>
        <p:txBody>
          <a:bodyPr/>
          <a:lstStyle/>
          <a:p>
            <a:pPr marL="114300"/>
            <a:r>
              <a:rPr lang="fr-CA" sz="1800" dirty="0"/>
              <a:t>Shaker, E. &amp; </a:t>
            </a:r>
            <a:r>
              <a:rPr lang="fr-CA" sz="1800" dirty="0" err="1"/>
              <a:t>Pasma</a:t>
            </a:r>
            <a:r>
              <a:rPr lang="fr-CA" sz="1800" dirty="0"/>
              <a:t>, C. (2018). </a:t>
            </a:r>
            <a:r>
              <a:rPr lang="fr-CA" sz="1800" dirty="0" err="1"/>
              <a:t>Contract</a:t>
            </a:r>
            <a:r>
              <a:rPr lang="fr-CA" sz="1800" dirty="0"/>
              <a:t> </a:t>
            </a:r>
            <a:r>
              <a:rPr lang="fr-CA" sz="1800" dirty="0" err="1"/>
              <a:t>faculty</a:t>
            </a:r>
            <a:r>
              <a:rPr lang="fr-CA" sz="1800" dirty="0"/>
              <a:t> </a:t>
            </a:r>
            <a:r>
              <a:rPr lang="fr-CA" sz="1800" dirty="0" err="1"/>
              <a:t>appointments</a:t>
            </a:r>
            <a:r>
              <a:rPr lang="fr-CA" sz="1800" dirty="0"/>
              <a:t> at Canadian </a:t>
            </a:r>
            <a:r>
              <a:rPr lang="fr-CA" sz="1800" dirty="0" err="1"/>
              <a:t>universities</a:t>
            </a:r>
            <a:r>
              <a:rPr lang="fr-CA" sz="1800" dirty="0"/>
              <a:t>. Centre canadien de politiques alternatives, En ligne : </a:t>
            </a:r>
            <a:r>
              <a:rPr lang="fr-CA" sz="1800" dirty="0">
                <a:hlinkClick r:id="rId2"/>
              </a:rPr>
              <a:t>https://www.policyalternatives.ca/publications/reports/contract-u</a:t>
            </a:r>
            <a:endParaRPr lang="fr-CA" sz="1800" dirty="0"/>
          </a:p>
        </p:txBody>
      </p:sp>
      <p:sp>
        <p:nvSpPr>
          <p:cNvPr id="5" name="Espace réservé du contenu 4"/>
          <p:cNvSpPr>
            <a:spLocks noGrp="1"/>
          </p:cNvSpPr>
          <p:nvPr>
            <p:ph idx="1"/>
          </p:nvPr>
        </p:nvSpPr>
        <p:spPr>
          <a:xfrm>
            <a:off x="457200" y="1196752"/>
            <a:ext cx="7620000" cy="5204048"/>
          </a:xfrm>
        </p:spPr>
        <p:txBody>
          <a:bodyPr>
            <a:normAutofit/>
          </a:bodyPr>
          <a:lstStyle/>
          <a:p>
            <a:pPr marL="114300" indent="0">
              <a:buNone/>
            </a:pPr>
            <a:r>
              <a:rPr lang="fr-CA" sz="1600" dirty="0"/>
              <a:t>Sur 78 universités  publiques contactées (FIPPA), données exploitables pour 67</a:t>
            </a:r>
          </a:p>
          <a:p>
            <a:pPr marL="114300" indent="0">
              <a:buNone/>
            </a:pPr>
            <a:endParaRPr lang="fr-CA" sz="1600" dirty="0"/>
          </a:p>
          <a:p>
            <a:pPr marL="114300" indent="0">
              <a:buNone/>
            </a:pPr>
            <a:endParaRPr lang="fr-CA" sz="1600" dirty="0"/>
          </a:p>
          <a:p>
            <a:pPr marL="114300" indent="0">
              <a:buNone/>
            </a:pPr>
            <a:endParaRPr lang="fr-CA" sz="1600" dirty="0"/>
          </a:p>
          <a:p>
            <a:pPr marL="114300" indent="0">
              <a:buNone/>
            </a:pPr>
            <a:endParaRPr lang="fr-CA" sz="1600" dirty="0"/>
          </a:p>
          <a:p>
            <a:pPr marL="114300" indent="0">
              <a:buNone/>
            </a:pPr>
            <a:endParaRPr lang="fr-CA" sz="1600" dirty="0"/>
          </a:p>
          <a:p>
            <a:pPr marL="114300" indent="0">
              <a:buNone/>
            </a:pPr>
            <a:endParaRPr lang="fr-CA" sz="1600" dirty="0"/>
          </a:p>
          <a:p>
            <a:pPr marL="114300" indent="0">
              <a:buNone/>
            </a:pPr>
            <a:endParaRPr lang="fr-CA" sz="1600" dirty="0"/>
          </a:p>
          <a:p>
            <a:pPr marL="114300" indent="0">
              <a:buNone/>
            </a:pPr>
            <a:endParaRPr lang="fr-CA" sz="1600" dirty="0"/>
          </a:p>
          <a:p>
            <a:pPr marL="114300" indent="0">
              <a:buNone/>
            </a:pPr>
            <a:endParaRPr lang="fr-CA" sz="1600" dirty="0"/>
          </a:p>
          <a:p>
            <a:pPr marL="114300" indent="0">
              <a:buNone/>
            </a:pPr>
            <a:endParaRPr lang="fr-CA" sz="1600" dirty="0"/>
          </a:p>
          <a:p>
            <a:pPr marL="114300" indent="0">
              <a:buNone/>
            </a:pPr>
            <a:endParaRPr lang="fr-CA" sz="1600" dirty="0"/>
          </a:p>
          <a:p>
            <a:pPr marL="114300" indent="0">
              <a:buNone/>
            </a:pPr>
            <a:endParaRPr lang="fr-CA" sz="1600" dirty="0"/>
          </a:p>
          <a:p>
            <a:pPr marL="114300" indent="0">
              <a:buNone/>
            </a:pPr>
            <a:endParaRPr lang="fr-CA" sz="1600" dirty="0"/>
          </a:p>
          <a:p>
            <a:pPr marL="114300" indent="0">
              <a:buNone/>
            </a:pPr>
            <a:endParaRPr lang="fr-CA" sz="1600" dirty="0"/>
          </a:p>
        </p:txBody>
      </p:sp>
      <p:pic>
        <p:nvPicPr>
          <p:cNvPr id="6" name="Image 5"/>
          <p:cNvPicPr>
            <a:picLocks noChangeAspect="1"/>
          </p:cNvPicPr>
          <p:nvPr/>
        </p:nvPicPr>
        <p:blipFill>
          <a:blip r:embed="rId3"/>
          <a:stretch>
            <a:fillRect/>
          </a:stretch>
        </p:blipFill>
        <p:spPr>
          <a:xfrm>
            <a:off x="479013" y="1605882"/>
            <a:ext cx="4608512" cy="2640406"/>
          </a:xfrm>
          <a:prstGeom prst="rect">
            <a:avLst/>
          </a:prstGeom>
        </p:spPr>
      </p:pic>
      <p:pic>
        <p:nvPicPr>
          <p:cNvPr id="7" name="Image 6"/>
          <p:cNvPicPr>
            <a:picLocks noChangeAspect="1"/>
          </p:cNvPicPr>
          <p:nvPr/>
        </p:nvPicPr>
        <p:blipFill>
          <a:blip r:embed="rId4"/>
          <a:stretch>
            <a:fillRect/>
          </a:stretch>
        </p:blipFill>
        <p:spPr>
          <a:xfrm>
            <a:off x="251520" y="4234492"/>
            <a:ext cx="5210175" cy="809625"/>
          </a:xfrm>
          <a:prstGeom prst="rect">
            <a:avLst/>
          </a:prstGeom>
        </p:spPr>
      </p:pic>
      <p:pic>
        <p:nvPicPr>
          <p:cNvPr id="8" name="Image 7"/>
          <p:cNvPicPr>
            <a:picLocks noChangeAspect="1"/>
          </p:cNvPicPr>
          <p:nvPr/>
        </p:nvPicPr>
        <p:blipFill>
          <a:blip r:embed="rId5"/>
          <a:stretch>
            <a:fillRect/>
          </a:stretch>
        </p:blipFill>
        <p:spPr>
          <a:xfrm>
            <a:off x="2555776" y="4999489"/>
            <a:ext cx="6010275" cy="1800225"/>
          </a:xfrm>
          <a:prstGeom prst="rect">
            <a:avLst/>
          </a:prstGeom>
        </p:spPr>
      </p:pic>
    </p:spTree>
    <p:extLst>
      <p:ext uri="{BB962C8B-B14F-4D97-AF65-F5344CB8AC3E}">
        <p14:creationId xmlns:p14="http://schemas.microsoft.com/office/powerpoint/2010/main" val="868749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1800" dirty="0"/>
              <a:t>Shaker, E. &amp; </a:t>
            </a:r>
            <a:r>
              <a:rPr lang="fr-CA" sz="1800" dirty="0" err="1"/>
              <a:t>Pasma</a:t>
            </a:r>
            <a:r>
              <a:rPr lang="fr-CA" sz="1800" dirty="0"/>
              <a:t>, C. (2018). </a:t>
            </a:r>
            <a:r>
              <a:rPr lang="fr-CA" sz="1800" dirty="0" err="1"/>
              <a:t>Contract</a:t>
            </a:r>
            <a:r>
              <a:rPr lang="fr-CA" sz="1800" dirty="0"/>
              <a:t> </a:t>
            </a:r>
            <a:r>
              <a:rPr lang="fr-CA" sz="1800" dirty="0" err="1"/>
              <a:t>faculty</a:t>
            </a:r>
            <a:r>
              <a:rPr lang="fr-CA" sz="1800" dirty="0"/>
              <a:t> </a:t>
            </a:r>
            <a:r>
              <a:rPr lang="fr-CA" sz="1800" dirty="0" err="1"/>
              <a:t>appointments</a:t>
            </a:r>
            <a:r>
              <a:rPr lang="fr-CA" sz="1800" dirty="0"/>
              <a:t> at Canadian </a:t>
            </a:r>
            <a:r>
              <a:rPr lang="fr-CA" sz="1800" dirty="0" err="1"/>
              <a:t>universities</a:t>
            </a:r>
            <a:r>
              <a:rPr lang="fr-CA" sz="1800" dirty="0"/>
              <a:t>. Centre canadien de politiques alternatives, En ligne : </a:t>
            </a:r>
            <a:r>
              <a:rPr lang="fr-CA" sz="1800" dirty="0">
                <a:hlinkClick r:id="rId2"/>
              </a:rPr>
              <a:t>https://www.policyalternatives.ca/publications/reports/contract-u</a:t>
            </a:r>
            <a:endParaRPr lang="fr-CA" sz="1800" dirty="0"/>
          </a:p>
        </p:txBody>
      </p:sp>
      <p:pic>
        <p:nvPicPr>
          <p:cNvPr id="4" name="Espace réservé du contenu 3"/>
          <p:cNvPicPr>
            <a:picLocks noGrp="1" noChangeAspect="1"/>
          </p:cNvPicPr>
          <p:nvPr>
            <p:ph idx="1"/>
          </p:nvPr>
        </p:nvPicPr>
        <p:blipFill>
          <a:blip r:embed="rId3"/>
          <a:stretch>
            <a:fillRect/>
          </a:stretch>
        </p:blipFill>
        <p:spPr>
          <a:xfrm>
            <a:off x="457200" y="2004362"/>
            <a:ext cx="7620000" cy="3992275"/>
          </a:xfrm>
          <a:prstGeom prst="rect">
            <a:avLst/>
          </a:prstGeom>
        </p:spPr>
      </p:pic>
    </p:spTree>
    <p:extLst>
      <p:ext uri="{BB962C8B-B14F-4D97-AF65-F5344CB8AC3E}">
        <p14:creationId xmlns:p14="http://schemas.microsoft.com/office/powerpoint/2010/main" val="12293494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2000" dirty="0"/>
              <a:t>Shaker, E. &amp; </a:t>
            </a:r>
            <a:r>
              <a:rPr lang="fr-CA" sz="2000" dirty="0" err="1"/>
              <a:t>Pasma</a:t>
            </a:r>
            <a:r>
              <a:rPr lang="fr-CA" sz="2000" dirty="0"/>
              <a:t>, C. (2018). </a:t>
            </a:r>
            <a:r>
              <a:rPr lang="fr-CA" sz="2000" dirty="0" err="1"/>
              <a:t>Contract</a:t>
            </a:r>
            <a:r>
              <a:rPr lang="fr-CA" sz="2000" dirty="0"/>
              <a:t> </a:t>
            </a:r>
            <a:r>
              <a:rPr lang="fr-CA" sz="2000" dirty="0" err="1"/>
              <a:t>faculty</a:t>
            </a:r>
            <a:r>
              <a:rPr lang="fr-CA" sz="2000" dirty="0"/>
              <a:t> </a:t>
            </a:r>
            <a:r>
              <a:rPr lang="fr-CA" sz="2000" dirty="0" err="1"/>
              <a:t>appointments</a:t>
            </a:r>
            <a:r>
              <a:rPr lang="fr-CA" sz="2000" dirty="0"/>
              <a:t> at Canadian </a:t>
            </a:r>
            <a:r>
              <a:rPr lang="fr-CA" sz="2000" dirty="0" err="1"/>
              <a:t>universities</a:t>
            </a:r>
            <a:r>
              <a:rPr lang="fr-CA" sz="2000" dirty="0"/>
              <a:t>. Centre canadien de politiques alternatives, En ligne : </a:t>
            </a:r>
            <a:r>
              <a:rPr lang="fr-CA" sz="2000" dirty="0">
                <a:hlinkClick r:id="rId2"/>
              </a:rPr>
              <a:t>https://www.policyalternatives.ca/publications/reports/contract-u</a:t>
            </a:r>
            <a:endParaRPr lang="fr-CA" sz="2000" dirty="0"/>
          </a:p>
        </p:txBody>
      </p:sp>
      <p:pic>
        <p:nvPicPr>
          <p:cNvPr id="4" name="Espace réservé du contenu 3"/>
          <p:cNvPicPr>
            <a:picLocks noGrp="1" noChangeAspect="1"/>
          </p:cNvPicPr>
          <p:nvPr>
            <p:ph idx="1"/>
          </p:nvPr>
        </p:nvPicPr>
        <p:blipFill>
          <a:blip r:embed="rId3"/>
          <a:stretch>
            <a:fillRect/>
          </a:stretch>
        </p:blipFill>
        <p:spPr>
          <a:xfrm>
            <a:off x="457200" y="1891965"/>
            <a:ext cx="7620000" cy="4217070"/>
          </a:xfrm>
          <a:prstGeom prst="rect">
            <a:avLst/>
          </a:prstGeom>
        </p:spPr>
      </p:pic>
    </p:spTree>
    <p:extLst>
      <p:ext uri="{BB962C8B-B14F-4D97-AF65-F5344CB8AC3E}">
        <p14:creationId xmlns:p14="http://schemas.microsoft.com/office/powerpoint/2010/main" val="15437387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1800" dirty="0"/>
              <a:t>Shaker, E. &amp; </a:t>
            </a:r>
            <a:r>
              <a:rPr lang="fr-CA" sz="1800" dirty="0" err="1"/>
              <a:t>Pasma</a:t>
            </a:r>
            <a:r>
              <a:rPr lang="fr-CA" sz="1800" dirty="0"/>
              <a:t>, C. (2018). </a:t>
            </a:r>
            <a:r>
              <a:rPr lang="fr-CA" sz="1800" dirty="0" err="1"/>
              <a:t>Contract</a:t>
            </a:r>
            <a:r>
              <a:rPr lang="fr-CA" sz="1800" dirty="0"/>
              <a:t> </a:t>
            </a:r>
            <a:r>
              <a:rPr lang="fr-CA" sz="1800" dirty="0" err="1"/>
              <a:t>faculty</a:t>
            </a:r>
            <a:r>
              <a:rPr lang="fr-CA" sz="1800" dirty="0"/>
              <a:t> </a:t>
            </a:r>
            <a:r>
              <a:rPr lang="fr-CA" sz="1800" dirty="0" err="1"/>
              <a:t>appointments</a:t>
            </a:r>
            <a:r>
              <a:rPr lang="fr-CA" sz="1800" dirty="0"/>
              <a:t> at Canadian </a:t>
            </a:r>
            <a:r>
              <a:rPr lang="fr-CA" sz="1800" dirty="0" err="1"/>
              <a:t>universities</a:t>
            </a:r>
            <a:r>
              <a:rPr lang="fr-CA" sz="1800" dirty="0"/>
              <a:t>. Centre canadien de politiques alternatives, En ligne : </a:t>
            </a:r>
            <a:r>
              <a:rPr lang="fr-CA" sz="1800" dirty="0">
                <a:hlinkClick r:id="rId2"/>
              </a:rPr>
              <a:t>https://www.policyalternatives.ca/publications/reports/contract-u</a:t>
            </a:r>
            <a:endParaRPr lang="fr-CA" sz="1800" dirty="0"/>
          </a:p>
        </p:txBody>
      </p:sp>
      <p:pic>
        <p:nvPicPr>
          <p:cNvPr id="4" name="Espace réservé du contenu 3"/>
          <p:cNvPicPr>
            <a:picLocks noGrp="1" noChangeAspect="1"/>
          </p:cNvPicPr>
          <p:nvPr>
            <p:ph idx="1"/>
          </p:nvPr>
        </p:nvPicPr>
        <p:blipFill>
          <a:blip r:embed="rId3"/>
          <a:stretch>
            <a:fillRect/>
          </a:stretch>
        </p:blipFill>
        <p:spPr>
          <a:xfrm>
            <a:off x="457200" y="2002248"/>
            <a:ext cx="7620000" cy="3996503"/>
          </a:xfrm>
          <a:prstGeom prst="rect">
            <a:avLst/>
          </a:prstGeom>
        </p:spPr>
      </p:pic>
    </p:spTree>
    <p:extLst>
      <p:ext uri="{BB962C8B-B14F-4D97-AF65-F5344CB8AC3E}">
        <p14:creationId xmlns:p14="http://schemas.microsoft.com/office/powerpoint/2010/main" val="279287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2000" dirty="0"/>
              <a:t>Shaker, E. &amp; </a:t>
            </a:r>
            <a:r>
              <a:rPr lang="fr-CA" sz="2000" dirty="0" err="1"/>
              <a:t>Pasma</a:t>
            </a:r>
            <a:r>
              <a:rPr lang="fr-CA" sz="2000" dirty="0"/>
              <a:t>, C. (2018). </a:t>
            </a:r>
            <a:r>
              <a:rPr lang="fr-CA" sz="2000" dirty="0" err="1"/>
              <a:t>Contract</a:t>
            </a:r>
            <a:r>
              <a:rPr lang="fr-CA" sz="2000" dirty="0"/>
              <a:t> </a:t>
            </a:r>
            <a:r>
              <a:rPr lang="fr-CA" sz="2000" dirty="0" err="1"/>
              <a:t>faculty</a:t>
            </a:r>
            <a:r>
              <a:rPr lang="fr-CA" sz="2000" dirty="0"/>
              <a:t> </a:t>
            </a:r>
            <a:r>
              <a:rPr lang="fr-CA" sz="2000" dirty="0" err="1"/>
              <a:t>appointments</a:t>
            </a:r>
            <a:r>
              <a:rPr lang="fr-CA" sz="2000" dirty="0"/>
              <a:t> at Canadian </a:t>
            </a:r>
            <a:r>
              <a:rPr lang="fr-CA" sz="2000" dirty="0" err="1"/>
              <a:t>universities</a:t>
            </a:r>
            <a:r>
              <a:rPr lang="fr-CA" sz="2000" dirty="0"/>
              <a:t>. Centre canadien de politiques alternatives, En ligne : </a:t>
            </a:r>
            <a:r>
              <a:rPr lang="fr-CA" sz="2000" dirty="0">
                <a:hlinkClick r:id="rId2"/>
              </a:rPr>
              <a:t>https://www.policyalternatives.ca/publications/reports/contract-u</a:t>
            </a:r>
            <a:endParaRPr lang="fr-CA" sz="2000" dirty="0"/>
          </a:p>
        </p:txBody>
      </p:sp>
      <p:pic>
        <p:nvPicPr>
          <p:cNvPr id="4" name="Espace réservé du contenu 3"/>
          <p:cNvPicPr>
            <a:picLocks noGrp="1" noChangeAspect="1"/>
          </p:cNvPicPr>
          <p:nvPr>
            <p:ph idx="1"/>
          </p:nvPr>
        </p:nvPicPr>
        <p:blipFill>
          <a:blip r:embed="rId3"/>
          <a:stretch>
            <a:fillRect/>
          </a:stretch>
        </p:blipFill>
        <p:spPr>
          <a:xfrm>
            <a:off x="457200" y="2145460"/>
            <a:ext cx="7620000" cy="3710079"/>
          </a:xfrm>
          <a:prstGeom prst="rect">
            <a:avLst/>
          </a:prstGeom>
        </p:spPr>
      </p:pic>
    </p:spTree>
    <p:extLst>
      <p:ext uri="{BB962C8B-B14F-4D97-AF65-F5344CB8AC3E}">
        <p14:creationId xmlns:p14="http://schemas.microsoft.com/office/powerpoint/2010/main" val="11041021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2000" dirty="0"/>
              <a:t>Shaker, E. &amp; </a:t>
            </a:r>
            <a:r>
              <a:rPr lang="fr-CA" sz="2000" dirty="0" err="1"/>
              <a:t>Pasma</a:t>
            </a:r>
            <a:r>
              <a:rPr lang="fr-CA" sz="2000" dirty="0"/>
              <a:t>, C. (2018). </a:t>
            </a:r>
            <a:r>
              <a:rPr lang="fr-CA" sz="2000" dirty="0" err="1"/>
              <a:t>Contract</a:t>
            </a:r>
            <a:r>
              <a:rPr lang="fr-CA" sz="2000" dirty="0"/>
              <a:t> </a:t>
            </a:r>
            <a:r>
              <a:rPr lang="fr-CA" sz="2000" dirty="0" err="1"/>
              <a:t>faculty</a:t>
            </a:r>
            <a:r>
              <a:rPr lang="fr-CA" sz="2000" dirty="0"/>
              <a:t> </a:t>
            </a:r>
            <a:r>
              <a:rPr lang="fr-CA" sz="2000" dirty="0" err="1"/>
              <a:t>appointments</a:t>
            </a:r>
            <a:r>
              <a:rPr lang="fr-CA" sz="2000" dirty="0"/>
              <a:t> at Canadian </a:t>
            </a:r>
            <a:r>
              <a:rPr lang="fr-CA" sz="2000" dirty="0" err="1"/>
              <a:t>universities</a:t>
            </a:r>
            <a:r>
              <a:rPr lang="fr-CA" sz="2000" dirty="0"/>
              <a:t>. Centre canadien de politiques alternatives, En ligne : </a:t>
            </a:r>
            <a:r>
              <a:rPr lang="fr-CA" sz="2000" dirty="0">
                <a:hlinkClick r:id="rId2"/>
              </a:rPr>
              <a:t>https://www.policyalternatives.ca/publications/reports/contract-u</a:t>
            </a:r>
            <a:endParaRPr lang="fr-CA" sz="2000" dirty="0"/>
          </a:p>
        </p:txBody>
      </p:sp>
      <p:pic>
        <p:nvPicPr>
          <p:cNvPr id="6" name="Espace réservé du contenu 5"/>
          <p:cNvPicPr>
            <a:picLocks noGrp="1" noChangeAspect="1"/>
          </p:cNvPicPr>
          <p:nvPr>
            <p:ph idx="1"/>
          </p:nvPr>
        </p:nvPicPr>
        <p:blipFill>
          <a:blip r:embed="rId3"/>
          <a:stretch>
            <a:fillRect/>
          </a:stretch>
        </p:blipFill>
        <p:spPr>
          <a:xfrm>
            <a:off x="457200" y="1732439"/>
            <a:ext cx="7620000" cy="4536121"/>
          </a:xfrm>
          <a:prstGeom prst="rect">
            <a:avLst/>
          </a:prstGeom>
        </p:spPr>
      </p:pic>
    </p:spTree>
    <p:extLst>
      <p:ext uri="{BB962C8B-B14F-4D97-AF65-F5344CB8AC3E}">
        <p14:creationId xmlns:p14="http://schemas.microsoft.com/office/powerpoint/2010/main" val="3763517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2000" dirty="0"/>
              <a:t>Foster, K., &amp; </a:t>
            </a:r>
            <a:r>
              <a:rPr lang="fr-CA" sz="2000" dirty="0" err="1"/>
              <a:t>Birdsell</a:t>
            </a:r>
            <a:r>
              <a:rPr lang="fr-CA" sz="2000" dirty="0"/>
              <a:t> Bauer, L. (2018, septembre). </a:t>
            </a:r>
            <a:r>
              <a:rPr lang="fr-CA" sz="2000" i="1" dirty="0"/>
              <a:t>De l'ombre à la lumière: Les expériences du personnel académique contractuel</a:t>
            </a:r>
            <a:r>
              <a:rPr lang="fr-CA" sz="2000" dirty="0"/>
              <a:t>.  ACPPU</a:t>
            </a:r>
            <a:br>
              <a:rPr lang="fr-CA" sz="2000" dirty="0"/>
            </a:br>
            <a:r>
              <a:rPr lang="fr-CA" sz="2000" i="1" dirty="0">
                <a:hlinkClick r:id="rId2"/>
              </a:rPr>
              <a:t>https://www.caut.ca/sites/default/files/rapport_pac.pdf</a:t>
            </a:r>
            <a:endParaRPr lang="fr-CA" sz="2000" i="1" dirty="0"/>
          </a:p>
        </p:txBody>
      </p:sp>
      <p:sp>
        <p:nvSpPr>
          <p:cNvPr id="3" name="Espace réservé du contenu 2"/>
          <p:cNvSpPr>
            <a:spLocks noGrp="1"/>
          </p:cNvSpPr>
          <p:nvPr>
            <p:ph idx="1"/>
          </p:nvPr>
        </p:nvSpPr>
        <p:spPr/>
        <p:txBody>
          <a:bodyPr/>
          <a:lstStyle/>
          <a:p>
            <a:r>
              <a:rPr lang="fr-CA" dirty="0"/>
              <a:t>Un rapport renversant…</a:t>
            </a:r>
          </a:p>
          <a:p>
            <a:r>
              <a:rPr lang="fr-CA" dirty="0"/>
              <a:t>Un résumé ici :</a:t>
            </a:r>
          </a:p>
          <a:p>
            <a:r>
              <a:rPr lang="fr-CA" dirty="0">
                <a:hlinkClick r:id="rId3"/>
              </a:rPr>
              <a:t>https://www.caut.ca/fr/bulletin/2018/09/detruire-les-mythes-du-personnel-academique-contractuel</a:t>
            </a:r>
            <a:endParaRPr lang="fr-CA" dirty="0"/>
          </a:p>
        </p:txBody>
      </p:sp>
    </p:spTree>
    <p:extLst>
      <p:ext uri="{BB962C8B-B14F-4D97-AF65-F5344CB8AC3E}">
        <p14:creationId xmlns:p14="http://schemas.microsoft.com/office/powerpoint/2010/main" val="2709190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3200" dirty="0"/>
              <a:t>Actualités :</a:t>
            </a:r>
            <a:br>
              <a:rPr lang="fr-CA" sz="2400" dirty="0"/>
            </a:br>
            <a:r>
              <a:rPr lang="fr-CA" sz="2400" dirty="0"/>
              <a:t>4 septembre 2019,  </a:t>
            </a:r>
            <a:r>
              <a:rPr lang="fr-CA" sz="2400" i="1" dirty="0"/>
              <a:t>Inside </a:t>
            </a:r>
            <a:r>
              <a:rPr lang="fr-CA" sz="2400" i="1" dirty="0" err="1"/>
              <a:t>Higher</a:t>
            </a:r>
            <a:r>
              <a:rPr lang="fr-CA" sz="2400" i="1" dirty="0"/>
              <a:t> ED</a:t>
            </a:r>
            <a:br>
              <a:rPr lang="fr-CA" sz="3200" dirty="0"/>
            </a:br>
            <a:endParaRPr lang="fr-CA" sz="3200" dirty="0"/>
          </a:p>
        </p:txBody>
      </p:sp>
      <p:sp>
        <p:nvSpPr>
          <p:cNvPr id="5" name="Espace réservé du contenu 4"/>
          <p:cNvSpPr>
            <a:spLocks noGrp="1"/>
          </p:cNvSpPr>
          <p:nvPr>
            <p:ph idx="1"/>
          </p:nvPr>
        </p:nvSpPr>
        <p:spPr/>
        <p:txBody>
          <a:bodyPr/>
          <a:lstStyle/>
          <a:p>
            <a:r>
              <a:rPr lang="fr-CA" dirty="0">
                <a:hlinkClick r:id="rId2"/>
              </a:rPr>
              <a:t>https://www.insidehighered.com/digital-learning/blogs/technology-and-learning/precarious-faculty-and-our-digital-learning-community</a:t>
            </a:r>
            <a:endParaRPr lang="fr-CA" dirty="0"/>
          </a:p>
        </p:txBody>
      </p:sp>
      <p:pic>
        <p:nvPicPr>
          <p:cNvPr id="6" name="Image 5"/>
          <p:cNvPicPr>
            <a:picLocks noChangeAspect="1"/>
          </p:cNvPicPr>
          <p:nvPr/>
        </p:nvPicPr>
        <p:blipFill>
          <a:blip r:embed="rId3"/>
          <a:stretch>
            <a:fillRect/>
          </a:stretch>
        </p:blipFill>
        <p:spPr>
          <a:xfrm>
            <a:off x="395536" y="1484784"/>
            <a:ext cx="7382356" cy="3361358"/>
          </a:xfrm>
          <a:prstGeom prst="rect">
            <a:avLst/>
          </a:prstGeom>
        </p:spPr>
      </p:pic>
      <p:pic>
        <p:nvPicPr>
          <p:cNvPr id="7" name="Image 6"/>
          <p:cNvPicPr>
            <a:picLocks noChangeAspect="1"/>
          </p:cNvPicPr>
          <p:nvPr/>
        </p:nvPicPr>
        <p:blipFill>
          <a:blip r:embed="rId4"/>
          <a:stretch>
            <a:fillRect/>
          </a:stretch>
        </p:blipFill>
        <p:spPr>
          <a:xfrm>
            <a:off x="5368067" y="274638"/>
            <a:ext cx="2409825" cy="1143000"/>
          </a:xfrm>
          <a:prstGeom prst="rect">
            <a:avLst/>
          </a:prstGeom>
        </p:spPr>
      </p:pic>
      <p:sp>
        <p:nvSpPr>
          <p:cNvPr id="8" name="ZoneTexte 7"/>
          <p:cNvSpPr txBox="1"/>
          <p:nvPr/>
        </p:nvSpPr>
        <p:spPr>
          <a:xfrm>
            <a:off x="539552" y="5301208"/>
            <a:ext cx="7238340" cy="584775"/>
          </a:xfrm>
          <a:prstGeom prst="rect">
            <a:avLst/>
          </a:prstGeom>
          <a:noFill/>
        </p:spPr>
        <p:txBody>
          <a:bodyPr wrap="square" rtlCol="0">
            <a:spAutoFit/>
          </a:bodyPr>
          <a:lstStyle/>
          <a:p>
            <a:r>
              <a:rPr lang="fr-CA" sz="1600" dirty="0">
                <a:hlinkClick r:id="rId2"/>
              </a:rPr>
              <a:t>https://www.insidehighered.com/digital-learning/blogs/technology-and-learning/precarious-faculty-and-our-digital-learning-community</a:t>
            </a:r>
            <a:endParaRPr lang="fr-CA" sz="1600" dirty="0"/>
          </a:p>
        </p:txBody>
      </p:sp>
    </p:spTree>
    <p:extLst>
      <p:ext uri="{BB962C8B-B14F-4D97-AF65-F5344CB8AC3E}">
        <p14:creationId xmlns:p14="http://schemas.microsoft.com/office/powerpoint/2010/main" val="5145955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2800" dirty="0"/>
              <a:t>Caractéristiques générales de la « nouvelle majorité »</a:t>
            </a:r>
          </a:p>
        </p:txBody>
      </p:sp>
      <p:sp>
        <p:nvSpPr>
          <p:cNvPr id="3" name="Espace réservé du contenu 2"/>
          <p:cNvSpPr>
            <a:spLocks noGrp="1"/>
          </p:cNvSpPr>
          <p:nvPr>
            <p:ph idx="1"/>
          </p:nvPr>
        </p:nvSpPr>
        <p:spPr/>
        <p:txBody>
          <a:bodyPr>
            <a:normAutofit/>
          </a:bodyPr>
          <a:lstStyle/>
          <a:p>
            <a:pPr lvl="2"/>
            <a:r>
              <a:rPr lang="fr-CA" dirty="0"/>
              <a:t>Temps partiel</a:t>
            </a:r>
          </a:p>
          <a:p>
            <a:pPr lvl="2"/>
            <a:r>
              <a:rPr lang="fr-CA" dirty="0"/>
              <a:t>Contractuels … depuis longtemps</a:t>
            </a:r>
          </a:p>
          <a:p>
            <a:pPr lvl="2"/>
            <a:r>
              <a:rPr lang="fr-CA" dirty="0"/>
              <a:t>Moins payés</a:t>
            </a:r>
          </a:p>
          <a:p>
            <a:pPr lvl="2"/>
            <a:r>
              <a:rPr lang="fr-CA" dirty="0"/>
              <a:t>Plus diplômés qu’on ne pense…</a:t>
            </a:r>
          </a:p>
          <a:p>
            <a:pPr lvl="2"/>
            <a:r>
              <a:rPr lang="fr-CA" dirty="0"/>
              <a:t>Surtout des femmes (?)</a:t>
            </a:r>
          </a:p>
          <a:p>
            <a:pPr lvl="2"/>
            <a:r>
              <a:rPr lang="fr-CA" dirty="0"/>
              <a:t>Sentiment d’isolement </a:t>
            </a:r>
          </a:p>
          <a:p>
            <a:pPr lvl="2"/>
            <a:r>
              <a:rPr lang="fr-CA" dirty="0"/>
              <a:t>Sentiment de non reconnaissance, voire de mépris</a:t>
            </a:r>
          </a:p>
          <a:p>
            <a:pPr lvl="2"/>
            <a:r>
              <a:rPr lang="fr-CA" dirty="0"/>
              <a:t>Peu de liens avec l’institution et la communauté universitaires</a:t>
            </a:r>
          </a:p>
          <a:p>
            <a:pPr lvl="3"/>
            <a:r>
              <a:rPr lang="fr-CA" dirty="0"/>
              <a:t>Souvent travaillent dans plusieurs établissements à la fois</a:t>
            </a:r>
          </a:p>
          <a:p>
            <a:pPr lvl="2"/>
            <a:r>
              <a:rPr lang="fr-CA" dirty="0"/>
              <a:t>Moins de ressources matérielles (ex. pas d’accès à un bureau, à une photocopieuse, etc.)</a:t>
            </a:r>
          </a:p>
          <a:p>
            <a:pPr lvl="2"/>
            <a:r>
              <a:rPr lang="fr-CA" dirty="0"/>
              <a:t>Accès moindre à la formation </a:t>
            </a:r>
          </a:p>
          <a:p>
            <a:pPr lvl="2"/>
            <a:r>
              <a:rPr lang="fr-CA" dirty="0"/>
              <a:t>Pas de participation dans les décisions collectives (départements, programmes, etc.) </a:t>
            </a:r>
          </a:p>
          <a:p>
            <a:endParaRPr lang="fr-CA" dirty="0"/>
          </a:p>
        </p:txBody>
      </p:sp>
    </p:spTree>
    <p:extLst>
      <p:ext uri="{BB962C8B-B14F-4D97-AF65-F5344CB8AC3E}">
        <p14:creationId xmlns:p14="http://schemas.microsoft.com/office/powerpoint/2010/main" val="33358242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3600" dirty="0"/>
              <a:t>Canada : « le silence assourdissant » ?</a:t>
            </a:r>
          </a:p>
        </p:txBody>
      </p:sp>
      <p:sp>
        <p:nvSpPr>
          <p:cNvPr id="3" name="Espace réservé du contenu 2"/>
          <p:cNvSpPr>
            <a:spLocks noGrp="1"/>
          </p:cNvSpPr>
          <p:nvPr>
            <p:ph idx="1"/>
          </p:nvPr>
        </p:nvSpPr>
        <p:spPr/>
        <p:txBody>
          <a:bodyPr>
            <a:normAutofit fontScale="77500" lnSpcReduction="20000"/>
          </a:bodyPr>
          <a:lstStyle/>
          <a:p>
            <a:r>
              <a:rPr lang="fr-CA" sz="2800" dirty="0"/>
              <a:t>Comment expliquer le « silence assourdissant » de la part des professeurs (</a:t>
            </a:r>
            <a:r>
              <a:rPr lang="fr-CA" sz="2800" i="1" dirty="0"/>
              <a:t>tenure </a:t>
            </a:r>
            <a:r>
              <a:rPr lang="fr-CA" sz="2800" i="1" dirty="0" err="1"/>
              <a:t>faculty</a:t>
            </a:r>
            <a:r>
              <a:rPr lang="fr-CA" sz="2800" dirty="0"/>
              <a:t>) quant à la segmentation du travail académique et le destin des travailleurs </a:t>
            </a:r>
            <a:r>
              <a:rPr lang="fr-CA" sz="2800" i="1" dirty="0"/>
              <a:t>part-time ?</a:t>
            </a:r>
            <a:r>
              <a:rPr lang="fr-CA" sz="2800" dirty="0"/>
              <a:t> </a:t>
            </a:r>
            <a:r>
              <a:rPr lang="fr-CA" sz="1900" dirty="0"/>
              <a:t>(Hearn, 2010).</a:t>
            </a:r>
          </a:p>
          <a:p>
            <a:endParaRPr lang="fr-CA" sz="2800" dirty="0"/>
          </a:p>
          <a:p>
            <a:r>
              <a:rPr lang="fr-CA" sz="2800" dirty="0"/>
              <a:t>Les professeurs canadiens : les mieux rémunérés, les plus satisfaits au monde… </a:t>
            </a:r>
            <a:r>
              <a:rPr lang="fr-CA" sz="1900" dirty="0"/>
              <a:t>(</a:t>
            </a:r>
            <a:r>
              <a:rPr lang="fr-CA" sz="1900" dirty="0" err="1"/>
              <a:t>Altbach</a:t>
            </a:r>
            <a:r>
              <a:rPr lang="fr-CA" sz="1900" dirty="0"/>
              <a:t> et al, 2012; </a:t>
            </a:r>
            <a:r>
              <a:rPr lang="fr-CA" sz="1900" dirty="0" err="1"/>
              <a:t>Gopaul</a:t>
            </a:r>
            <a:r>
              <a:rPr lang="fr-CA" sz="1900" dirty="0"/>
              <a:t> et al, 2016)</a:t>
            </a:r>
          </a:p>
          <a:p>
            <a:pPr marL="114300" indent="0">
              <a:buNone/>
            </a:pPr>
            <a:endParaRPr lang="fr-CA" sz="1800" dirty="0"/>
          </a:p>
          <a:p>
            <a:r>
              <a:rPr lang="fr-CA" sz="2800" dirty="0"/>
              <a:t>Les professeurs trop occupés à :</a:t>
            </a:r>
          </a:p>
          <a:p>
            <a:pPr lvl="1"/>
            <a:r>
              <a:rPr lang="fr-CA" sz="2100" dirty="0"/>
              <a:t>Performer en recherche</a:t>
            </a:r>
          </a:p>
          <a:p>
            <a:pPr lvl="1"/>
            <a:r>
              <a:rPr lang="fr-CA" sz="2100" dirty="0"/>
              <a:t>Réaliser des tâches administratives</a:t>
            </a:r>
          </a:p>
          <a:p>
            <a:r>
              <a:rPr lang="fr-CA" sz="2400" dirty="0"/>
              <a:t>Les professeurs trop préoccupés par leur propre santé mentale</a:t>
            </a:r>
            <a:r>
              <a:rPr lang="fr-CA" sz="1600" dirty="0"/>
              <a:t> …</a:t>
            </a:r>
          </a:p>
          <a:p>
            <a:endParaRPr lang="fr-CA" sz="1800" dirty="0"/>
          </a:p>
          <a:p>
            <a:endParaRPr lang="fr-CA" sz="2400" dirty="0"/>
          </a:p>
          <a:p>
            <a:pPr marL="114300" indent="0">
              <a:buNone/>
            </a:pPr>
            <a:r>
              <a:rPr lang="en-US" sz="1400" dirty="0" err="1"/>
              <a:t>Altbach</a:t>
            </a:r>
            <a:r>
              <a:rPr lang="en-US" sz="1400" dirty="0"/>
              <a:t>, P. G. (Ed.). (2012). </a:t>
            </a:r>
            <a:r>
              <a:rPr lang="en-US" sz="1400" i="1" dirty="0"/>
              <a:t>Paying the professoriate: A global comparison of compensation and contracts.</a:t>
            </a:r>
            <a:r>
              <a:rPr lang="en-US" sz="1400" dirty="0"/>
              <a:t> Routledge.</a:t>
            </a:r>
            <a:endParaRPr lang="fr-CA" sz="1400" dirty="0"/>
          </a:p>
          <a:p>
            <a:pPr marL="114300" indent="0">
              <a:buNone/>
            </a:pPr>
            <a:r>
              <a:rPr lang="en-US" sz="1400" dirty="0" err="1"/>
              <a:t>Gopaul</a:t>
            </a:r>
            <a:r>
              <a:rPr lang="en-US" sz="1400" dirty="0"/>
              <a:t>, B., Jones, G. A., </a:t>
            </a:r>
            <a:r>
              <a:rPr lang="en-US" sz="1400" dirty="0" err="1"/>
              <a:t>Weinrib</a:t>
            </a:r>
            <a:r>
              <a:rPr lang="en-US" sz="1400" dirty="0"/>
              <a:t>, J., Metcalfe, A., Fisher, D., </a:t>
            </a:r>
            <a:r>
              <a:rPr lang="en-US" sz="1400" dirty="0" err="1"/>
              <a:t>Gingras</a:t>
            </a:r>
            <a:r>
              <a:rPr lang="en-US" sz="1400" dirty="0"/>
              <a:t>, Y., &amp; </a:t>
            </a:r>
            <a:r>
              <a:rPr lang="en-US" sz="1400" dirty="0" err="1"/>
              <a:t>Rubenson</a:t>
            </a:r>
            <a:r>
              <a:rPr lang="en-US" sz="1400" dirty="0"/>
              <a:t>, K. (2016). The Academic Profession in Canada: Perceptions of Canadian University Faculty about Research and Teaching. </a:t>
            </a:r>
            <a:r>
              <a:rPr lang="en-US" sz="1400" i="1" dirty="0"/>
              <a:t>Canadian Journal of Higher Education</a:t>
            </a:r>
            <a:r>
              <a:rPr lang="en-US" sz="1400" dirty="0"/>
              <a:t>, </a:t>
            </a:r>
            <a:r>
              <a:rPr lang="en-US" sz="1400" i="1" dirty="0"/>
              <a:t>46</a:t>
            </a:r>
            <a:r>
              <a:rPr lang="en-US" sz="1400" dirty="0"/>
              <a:t>(2), 55-77.</a:t>
            </a:r>
          </a:p>
          <a:p>
            <a:pPr marL="114300" indent="0">
              <a:buNone/>
            </a:pPr>
            <a:r>
              <a:rPr lang="en-US" sz="1400" dirty="0"/>
              <a:t>Hearn, A. (2010). Exploits in the </a:t>
            </a:r>
            <a:r>
              <a:rPr lang="en-US" sz="1400" dirty="0" err="1"/>
              <a:t>Undercommons</a:t>
            </a:r>
            <a:r>
              <a:rPr lang="en-US" sz="1400" dirty="0"/>
              <a:t>. In J. Newson &amp; C. </a:t>
            </a:r>
            <a:r>
              <a:rPr lang="en-US" sz="1400" dirty="0" err="1"/>
              <a:t>Polster</a:t>
            </a:r>
            <a:r>
              <a:rPr lang="en-US" sz="1400" dirty="0"/>
              <a:t> (Eds.), </a:t>
            </a:r>
            <a:r>
              <a:rPr lang="en-US" sz="1400" i="1" dirty="0"/>
              <a:t>Academic Callings: The University We Have Had, Now Have and Could Have</a:t>
            </a:r>
            <a:r>
              <a:rPr lang="en-US" sz="1400" dirty="0"/>
              <a:t> (pp. 205-211). Toronto, ON: Canadian Scholar's Press.</a:t>
            </a:r>
            <a:endParaRPr lang="fr-CA" sz="1050" dirty="0"/>
          </a:p>
        </p:txBody>
      </p:sp>
    </p:spTree>
    <p:extLst>
      <p:ext uri="{BB962C8B-B14F-4D97-AF65-F5344CB8AC3E}">
        <p14:creationId xmlns:p14="http://schemas.microsoft.com/office/powerpoint/2010/main" val="25624058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3600" dirty="0"/>
              <a:t>Quels effets sur la qualité de l’enseignement ?</a:t>
            </a:r>
          </a:p>
        </p:txBody>
      </p:sp>
      <p:sp>
        <p:nvSpPr>
          <p:cNvPr id="3" name="Espace réservé du contenu 2"/>
          <p:cNvSpPr>
            <a:spLocks noGrp="1"/>
          </p:cNvSpPr>
          <p:nvPr>
            <p:ph idx="1"/>
          </p:nvPr>
        </p:nvSpPr>
        <p:spPr/>
        <p:txBody>
          <a:bodyPr>
            <a:normAutofit fontScale="92500" lnSpcReduction="10000"/>
          </a:bodyPr>
          <a:lstStyle/>
          <a:p>
            <a:r>
              <a:rPr lang="fr-CA" sz="2800" dirty="0"/>
              <a:t>Peu de recherches                  « Invisible </a:t>
            </a:r>
            <a:r>
              <a:rPr lang="fr-CA" sz="2800" dirty="0" err="1"/>
              <a:t>faculty</a:t>
            </a:r>
            <a:r>
              <a:rPr lang="fr-CA" sz="2800" dirty="0"/>
              <a:t> » 						</a:t>
            </a:r>
            <a:r>
              <a:rPr lang="fr-CA" sz="1800" dirty="0"/>
              <a:t>(</a:t>
            </a:r>
            <a:r>
              <a:rPr lang="fr-CA" sz="1800" dirty="0" err="1"/>
              <a:t>Gappa</a:t>
            </a:r>
            <a:r>
              <a:rPr lang="fr-CA" sz="1800" dirty="0"/>
              <a:t> et Leslie, 1993)</a:t>
            </a:r>
            <a:endParaRPr lang="fr-CA" sz="2800" dirty="0"/>
          </a:p>
          <a:p>
            <a:r>
              <a:rPr lang="fr-CA" sz="2800" dirty="0"/>
              <a:t>Résultats mixtes</a:t>
            </a:r>
          </a:p>
          <a:p>
            <a:pPr lvl="1"/>
            <a:r>
              <a:rPr lang="fr-CA" sz="2600" dirty="0"/>
              <a:t>Fait ou artefact ?  </a:t>
            </a:r>
            <a:r>
              <a:rPr lang="fr-CA" sz="1800" dirty="0"/>
              <a:t>(Johnson, 2010)</a:t>
            </a:r>
          </a:p>
          <a:p>
            <a:pPr lvl="1"/>
            <a:r>
              <a:rPr lang="fr-CA" sz="2600" dirty="0"/>
              <a:t>Difficultés méthodologiques (départements, disciplines, institutions, pays)</a:t>
            </a:r>
          </a:p>
          <a:p>
            <a:r>
              <a:rPr lang="fr-CA" sz="2800" dirty="0"/>
              <a:t>Certaines tendances se dégagent… (États-Unis principalement)</a:t>
            </a:r>
          </a:p>
          <a:p>
            <a:pPr lvl="1"/>
            <a:endParaRPr lang="fr-CA" dirty="0"/>
          </a:p>
          <a:p>
            <a:pPr marL="114300" indent="0">
              <a:buNone/>
            </a:pPr>
            <a:r>
              <a:rPr lang="en-US" sz="1800" dirty="0" err="1"/>
              <a:t>Gappa</a:t>
            </a:r>
            <a:r>
              <a:rPr lang="en-US" sz="1800" dirty="0"/>
              <a:t>, J. M., &amp; Leslie, D. W. (1993). </a:t>
            </a:r>
            <a:r>
              <a:rPr lang="en-US" sz="1800" i="1" dirty="0"/>
              <a:t>The Invisible Faculty. Improving the Status of Part-Timers in Higher Education</a:t>
            </a:r>
            <a:r>
              <a:rPr lang="en-US" sz="1800" dirty="0"/>
              <a:t>. </a:t>
            </a:r>
            <a:r>
              <a:rPr lang="en-US" sz="1800" dirty="0" err="1"/>
              <a:t>Jossey</a:t>
            </a:r>
            <a:r>
              <a:rPr lang="en-US" sz="1800" dirty="0"/>
              <a:t>-Bass Inc.,</a:t>
            </a:r>
          </a:p>
          <a:p>
            <a:pPr marL="114300" indent="0">
              <a:buNone/>
            </a:pPr>
            <a:r>
              <a:rPr lang="en-US" sz="1700" dirty="0"/>
              <a:t>Johnson, I. Y. (2011). Contingent instructors and student outcomes: An artifact or a fact? </a:t>
            </a:r>
            <a:r>
              <a:rPr lang="en-US" sz="1700" i="1" dirty="0"/>
              <a:t>Research in Higher Education, 52</a:t>
            </a:r>
            <a:r>
              <a:rPr lang="en-US" sz="1700" dirty="0"/>
              <a:t>(8), 761-785.</a:t>
            </a:r>
            <a:endParaRPr lang="fr-CA" sz="1500" dirty="0"/>
          </a:p>
        </p:txBody>
      </p:sp>
      <p:sp>
        <p:nvSpPr>
          <p:cNvPr id="5" name="Double flèche horizontale 4"/>
          <p:cNvSpPr/>
          <p:nvPr/>
        </p:nvSpPr>
        <p:spPr>
          <a:xfrm>
            <a:off x="3707904" y="1700808"/>
            <a:ext cx="1152128" cy="43204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4986249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2115012336"/>
              </p:ext>
            </p:extLst>
          </p:nvPr>
        </p:nvGraphicFramePr>
        <p:xfrm>
          <a:off x="467544" y="307981"/>
          <a:ext cx="7560839" cy="6636198"/>
        </p:xfrm>
        <a:graphic>
          <a:graphicData uri="http://schemas.openxmlformats.org/drawingml/2006/table">
            <a:tbl>
              <a:tblPr firstRow="1" bandRow="1">
                <a:tableStyleId>{5C22544A-7EE6-4342-B048-85BDC9FD1C3A}</a:tableStyleId>
              </a:tblPr>
              <a:tblGrid>
                <a:gridCol w="4458396">
                  <a:extLst>
                    <a:ext uri="{9D8B030D-6E8A-4147-A177-3AD203B41FA5}">
                      <a16:colId xmlns:a16="http://schemas.microsoft.com/office/drawing/2014/main" val="20000"/>
                    </a:ext>
                  </a:extLst>
                </a:gridCol>
                <a:gridCol w="1653921">
                  <a:extLst>
                    <a:ext uri="{9D8B030D-6E8A-4147-A177-3AD203B41FA5}">
                      <a16:colId xmlns:a16="http://schemas.microsoft.com/office/drawing/2014/main" val="20001"/>
                    </a:ext>
                  </a:extLst>
                </a:gridCol>
                <a:gridCol w="1448522">
                  <a:extLst>
                    <a:ext uri="{9D8B030D-6E8A-4147-A177-3AD203B41FA5}">
                      <a16:colId xmlns:a16="http://schemas.microsoft.com/office/drawing/2014/main" val="20002"/>
                    </a:ext>
                  </a:extLst>
                </a:gridCol>
              </a:tblGrid>
              <a:tr h="878013">
                <a:tc>
                  <a:txBody>
                    <a:bodyPr/>
                    <a:lstStyle/>
                    <a:p>
                      <a:r>
                        <a:rPr lang="fr-CA" dirty="0"/>
                        <a:t>Effet sur</a:t>
                      </a:r>
                    </a:p>
                  </a:txBody>
                  <a:tcPr/>
                </a:tc>
                <a:tc>
                  <a:txBody>
                    <a:bodyPr/>
                    <a:lstStyle/>
                    <a:p>
                      <a:r>
                        <a:rPr lang="fr-CA" dirty="0"/>
                        <a:t>Enseignants contractuels</a:t>
                      </a:r>
                    </a:p>
                  </a:txBody>
                  <a:tcPr/>
                </a:tc>
                <a:tc>
                  <a:txBody>
                    <a:bodyPr/>
                    <a:lstStyle/>
                    <a:p>
                      <a:r>
                        <a:rPr lang="fr-CA" dirty="0"/>
                        <a:t>Enseignants-chercheurs (professeurs)</a:t>
                      </a:r>
                    </a:p>
                  </a:txBody>
                  <a:tcPr/>
                </a:tc>
                <a:extLst>
                  <a:ext uri="{0D108BD9-81ED-4DB2-BD59-A6C34878D82A}">
                    <a16:rowId xmlns:a16="http://schemas.microsoft.com/office/drawing/2014/main" val="10000"/>
                  </a:ext>
                </a:extLst>
              </a:tr>
              <a:tr h="1404821">
                <a:tc>
                  <a:txBody>
                    <a:bodyPr/>
                    <a:lstStyle/>
                    <a:p>
                      <a:r>
                        <a:rPr lang="fr-CA" sz="1800" i="0" dirty="0"/>
                        <a:t>Persistance des étudiants </a:t>
                      </a:r>
                      <a:r>
                        <a:rPr lang="fr-CA" sz="1400" i="0" dirty="0"/>
                        <a:t>(Thornton, 2008;</a:t>
                      </a:r>
                      <a:r>
                        <a:rPr lang="fr-CA" sz="1400" i="0" baseline="0" dirty="0"/>
                        <a:t>Calcagno et al, 2008; </a:t>
                      </a:r>
                      <a:r>
                        <a:rPr lang="fr-CA" sz="1400" i="0" baseline="0" dirty="0" err="1"/>
                        <a:t>Shibik</a:t>
                      </a:r>
                      <a:r>
                        <a:rPr lang="fr-CA" sz="1400" i="0" baseline="0" dirty="0"/>
                        <a:t> et Harrington, 2004)</a:t>
                      </a:r>
                      <a:endParaRPr lang="fr-CA" sz="1800" i="0" baseline="0" dirty="0"/>
                    </a:p>
                    <a:p>
                      <a:r>
                        <a:rPr lang="fr-CA" sz="1800" i="0" baseline="0" dirty="0"/>
                        <a:t>- Surtout pour les étudiantes et étudiants « désavantagés »</a:t>
                      </a:r>
                      <a:endParaRPr lang="fr-CA" sz="1800" i="0" dirty="0"/>
                    </a:p>
                  </a:txBody>
                  <a:tcPr/>
                </a:tc>
                <a:tc>
                  <a:txBody>
                    <a:bodyPr/>
                    <a:lstStyle/>
                    <a:p>
                      <a:endParaRPr lang="fr-CA" dirty="0"/>
                    </a:p>
                  </a:txBody>
                  <a:tcPr/>
                </a:tc>
                <a:tc>
                  <a:txBody>
                    <a:bodyPr/>
                    <a:lstStyle/>
                    <a:p>
                      <a:endParaRPr lang="fr-CA" dirty="0"/>
                    </a:p>
                  </a:txBody>
                  <a:tcPr/>
                </a:tc>
                <a:extLst>
                  <a:ext uri="{0D108BD9-81ED-4DB2-BD59-A6C34878D82A}">
                    <a16:rowId xmlns:a16="http://schemas.microsoft.com/office/drawing/2014/main" val="10001"/>
                  </a:ext>
                </a:extLst>
              </a:tr>
              <a:tr h="775716">
                <a:tc>
                  <a:txBody>
                    <a:bodyPr/>
                    <a:lstStyle/>
                    <a:p>
                      <a:r>
                        <a:rPr lang="fr-CA" sz="1800" i="0" dirty="0" err="1"/>
                        <a:t>Diplômation</a:t>
                      </a:r>
                      <a:r>
                        <a:rPr lang="fr-CA" sz="1800" i="0" dirty="0"/>
                        <a:t> </a:t>
                      </a:r>
                      <a:r>
                        <a:rPr lang="fr-CA" sz="1400" i="0" dirty="0"/>
                        <a:t>(Ehrenberg</a:t>
                      </a:r>
                      <a:r>
                        <a:rPr lang="fr-CA" sz="1400" i="0" baseline="0" dirty="0"/>
                        <a:t> et Zhang, 2005 ; </a:t>
                      </a:r>
                      <a:r>
                        <a:rPr lang="fr-CA" sz="1400" i="0" baseline="0" dirty="0" err="1"/>
                        <a:t>Jacoby</a:t>
                      </a:r>
                      <a:r>
                        <a:rPr lang="fr-CA" sz="1400" i="0" baseline="0" dirty="0"/>
                        <a:t>; 2006)</a:t>
                      </a:r>
                      <a:endParaRPr lang="fr-CA" sz="1400" i="0" dirty="0"/>
                    </a:p>
                  </a:txBody>
                  <a:tcPr/>
                </a:tc>
                <a:tc>
                  <a:txBody>
                    <a:bodyPr/>
                    <a:lstStyle/>
                    <a:p>
                      <a:endParaRPr lang="fr-CA" dirty="0"/>
                    </a:p>
                  </a:txBody>
                  <a:tcPr/>
                </a:tc>
                <a:tc>
                  <a:txBody>
                    <a:bodyPr/>
                    <a:lstStyle/>
                    <a:p>
                      <a:endParaRPr lang="fr-CA"/>
                    </a:p>
                  </a:txBody>
                  <a:tcPr/>
                </a:tc>
                <a:extLst>
                  <a:ext uri="{0D108BD9-81ED-4DB2-BD59-A6C34878D82A}">
                    <a16:rowId xmlns:a16="http://schemas.microsoft.com/office/drawing/2014/main" val="10002"/>
                  </a:ext>
                </a:extLst>
              </a:tr>
              <a:tr h="543002">
                <a:tc>
                  <a:txBody>
                    <a:bodyPr/>
                    <a:lstStyle/>
                    <a:p>
                      <a:r>
                        <a:rPr lang="fr-CA" sz="1800" i="0" dirty="0"/>
                        <a:t>Inflation des notes </a:t>
                      </a:r>
                      <a:r>
                        <a:rPr lang="fr-CA" sz="1400" i="0" dirty="0"/>
                        <a:t>(Sonner, 2000)</a:t>
                      </a:r>
                      <a:endParaRPr lang="fr-CA" sz="1800" i="0" dirty="0"/>
                    </a:p>
                  </a:txBody>
                  <a:tcPr/>
                </a:tc>
                <a:tc>
                  <a:txBody>
                    <a:bodyPr/>
                    <a:lstStyle/>
                    <a:p>
                      <a:endParaRPr lang="fr-CA" dirty="0"/>
                    </a:p>
                  </a:txBody>
                  <a:tcPr/>
                </a:tc>
                <a:tc>
                  <a:txBody>
                    <a:bodyPr/>
                    <a:lstStyle/>
                    <a:p>
                      <a:endParaRPr lang="fr-CA" dirty="0"/>
                    </a:p>
                  </a:txBody>
                  <a:tcPr/>
                </a:tc>
                <a:extLst>
                  <a:ext uri="{0D108BD9-81ED-4DB2-BD59-A6C34878D82A}">
                    <a16:rowId xmlns:a16="http://schemas.microsoft.com/office/drawing/2014/main" val="10003"/>
                  </a:ext>
                </a:extLst>
              </a:tr>
              <a:tr h="5933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800" i="0" dirty="0"/>
                        <a:t>« Active </a:t>
                      </a:r>
                      <a:r>
                        <a:rPr lang="fr-CA" sz="1800" i="0" dirty="0" err="1"/>
                        <a:t>learning</a:t>
                      </a:r>
                      <a:r>
                        <a:rPr lang="fr-CA" sz="1800" i="0" dirty="0"/>
                        <a:t> » </a:t>
                      </a:r>
                      <a:r>
                        <a:rPr lang="fr-CA" sz="1400" i="0" dirty="0"/>
                        <a:t>(</a:t>
                      </a:r>
                      <a:r>
                        <a:rPr lang="fr-CA" sz="1400" i="0" dirty="0" err="1"/>
                        <a:t>Umbach</a:t>
                      </a:r>
                      <a:r>
                        <a:rPr lang="fr-CA" sz="1400" i="0" dirty="0"/>
                        <a:t>, 2008)</a:t>
                      </a:r>
                      <a:endParaRPr lang="fr-CA" sz="1800" i="0" dirty="0"/>
                    </a:p>
                  </a:txBody>
                  <a:tcPr/>
                </a:tc>
                <a:tc>
                  <a:txBody>
                    <a:bodyPr/>
                    <a:lstStyle/>
                    <a:p>
                      <a:endParaRPr lang="fr-CA" dirty="0"/>
                    </a:p>
                  </a:txBody>
                  <a:tcPr/>
                </a:tc>
                <a:tc>
                  <a:txBody>
                    <a:bodyPr/>
                    <a:lstStyle/>
                    <a:p>
                      <a:endParaRPr lang="fr-CA" dirty="0"/>
                    </a:p>
                  </a:txBody>
                  <a:tcPr/>
                </a:tc>
                <a:extLst>
                  <a:ext uri="{0D108BD9-81ED-4DB2-BD59-A6C34878D82A}">
                    <a16:rowId xmlns:a16="http://schemas.microsoft.com/office/drawing/2014/main" val="10004"/>
                  </a:ext>
                </a:extLst>
              </a:tr>
              <a:tr h="543002">
                <a:tc>
                  <a:txBody>
                    <a:bodyPr/>
                    <a:lstStyle/>
                    <a:p>
                      <a:r>
                        <a:rPr lang="fr-CA" sz="1800" i="0" dirty="0"/>
                        <a:t>Attentes envers</a:t>
                      </a:r>
                      <a:r>
                        <a:rPr lang="fr-CA" sz="1800" i="0" baseline="0" dirty="0"/>
                        <a:t> les étudiants </a:t>
                      </a:r>
                      <a:r>
                        <a:rPr lang="fr-CA" sz="1400" i="0" baseline="0" dirty="0"/>
                        <a:t>(Jaeger &amp; </a:t>
                      </a:r>
                      <a:r>
                        <a:rPr lang="fr-CA" sz="1400" i="0" baseline="0" dirty="0" err="1"/>
                        <a:t>Eagan</a:t>
                      </a:r>
                      <a:r>
                        <a:rPr lang="fr-CA" sz="1400" i="0" baseline="0" dirty="0"/>
                        <a:t>,  2009)</a:t>
                      </a:r>
                      <a:endParaRPr lang="fr-CA" sz="1800" i="0" baseline="0" dirty="0"/>
                    </a:p>
                    <a:p>
                      <a:endParaRPr lang="fr-CA" sz="1800" i="0" dirty="0"/>
                    </a:p>
                  </a:txBody>
                  <a:tcPr/>
                </a:tc>
                <a:tc>
                  <a:txBody>
                    <a:bodyPr/>
                    <a:lstStyle/>
                    <a:p>
                      <a:endParaRPr lang="fr-CA" dirty="0"/>
                    </a:p>
                  </a:txBody>
                  <a:tcPr/>
                </a:tc>
                <a:tc>
                  <a:txBody>
                    <a:bodyPr/>
                    <a:lstStyle/>
                    <a:p>
                      <a:endParaRPr lang="fr-CA" dirty="0"/>
                    </a:p>
                  </a:txBody>
                  <a:tcPr/>
                </a:tc>
                <a:extLst>
                  <a:ext uri="{0D108BD9-81ED-4DB2-BD59-A6C34878D82A}">
                    <a16:rowId xmlns:a16="http://schemas.microsoft.com/office/drawing/2014/main" val="10005"/>
                  </a:ext>
                </a:extLst>
              </a:tr>
              <a:tr h="543002">
                <a:tc>
                  <a:txBody>
                    <a:bodyPr/>
                    <a:lstStyle/>
                    <a:p>
                      <a:r>
                        <a:rPr lang="fr-CA" sz="1800" i="0" dirty="0"/>
                        <a:t>Temps de préparation des cours</a:t>
                      </a:r>
                      <a:r>
                        <a:rPr lang="fr-CA" sz="1600" i="0" dirty="0"/>
                        <a:t> </a:t>
                      </a:r>
                      <a:r>
                        <a:rPr lang="fr-CA" sz="1400" i="0" dirty="0"/>
                        <a:t>(</a:t>
                      </a:r>
                      <a:r>
                        <a:rPr lang="fr-CA" sz="1400" i="0" dirty="0" err="1"/>
                        <a:t>Umbach</a:t>
                      </a:r>
                      <a:r>
                        <a:rPr lang="fr-CA" sz="1400" i="0" dirty="0"/>
                        <a:t>,</a:t>
                      </a:r>
                      <a:r>
                        <a:rPr lang="fr-CA" sz="1400" i="0" baseline="0" dirty="0"/>
                        <a:t> 2007)</a:t>
                      </a:r>
                      <a:endParaRPr lang="fr-CA" sz="1800" i="0" dirty="0"/>
                    </a:p>
                  </a:txBody>
                  <a:tcPr/>
                </a:tc>
                <a:tc>
                  <a:txBody>
                    <a:bodyPr/>
                    <a:lstStyle/>
                    <a:p>
                      <a:endParaRPr lang="fr-CA" dirty="0"/>
                    </a:p>
                  </a:txBody>
                  <a:tcPr/>
                </a:tc>
                <a:tc>
                  <a:txBody>
                    <a:bodyPr/>
                    <a:lstStyle/>
                    <a:p>
                      <a:endParaRPr lang="fr-CA" dirty="0"/>
                    </a:p>
                  </a:txBody>
                  <a:tcPr/>
                </a:tc>
                <a:extLst>
                  <a:ext uri="{0D108BD9-81ED-4DB2-BD59-A6C34878D82A}">
                    <a16:rowId xmlns:a16="http://schemas.microsoft.com/office/drawing/2014/main" val="10006"/>
                  </a:ext>
                </a:extLst>
              </a:tr>
              <a:tr h="1008431">
                <a:tc>
                  <a:txBody>
                    <a:bodyPr/>
                    <a:lstStyle/>
                    <a:p>
                      <a:r>
                        <a:rPr lang="fr-CA" sz="1800" i="0" dirty="0"/>
                        <a:t>Interaction </a:t>
                      </a:r>
                      <a:r>
                        <a:rPr lang="fr-CA" sz="1400" i="0" dirty="0"/>
                        <a:t>(</a:t>
                      </a:r>
                      <a:r>
                        <a:rPr lang="fr-CA" sz="1200" i="0" dirty="0" err="1"/>
                        <a:t>Umbach</a:t>
                      </a:r>
                      <a:r>
                        <a:rPr lang="fr-CA" sz="1200" i="0" dirty="0"/>
                        <a:t>, 2007, </a:t>
                      </a:r>
                      <a:r>
                        <a:rPr lang="fr-CA" sz="1200" i="0" dirty="0" err="1"/>
                        <a:t>Cotten</a:t>
                      </a:r>
                      <a:r>
                        <a:rPr lang="fr-CA" sz="1200" i="0" baseline="0" dirty="0"/>
                        <a:t> et Wilson, 2006)</a:t>
                      </a:r>
                      <a:endParaRPr lang="fr-CA" sz="1800" i="0" dirty="0"/>
                    </a:p>
                  </a:txBody>
                  <a:tcPr/>
                </a:tc>
                <a:tc>
                  <a:txBody>
                    <a:bodyPr/>
                    <a:lstStyle/>
                    <a:p>
                      <a:endParaRPr lang="fr-CA" dirty="0"/>
                    </a:p>
                  </a:txBody>
                  <a:tcPr/>
                </a:tc>
                <a:tc>
                  <a:txBody>
                    <a:bodyPr/>
                    <a:lstStyle/>
                    <a:p>
                      <a:endParaRPr lang="fr-CA" dirty="0"/>
                    </a:p>
                  </a:txBody>
                  <a:tcPr/>
                </a:tc>
                <a:extLst>
                  <a:ext uri="{0D108BD9-81ED-4DB2-BD59-A6C34878D82A}">
                    <a16:rowId xmlns:a16="http://schemas.microsoft.com/office/drawing/2014/main" val="10007"/>
                  </a:ext>
                </a:extLst>
              </a:tr>
            </a:tbl>
          </a:graphicData>
        </a:graphic>
      </p:graphicFrame>
      <p:sp>
        <p:nvSpPr>
          <p:cNvPr id="5" name="Flèche vers le bas 4"/>
          <p:cNvSpPr/>
          <p:nvPr/>
        </p:nvSpPr>
        <p:spPr>
          <a:xfrm>
            <a:off x="5508104" y="1628800"/>
            <a:ext cx="36664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2789" y="2852936"/>
            <a:ext cx="421959" cy="464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5" y="3544384"/>
            <a:ext cx="424504" cy="467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6121" y="4096816"/>
            <a:ext cx="421959" cy="464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5417" y="4696795"/>
            <a:ext cx="407191" cy="448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4051" y="5279162"/>
            <a:ext cx="406101" cy="447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4050" y="5949280"/>
            <a:ext cx="421959" cy="464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lèche vers le haut 5"/>
          <p:cNvSpPr/>
          <p:nvPr/>
        </p:nvSpPr>
        <p:spPr>
          <a:xfrm>
            <a:off x="7121808" y="1592796"/>
            <a:ext cx="360040" cy="50405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Flèche vers le haut 6"/>
          <p:cNvSpPr/>
          <p:nvPr/>
        </p:nvSpPr>
        <p:spPr>
          <a:xfrm>
            <a:off x="7121807" y="2852936"/>
            <a:ext cx="388309" cy="40730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Flèche vers le haut 7"/>
          <p:cNvSpPr/>
          <p:nvPr/>
        </p:nvSpPr>
        <p:spPr>
          <a:xfrm>
            <a:off x="7121808" y="3548274"/>
            <a:ext cx="360040" cy="38478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Flèche vers le haut 9"/>
          <p:cNvSpPr/>
          <p:nvPr/>
        </p:nvSpPr>
        <p:spPr>
          <a:xfrm>
            <a:off x="7121808" y="4105356"/>
            <a:ext cx="360040" cy="3600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Flèche vers le haut 11"/>
          <p:cNvSpPr/>
          <p:nvPr/>
        </p:nvSpPr>
        <p:spPr>
          <a:xfrm>
            <a:off x="7143601" y="4693792"/>
            <a:ext cx="366516" cy="3600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 name="Flèche vers le haut 12"/>
          <p:cNvSpPr/>
          <p:nvPr/>
        </p:nvSpPr>
        <p:spPr>
          <a:xfrm>
            <a:off x="7165394" y="5189694"/>
            <a:ext cx="366516" cy="39954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 name="Flèche vers le haut 13"/>
          <p:cNvSpPr/>
          <p:nvPr/>
        </p:nvSpPr>
        <p:spPr>
          <a:xfrm>
            <a:off x="7167370" y="5877273"/>
            <a:ext cx="366516" cy="43204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9673916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dirty="0"/>
          </a:p>
        </p:txBody>
      </p:sp>
      <p:sp>
        <p:nvSpPr>
          <p:cNvPr id="3" name="Espace réservé du contenu 2"/>
          <p:cNvSpPr>
            <a:spLocks noGrp="1"/>
          </p:cNvSpPr>
          <p:nvPr>
            <p:ph idx="1"/>
          </p:nvPr>
        </p:nvSpPr>
        <p:spPr>
          <a:xfrm>
            <a:off x="457200" y="1652736"/>
            <a:ext cx="7620000" cy="4800600"/>
          </a:xfrm>
        </p:spPr>
        <p:txBody>
          <a:bodyPr/>
          <a:lstStyle/>
          <a:p>
            <a:pPr marL="114300" indent="0" algn="ctr">
              <a:buNone/>
            </a:pPr>
            <a:endParaRPr lang="fr-CA" b="1" dirty="0"/>
          </a:p>
          <a:p>
            <a:pPr marL="114300" indent="0" algn="ctr">
              <a:buNone/>
            </a:pPr>
            <a:endParaRPr lang="fr-CA"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598" y="188640"/>
            <a:ext cx="5620571"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Image 4"/>
          <p:cNvPicPr>
            <a:picLocks noChangeAspect="1"/>
          </p:cNvPicPr>
          <p:nvPr/>
        </p:nvPicPr>
        <p:blipFill>
          <a:blip r:embed="rId3"/>
          <a:stretch>
            <a:fillRect/>
          </a:stretch>
        </p:blipFill>
        <p:spPr>
          <a:xfrm>
            <a:off x="6050169" y="2963455"/>
            <a:ext cx="2420322" cy="3724979"/>
          </a:xfrm>
          <a:prstGeom prst="rect">
            <a:avLst/>
          </a:prstGeom>
        </p:spPr>
      </p:pic>
    </p:spTree>
    <p:extLst>
      <p:ext uri="{BB962C8B-B14F-4D97-AF65-F5344CB8AC3E}">
        <p14:creationId xmlns:p14="http://schemas.microsoft.com/office/powerpoint/2010/main" val="245224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3200" dirty="0"/>
              <a:t>Et dans le contexte de la « numérisation » de l’enseignement supérieur ?</a:t>
            </a:r>
          </a:p>
        </p:txBody>
      </p:sp>
      <p:sp>
        <p:nvSpPr>
          <p:cNvPr id="3" name="Espace réservé du contenu 2"/>
          <p:cNvSpPr>
            <a:spLocks noGrp="1"/>
          </p:cNvSpPr>
          <p:nvPr>
            <p:ph idx="1"/>
          </p:nvPr>
        </p:nvSpPr>
        <p:spPr>
          <a:xfrm>
            <a:off x="539552" y="1532756"/>
            <a:ext cx="7620000" cy="4800600"/>
          </a:xfrm>
        </p:spPr>
        <p:txBody>
          <a:bodyPr>
            <a:normAutofit/>
          </a:bodyPr>
          <a:lstStyle/>
          <a:p>
            <a:r>
              <a:rPr lang="en-US" sz="2800" dirty="0" err="1"/>
              <a:t>L’essor</a:t>
            </a:r>
            <a:r>
              <a:rPr lang="en-US" sz="2800" dirty="0"/>
              <a:t> des </a:t>
            </a:r>
            <a:r>
              <a:rPr lang="en-US" sz="2800" dirty="0" err="1"/>
              <a:t>cours</a:t>
            </a:r>
            <a:r>
              <a:rPr lang="en-US" sz="2800" dirty="0"/>
              <a:t> </a:t>
            </a:r>
            <a:r>
              <a:rPr lang="en-US" sz="2800" dirty="0" err="1"/>
              <a:t>en</a:t>
            </a:r>
            <a:r>
              <a:rPr lang="en-US" sz="2800" dirty="0"/>
              <a:t> </a:t>
            </a:r>
            <a:r>
              <a:rPr lang="en-US" sz="2800" dirty="0" err="1"/>
              <a:t>ligne</a:t>
            </a:r>
            <a:r>
              <a:rPr lang="en-US" sz="2800" dirty="0"/>
              <a:t> repose sur :</a:t>
            </a:r>
          </a:p>
          <a:p>
            <a:pPr lvl="1"/>
            <a:r>
              <a:rPr lang="en-US" sz="2400" dirty="0" err="1"/>
              <a:t>l’engagement</a:t>
            </a:r>
            <a:r>
              <a:rPr lang="en-US" sz="2400" dirty="0"/>
              <a:t> des </a:t>
            </a:r>
            <a:r>
              <a:rPr lang="en-US" sz="2400" dirty="0" err="1"/>
              <a:t>enseignants</a:t>
            </a:r>
            <a:r>
              <a:rPr lang="en-US" sz="2400" dirty="0"/>
              <a:t> à temps </a:t>
            </a:r>
            <a:r>
              <a:rPr lang="en-US" sz="2400" dirty="0" err="1"/>
              <a:t>partiel</a:t>
            </a:r>
            <a:r>
              <a:rPr lang="en-US" sz="2400" dirty="0"/>
              <a:t> </a:t>
            </a:r>
            <a:r>
              <a:rPr lang="en-US" sz="1600" dirty="0"/>
              <a:t>(</a:t>
            </a:r>
            <a:r>
              <a:rPr lang="en-US" sz="1600" dirty="0" err="1"/>
              <a:t>Charlier</a:t>
            </a:r>
            <a:r>
              <a:rPr lang="en-US" sz="1600" dirty="0"/>
              <a:t> &amp; Williams, 2011; </a:t>
            </a:r>
            <a:r>
              <a:rPr lang="en-US" sz="1600" dirty="0" err="1"/>
              <a:t>Datray</a:t>
            </a:r>
            <a:r>
              <a:rPr lang="en-US" sz="1600" dirty="0"/>
              <a:t>, Saxon, &amp; </a:t>
            </a:r>
            <a:r>
              <a:rPr lang="en-US" sz="1600" dirty="0" err="1"/>
              <a:t>Martirosyan</a:t>
            </a:r>
            <a:r>
              <a:rPr lang="en-US" sz="1600" dirty="0"/>
              <a:t>, 2014; </a:t>
            </a:r>
            <a:r>
              <a:rPr lang="en-US" sz="1600" dirty="0" err="1"/>
              <a:t>Lokken</a:t>
            </a:r>
            <a:r>
              <a:rPr lang="en-US" sz="1600" dirty="0"/>
              <a:t> &amp; Mullins, 2014; Bedford, 2009; </a:t>
            </a:r>
            <a:r>
              <a:rPr lang="en-US" sz="1600" dirty="0" err="1"/>
              <a:t>Carnevale</a:t>
            </a:r>
            <a:r>
              <a:rPr lang="en-US" sz="1600" dirty="0"/>
              <a:t>, 2004; Ziegler &amp; </a:t>
            </a:r>
            <a:r>
              <a:rPr lang="en-US" sz="1600" dirty="0" err="1"/>
              <a:t>Reiff</a:t>
            </a:r>
            <a:r>
              <a:rPr lang="en-US" sz="1600" dirty="0"/>
              <a:t>, 2006). </a:t>
            </a:r>
          </a:p>
          <a:p>
            <a:pPr lvl="2"/>
            <a:r>
              <a:rPr lang="en-US" sz="2000" dirty="0" err="1"/>
              <a:t>nombreux</a:t>
            </a:r>
            <a:r>
              <a:rPr lang="en-US" sz="2000" dirty="0"/>
              <a:t> à </a:t>
            </a:r>
            <a:r>
              <a:rPr lang="en-US" sz="2000" dirty="0" err="1"/>
              <a:t>cumuler</a:t>
            </a:r>
            <a:r>
              <a:rPr lang="en-US" sz="2000" dirty="0"/>
              <a:t> les </a:t>
            </a:r>
            <a:r>
              <a:rPr lang="en-US" sz="2000" dirty="0" err="1"/>
              <a:t>cours</a:t>
            </a:r>
            <a:r>
              <a:rPr lang="en-US" sz="2000" dirty="0"/>
              <a:t> </a:t>
            </a:r>
            <a:r>
              <a:rPr lang="en-US" sz="2000" dirty="0" err="1"/>
              <a:t>en</a:t>
            </a:r>
            <a:r>
              <a:rPr lang="en-US" sz="2000" dirty="0"/>
              <a:t> </a:t>
            </a:r>
            <a:r>
              <a:rPr lang="en-US" sz="2000" dirty="0" err="1"/>
              <a:t>ligne</a:t>
            </a:r>
            <a:r>
              <a:rPr lang="en-US" sz="2000" dirty="0"/>
              <a:t> </a:t>
            </a:r>
            <a:r>
              <a:rPr lang="en-US" sz="2000" dirty="0" err="1"/>
              <a:t>dans</a:t>
            </a:r>
            <a:r>
              <a:rPr lang="en-US" sz="2000" dirty="0"/>
              <a:t> </a:t>
            </a:r>
            <a:r>
              <a:rPr lang="en-US" sz="2000" dirty="0" err="1"/>
              <a:t>plusieurs</a:t>
            </a:r>
            <a:r>
              <a:rPr lang="en-US" sz="2000" dirty="0"/>
              <a:t> </a:t>
            </a:r>
            <a:r>
              <a:rPr lang="en-US" sz="2000" dirty="0" err="1"/>
              <a:t>établissements</a:t>
            </a:r>
            <a:r>
              <a:rPr lang="en-US" sz="2000" dirty="0"/>
              <a:t> </a:t>
            </a:r>
            <a:r>
              <a:rPr lang="en-US" sz="1600" dirty="0"/>
              <a:t>(</a:t>
            </a:r>
            <a:r>
              <a:rPr lang="en-US" sz="1600" dirty="0" err="1"/>
              <a:t>Charlier</a:t>
            </a:r>
            <a:r>
              <a:rPr lang="en-US" sz="1600" dirty="0"/>
              <a:t> &amp; Williams, 2011; </a:t>
            </a:r>
            <a:r>
              <a:rPr lang="en-US" sz="1600" dirty="0" err="1"/>
              <a:t>Lokken</a:t>
            </a:r>
            <a:r>
              <a:rPr lang="en-US" sz="1600" dirty="0"/>
              <a:t> &amp; Mullins, 2014)</a:t>
            </a:r>
            <a:r>
              <a:rPr lang="en-US" sz="2000" dirty="0"/>
              <a:t>, </a:t>
            </a:r>
            <a:r>
              <a:rPr lang="en-US" sz="2000" dirty="0" err="1"/>
              <a:t>parfois</a:t>
            </a:r>
            <a:r>
              <a:rPr lang="en-US" sz="2000" dirty="0"/>
              <a:t> </a:t>
            </a:r>
            <a:r>
              <a:rPr lang="en-US" sz="2000" dirty="0" err="1"/>
              <a:t>dans</a:t>
            </a:r>
            <a:r>
              <a:rPr lang="en-US" sz="2000" dirty="0"/>
              <a:t> </a:t>
            </a:r>
            <a:r>
              <a:rPr lang="en-US" sz="2000" dirty="0" err="1"/>
              <a:t>différentes</a:t>
            </a:r>
            <a:r>
              <a:rPr lang="en-US" sz="2000" dirty="0"/>
              <a:t> disciplines ;</a:t>
            </a:r>
          </a:p>
          <a:p>
            <a:pPr lvl="1"/>
            <a:r>
              <a:rPr lang="en-US" sz="2400" dirty="0"/>
              <a:t>des “</a:t>
            </a:r>
            <a:r>
              <a:rPr lang="en-US" sz="2400" dirty="0" err="1"/>
              <a:t>contractuels</a:t>
            </a:r>
            <a:r>
              <a:rPr lang="en-US" sz="2400" dirty="0"/>
              <a:t>” divers (ex. </a:t>
            </a:r>
            <a:r>
              <a:rPr lang="en-US" sz="2400" dirty="0" err="1"/>
              <a:t>Recherches</a:t>
            </a:r>
            <a:r>
              <a:rPr lang="en-US" sz="2400" dirty="0"/>
              <a:t> sur </a:t>
            </a:r>
            <a:r>
              <a:rPr lang="en-US" sz="2400" dirty="0" err="1"/>
              <a:t>l’industrialisation</a:t>
            </a:r>
            <a:r>
              <a:rPr lang="en-US" sz="2400" dirty="0"/>
              <a:t> des “campus </a:t>
            </a:r>
            <a:r>
              <a:rPr lang="en-US" sz="2400" dirty="0" err="1"/>
              <a:t>numériques</a:t>
            </a:r>
            <a:r>
              <a:rPr lang="en-US" sz="2400" dirty="0"/>
              <a:t>” </a:t>
            </a:r>
            <a:r>
              <a:rPr lang="en-US" sz="2400" dirty="0" err="1"/>
              <a:t>français</a:t>
            </a:r>
            <a:r>
              <a:rPr lang="en-US" sz="2400" dirty="0"/>
              <a:t>) ; </a:t>
            </a:r>
          </a:p>
          <a:p>
            <a:pPr lvl="1"/>
            <a:r>
              <a:rPr lang="en-US" sz="2400" dirty="0" err="1"/>
              <a:t>Cours</a:t>
            </a:r>
            <a:r>
              <a:rPr lang="en-US" sz="2400" dirty="0"/>
              <a:t> “</a:t>
            </a:r>
            <a:r>
              <a:rPr lang="en-US" sz="2400" dirty="0" err="1"/>
              <a:t>asynchrones</a:t>
            </a:r>
            <a:r>
              <a:rPr lang="en-US" sz="2400" dirty="0"/>
              <a:t>” </a:t>
            </a:r>
          </a:p>
          <a:p>
            <a:pPr lvl="1"/>
            <a:r>
              <a:rPr lang="en-US" sz="2400" dirty="0"/>
              <a:t>Division “</a:t>
            </a:r>
            <a:r>
              <a:rPr lang="en-US" sz="2400" dirty="0" err="1"/>
              <a:t>horizontale</a:t>
            </a:r>
            <a:r>
              <a:rPr lang="en-US" sz="2400" dirty="0"/>
              <a:t>” du travail : conception vs </a:t>
            </a:r>
            <a:r>
              <a:rPr lang="en-US" sz="2400" dirty="0" err="1"/>
              <a:t>encadrement</a:t>
            </a:r>
            <a:r>
              <a:rPr lang="en-US" sz="2400" dirty="0"/>
              <a:t> (diffusion)</a:t>
            </a:r>
            <a:endParaRPr lang="fr-CA" dirty="0"/>
          </a:p>
          <a:p>
            <a:pPr lvl="1"/>
            <a:endParaRPr lang="en-US" sz="1800" dirty="0"/>
          </a:p>
        </p:txBody>
      </p:sp>
    </p:spTree>
    <p:extLst>
      <p:ext uri="{BB962C8B-B14F-4D97-AF65-F5344CB8AC3E}">
        <p14:creationId xmlns:p14="http://schemas.microsoft.com/office/powerpoint/2010/main" val="13395283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620000" cy="274042"/>
          </a:xfrm>
        </p:spPr>
        <p:txBody>
          <a:bodyPr/>
          <a:lstStyle/>
          <a:p>
            <a:endParaRPr lang="fr-CA" dirty="0"/>
          </a:p>
        </p:txBody>
      </p:sp>
      <p:sp>
        <p:nvSpPr>
          <p:cNvPr id="3" name="Espace réservé du contenu 2"/>
          <p:cNvSpPr>
            <a:spLocks noGrp="1"/>
          </p:cNvSpPr>
          <p:nvPr>
            <p:ph idx="1"/>
          </p:nvPr>
        </p:nvSpPr>
        <p:spPr/>
        <p:txBody>
          <a:bodyPr>
            <a:normAutofit lnSpcReduction="10000"/>
          </a:bodyPr>
          <a:lstStyle/>
          <a:p>
            <a:pPr marL="114300" indent="0" algn="ctr">
              <a:buNone/>
            </a:pPr>
            <a:endParaRPr lang="fr-CA" sz="3200" dirty="0"/>
          </a:p>
          <a:p>
            <a:pPr marL="114300" indent="0" algn="ctr">
              <a:buNone/>
            </a:pPr>
            <a:endParaRPr lang="fr-CA" sz="3200" dirty="0"/>
          </a:p>
          <a:p>
            <a:pPr marL="114300" indent="0" algn="ctr">
              <a:buNone/>
            </a:pPr>
            <a:endParaRPr lang="fr-CA" sz="2400" i="1" dirty="0"/>
          </a:p>
          <a:p>
            <a:pPr marL="114300" indent="0" algn="ctr">
              <a:buNone/>
            </a:pPr>
            <a:endParaRPr lang="fr-CA" sz="2400" i="1" dirty="0"/>
          </a:p>
          <a:p>
            <a:pPr marL="114300" indent="0" algn="ctr">
              <a:buNone/>
            </a:pPr>
            <a:endParaRPr lang="fr-CA" sz="2400" i="1" dirty="0"/>
          </a:p>
          <a:p>
            <a:pPr marL="114300" indent="0" algn="ctr">
              <a:buNone/>
            </a:pPr>
            <a:r>
              <a:rPr lang="fr-CA" sz="2400" i="1" dirty="0"/>
              <a:t>Accepter que l’avenir ne ressemblera pas au présent, </a:t>
            </a:r>
          </a:p>
          <a:p>
            <a:pPr marL="114300" indent="0" algn="ctr">
              <a:buNone/>
            </a:pPr>
            <a:r>
              <a:rPr lang="fr-CA" sz="2400" i="1" dirty="0"/>
              <a:t>peut-être cela exige-t-il d’abord une prise de conscience </a:t>
            </a:r>
          </a:p>
          <a:p>
            <a:pPr marL="114300" indent="0" algn="ctr">
              <a:buNone/>
            </a:pPr>
            <a:r>
              <a:rPr lang="fr-CA" sz="2400" i="1" dirty="0"/>
              <a:t>de toute la mesure en quoi notre présent, déjà, diffère du passé</a:t>
            </a:r>
            <a:r>
              <a:rPr lang="fr-CA" sz="2400" dirty="0"/>
              <a:t>. </a:t>
            </a:r>
          </a:p>
          <a:p>
            <a:pPr marL="114300" indent="0" algn="ctr">
              <a:buNone/>
            </a:pPr>
            <a:r>
              <a:rPr lang="fr-CA" sz="2000" dirty="0"/>
              <a:t>(C. Limoges, 2017)</a:t>
            </a:r>
            <a:endParaRPr lang="fr-CA" sz="3200" dirty="0"/>
          </a:p>
          <a:p>
            <a:pPr marL="114300" indent="0" algn="ctr">
              <a:buNone/>
            </a:pPr>
            <a:r>
              <a:rPr lang="fr-CA" sz="3200" dirty="0"/>
              <a:t>Merci !</a:t>
            </a:r>
          </a:p>
        </p:txBody>
      </p:sp>
      <p:pic>
        <p:nvPicPr>
          <p:cNvPr id="4" name="Image 3"/>
          <p:cNvPicPr>
            <a:picLocks noChangeAspect="1"/>
          </p:cNvPicPr>
          <p:nvPr/>
        </p:nvPicPr>
        <p:blipFill>
          <a:blip r:embed="rId2"/>
          <a:stretch>
            <a:fillRect/>
          </a:stretch>
        </p:blipFill>
        <p:spPr>
          <a:xfrm>
            <a:off x="539552" y="188640"/>
            <a:ext cx="6408712" cy="3082353"/>
          </a:xfrm>
          <a:prstGeom prst="rect">
            <a:avLst/>
          </a:prstGeom>
        </p:spPr>
      </p:pic>
    </p:spTree>
    <p:extLst>
      <p:ext uri="{BB962C8B-B14F-4D97-AF65-F5344CB8AC3E}">
        <p14:creationId xmlns:p14="http://schemas.microsoft.com/office/powerpoint/2010/main" val="25703266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3600" dirty="0"/>
              <a:t>Quelques références concernant le Canada</a:t>
            </a:r>
          </a:p>
        </p:txBody>
      </p:sp>
      <p:sp>
        <p:nvSpPr>
          <p:cNvPr id="3" name="Espace réservé du contenu 2"/>
          <p:cNvSpPr>
            <a:spLocks noGrp="1"/>
          </p:cNvSpPr>
          <p:nvPr>
            <p:ph idx="1"/>
          </p:nvPr>
        </p:nvSpPr>
        <p:spPr/>
        <p:txBody>
          <a:bodyPr>
            <a:normAutofit fontScale="70000" lnSpcReduction="20000"/>
          </a:bodyPr>
          <a:lstStyle/>
          <a:p>
            <a:pPr marL="114300" indent="0">
              <a:buNone/>
            </a:pPr>
            <a:endParaRPr lang="en-US" sz="2300" dirty="0"/>
          </a:p>
          <a:p>
            <a:pPr marL="114300" indent="0">
              <a:buNone/>
            </a:pPr>
            <a:r>
              <a:rPr lang="en-US" dirty="0" err="1"/>
              <a:t>Bauder</a:t>
            </a:r>
            <a:r>
              <a:rPr lang="en-US" dirty="0"/>
              <a:t>, H. (2005). The segmentation of academic </a:t>
            </a:r>
            <a:r>
              <a:rPr lang="en-US" dirty="0" err="1"/>
              <a:t>labour</a:t>
            </a:r>
            <a:r>
              <a:rPr lang="en-US" dirty="0"/>
              <a:t>: A Canadian example. </a:t>
            </a:r>
            <a:r>
              <a:rPr lang="en-US" i="1" dirty="0"/>
              <a:t>ACME: An International Journal for Critical Geographies, 4</a:t>
            </a:r>
            <a:r>
              <a:rPr lang="en-US" dirty="0"/>
              <a:t>(2), 228-239. </a:t>
            </a:r>
          </a:p>
          <a:p>
            <a:pPr marL="114300" indent="0">
              <a:buNone/>
            </a:pPr>
            <a:r>
              <a:rPr lang="en-US" dirty="0"/>
              <a:t>Bentley, P. J., &amp; </a:t>
            </a:r>
            <a:r>
              <a:rPr lang="en-US" dirty="0" err="1"/>
              <a:t>Kyvik</a:t>
            </a:r>
            <a:r>
              <a:rPr lang="en-US" dirty="0"/>
              <a:t>, S. (2012). Academic work from a comparative perspective: A survey of faculty working time across 13 countries. </a:t>
            </a:r>
            <a:r>
              <a:rPr lang="en-US" i="1" dirty="0"/>
              <a:t>Higher Education, 63</a:t>
            </a:r>
            <a:r>
              <a:rPr lang="en-US" dirty="0"/>
              <a:t>(4), 529-547. </a:t>
            </a:r>
          </a:p>
          <a:p>
            <a:pPr marL="114300" indent="0">
              <a:buNone/>
            </a:pPr>
            <a:r>
              <a:rPr lang="en-US" dirty="0"/>
              <a:t>Brownlee, J. (2015). Contract faculty in Canada: using access to information requests to uncover hidden academics in Canadian universities. </a:t>
            </a:r>
            <a:r>
              <a:rPr lang="en-US" i="1" dirty="0"/>
              <a:t>Higher Education, 70</a:t>
            </a:r>
            <a:r>
              <a:rPr lang="en-US" dirty="0"/>
              <a:t>(5), 787-805. </a:t>
            </a:r>
          </a:p>
          <a:p>
            <a:pPr marL="114300" indent="0">
              <a:buNone/>
            </a:pPr>
            <a:r>
              <a:rPr lang="en-US" dirty="0"/>
              <a:t>Dobbie, D., &amp; Robinson, I. (2008). Reorganizing higher education in the United States and Canada: The erosion of tenure and the unionization of contingent faculty. </a:t>
            </a:r>
            <a:r>
              <a:rPr lang="en-US" i="1" dirty="0" err="1"/>
              <a:t>Labour</a:t>
            </a:r>
            <a:r>
              <a:rPr lang="en-US" i="1" dirty="0"/>
              <a:t> Studies Journal,</a:t>
            </a:r>
            <a:r>
              <a:rPr lang="en-US" dirty="0"/>
              <a:t> </a:t>
            </a:r>
            <a:r>
              <a:rPr lang="en-US" i="1" dirty="0"/>
              <a:t>33</a:t>
            </a:r>
            <a:r>
              <a:rPr lang="en-US" dirty="0"/>
              <a:t>(1), 117–140.</a:t>
            </a:r>
          </a:p>
          <a:p>
            <a:pPr marL="114300" indent="0">
              <a:buNone/>
            </a:pPr>
            <a:r>
              <a:rPr lang="en-US" dirty="0"/>
              <a:t>Jones, G. A. (2013). The horizontal and vertical fragmentation of academic work and the challenge for academic governance and leadership. </a:t>
            </a:r>
            <a:r>
              <a:rPr lang="en-US" i="1" dirty="0"/>
              <a:t>Asia Pacific Education Review, 14</a:t>
            </a:r>
            <a:r>
              <a:rPr lang="en-US" dirty="0"/>
              <a:t>(1), 75-83. </a:t>
            </a:r>
          </a:p>
          <a:p>
            <a:pPr marL="114300" indent="0">
              <a:buNone/>
            </a:pPr>
            <a:r>
              <a:rPr lang="en-US" dirty="0"/>
              <a:t>Jones, G. A., </a:t>
            </a:r>
            <a:r>
              <a:rPr lang="en-US" dirty="0" err="1"/>
              <a:t>Gopaul</a:t>
            </a:r>
            <a:r>
              <a:rPr lang="en-US" dirty="0"/>
              <a:t>, B., </a:t>
            </a:r>
            <a:r>
              <a:rPr lang="en-US" dirty="0" err="1"/>
              <a:t>Weinrib</a:t>
            </a:r>
            <a:r>
              <a:rPr lang="en-US" dirty="0"/>
              <a:t>, J., Metcalfe, A. S., Fisher, D., </a:t>
            </a:r>
            <a:r>
              <a:rPr lang="en-US" dirty="0" err="1"/>
              <a:t>Gingras</a:t>
            </a:r>
            <a:r>
              <a:rPr lang="en-US" dirty="0"/>
              <a:t>, Y., &amp; </a:t>
            </a:r>
            <a:r>
              <a:rPr lang="en-US" dirty="0" err="1"/>
              <a:t>Rubenson</a:t>
            </a:r>
            <a:r>
              <a:rPr lang="en-US" dirty="0"/>
              <a:t>, K. (2014). Teaching, Research, and the Canadian Professoriate. In </a:t>
            </a:r>
            <a:r>
              <a:rPr lang="en-US" i="1" dirty="0"/>
              <a:t>Teaching and Research in Contemporary Higher Education</a:t>
            </a:r>
            <a:r>
              <a:rPr lang="en-US" dirty="0"/>
              <a:t> (pp. 335-356): Springer.</a:t>
            </a:r>
          </a:p>
          <a:p>
            <a:pPr marL="114300" indent="0">
              <a:buNone/>
            </a:pPr>
            <a:r>
              <a:rPr lang="en-US" dirty="0" err="1"/>
              <a:t>Weinrib</a:t>
            </a:r>
            <a:r>
              <a:rPr lang="en-US" dirty="0"/>
              <a:t>, J., Jones, G., Metcalfe, A. S., Fisher, D., </a:t>
            </a:r>
            <a:r>
              <a:rPr lang="en-US" dirty="0" err="1"/>
              <a:t>Gingras</a:t>
            </a:r>
            <a:r>
              <a:rPr lang="en-US" dirty="0"/>
              <a:t>, Y., </a:t>
            </a:r>
            <a:r>
              <a:rPr lang="en-US" dirty="0" err="1"/>
              <a:t>Rubenson</a:t>
            </a:r>
            <a:r>
              <a:rPr lang="en-US" dirty="0"/>
              <a:t>, K., &amp; </a:t>
            </a:r>
            <a:r>
              <a:rPr lang="en-US" dirty="0" err="1"/>
              <a:t>Snee</a:t>
            </a:r>
            <a:r>
              <a:rPr lang="en-US" dirty="0"/>
              <a:t>, I. (2012). Canada: Canadian university academics’ perceptions of job satisfaction—“</a:t>
            </a:r>
            <a:r>
              <a:rPr lang="en-US" i="1" dirty="0"/>
              <a:t>…the future is not what it used to be.</a:t>
            </a:r>
            <a:r>
              <a:rPr lang="en-US" dirty="0"/>
              <a:t>” In P. J. Bentley, H. Coates, I. R. Dobson, L. </a:t>
            </a:r>
            <a:r>
              <a:rPr lang="en-US" dirty="0" err="1"/>
              <a:t>Goedegebuure</a:t>
            </a:r>
            <a:r>
              <a:rPr lang="en-US" dirty="0"/>
              <a:t>, &amp; V. L. Meek (Eds.), </a:t>
            </a:r>
            <a:r>
              <a:rPr lang="en-US" i="1" dirty="0"/>
              <a:t>Job satisfaction around the academic world.</a:t>
            </a:r>
            <a:r>
              <a:rPr lang="en-US" dirty="0"/>
              <a:t> Dordrecht, The Netherlands: Springer</a:t>
            </a:r>
            <a:endParaRPr lang="fr-CA" dirty="0"/>
          </a:p>
        </p:txBody>
      </p:sp>
    </p:spTree>
    <p:extLst>
      <p:ext uri="{BB962C8B-B14F-4D97-AF65-F5344CB8AC3E}">
        <p14:creationId xmlns:p14="http://schemas.microsoft.com/office/powerpoint/2010/main" val="1819803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5652120" y="516909"/>
            <a:ext cx="2783857" cy="900729"/>
          </a:xfrm>
          <a:prstGeom prst="rect">
            <a:avLst/>
          </a:prstGeom>
        </p:spPr>
      </p:pic>
      <p:sp>
        <p:nvSpPr>
          <p:cNvPr id="2" name="Titre 1"/>
          <p:cNvSpPr>
            <a:spLocks noGrp="1"/>
          </p:cNvSpPr>
          <p:nvPr>
            <p:ph type="title"/>
          </p:nvPr>
        </p:nvSpPr>
        <p:spPr/>
        <p:txBody>
          <a:bodyPr/>
          <a:lstStyle/>
          <a:p>
            <a:r>
              <a:rPr lang="fr-CA" sz="2800" dirty="0"/>
              <a:t>Actualités :</a:t>
            </a:r>
            <a:br>
              <a:rPr lang="fr-CA" sz="2800" dirty="0"/>
            </a:br>
            <a:r>
              <a:rPr lang="fr-CA" sz="2800" dirty="0"/>
              <a:t>1</a:t>
            </a:r>
            <a:r>
              <a:rPr lang="fr-CA" sz="2800" baseline="30000" dirty="0"/>
              <a:t>er</a:t>
            </a:r>
            <a:r>
              <a:rPr lang="fr-CA" sz="2800" dirty="0"/>
              <a:t> octobre 2019,  Collège Poudlard </a:t>
            </a:r>
          </a:p>
        </p:txBody>
      </p:sp>
      <p:sp>
        <p:nvSpPr>
          <p:cNvPr id="3" name="Espace réservé du contenu 2"/>
          <p:cNvSpPr>
            <a:spLocks noGrp="1"/>
          </p:cNvSpPr>
          <p:nvPr>
            <p:ph idx="1"/>
          </p:nvPr>
        </p:nvSpPr>
        <p:spPr/>
        <p:txBody>
          <a:bodyPr/>
          <a:lstStyle/>
          <a:p>
            <a:pPr marL="114300" indent="0">
              <a:buNone/>
            </a:pPr>
            <a:r>
              <a:rPr lang="fr-CA" sz="1800" dirty="0"/>
              <a:t>Demande de la permanence de la professeure </a:t>
            </a:r>
            <a:r>
              <a:rPr lang="fr-CA" sz="2400" dirty="0" err="1"/>
              <a:t>Minerva</a:t>
            </a:r>
            <a:r>
              <a:rPr lang="fr-CA" sz="1800" dirty="0"/>
              <a:t> </a:t>
            </a:r>
            <a:r>
              <a:rPr lang="fr-CA" sz="2400" dirty="0" err="1"/>
              <a:t>McGonagall</a:t>
            </a:r>
            <a:endParaRPr lang="fr-CA" sz="2400" dirty="0"/>
          </a:p>
          <a:p>
            <a:pPr marL="114300" indent="0">
              <a:buNone/>
            </a:pPr>
            <a:endParaRPr lang="fr-CA" dirty="0"/>
          </a:p>
        </p:txBody>
      </p:sp>
      <p:pic>
        <p:nvPicPr>
          <p:cNvPr id="4" name="Image 3"/>
          <p:cNvPicPr>
            <a:picLocks noChangeAspect="1"/>
          </p:cNvPicPr>
          <p:nvPr/>
        </p:nvPicPr>
        <p:blipFill>
          <a:blip r:embed="rId3"/>
          <a:stretch>
            <a:fillRect/>
          </a:stretch>
        </p:blipFill>
        <p:spPr>
          <a:xfrm>
            <a:off x="1513206" y="2204864"/>
            <a:ext cx="6897055" cy="3384375"/>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2022303"/>
            <a:ext cx="1544444" cy="2486817"/>
          </a:xfrm>
          <a:prstGeom prst="rect">
            <a:avLst/>
          </a:prstGeom>
        </p:spPr>
      </p:pic>
      <p:sp>
        <p:nvSpPr>
          <p:cNvPr id="7" name="ZoneTexte 6"/>
          <p:cNvSpPr txBox="1"/>
          <p:nvPr/>
        </p:nvSpPr>
        <p:spPr>
          <a:xfrm>
            <a:off x="323528" y="6309320"/>
            <a:ext cx="7272808" cy="584775"/>
          </a:xfrm>
          <a:prstGeom prst="rect">
            <a:avLst/>
          </a:prstGeom>
          <a:noFill/>
        </p:spPr>
        <p:txBody>
          <a:bodyPr wrap="square" rtlCol="0">
            <a:spAutoFit/>
          </a:bodyPr>
          <a:lstStyle/>
          <a:p>
            <a:r>
              <a:rPr lang="fr-CA" sz="1600" dirty="0">
                <a:hlinkClick r:id="rId5"/>
              </a:rPr>
              <a:t>https://www.mcsweeneys.net/articles/professor-minerva-mcgonagalls-letter-to-the-tenure-committee</a:t>
            </a:r>
            <a:endParaRPr lang="fr-CA" sz="1600" dirty="0"/>
          </a:p>
        </p:txBody>
      </p:sp>
    </p:spTree>
    <p:extLst>
      <p:ext uri="{BB962C8B-B14F-4D97-AF65-F5344CB8AC3E}">
        <p14:creationId xmlns:p14="http://schemas.microsoft.com/office/powerpoint/2010/main" val="3351666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3600" dirty="0"/>
              <a:t>L’unité de la recherche et de l’enseignement … </a:t>
            </a:r>
          </a:p>
        </p:txBody>
      </p:sp>
      <p:sp>
        <p:nvSpPr>
          <p:cNvPr id="3" name="Espace réservé du contenu 2"/>
          <p:cNvSpPr>
            <a:spLocks noGrp="1"/>
          </p:cNvSpPr>
          <p:nvPr>
            <p:ph idx="1"/>
          </p:nvPr>
        </p:nvSpPr>
        <p:spPr/>
        <p:txBody>
          <a:bodyPr>
            <a:normAutofit/>
          </a:bodyPr>
          <a:lstStyle/>
          <a:p>
            <a:r>
              <a:rPr lang="fr-CA" dirty="0"/>
              <a:t>L’idée de l’université « </a:t>
            </a:r>
            <a:r>
              <a:rPr lang="fr-CA" dirty="0" err="1"/>
              <a:t>humboldtienne</a:t>
            </a:r>
            <a:r>
              <a:rPr lang="fr-CA" dirty="0"/>
              <a:t> » (XIX-XXe siècle)</a:t>
            </a:r>
          </a:p>
          <a:p>
            <a:endParaRPr lang="fr-CA" dirty="0"/>
          </a:p>
          <a:p>
            <a:endParaRPr lang="fr-CA" dirty="0"/>
          </a:p>
          <a:p>
            <a:pPr marL="411480" lvl="1" indent="0">
              <a:buNone/>
            </a:pPr>
            <a:endParaRPr lang="fr-CA" dirty="0"/>
          </a:p>
          <a:p>
            <a:pPr lvl="1"/>
            <a:r>
              <a:rPr lang="fr-CA" dirty="0"/>
              <a:t> l’université doit entretenir chez les étudiants un rapport « problématique » au savoir (</a:t>
            </a:r>
            <a:r>
              <a:rPr lang="fr-CA" i="1" dirty="0" err="1"/>
              <a:t>inquiry</a:t>
            </a:r>
            <a:r>
              <a:rPr lang="fr-CA" dirty="0"/>
              <a:t>);</a:t>
            </a:r>
          </a:p>
          <a:p>
            <a:pPr lvl="1"/>
            <a:r>
              <a:rPr lang="fr-CA" dirty="0"/>
              <a:t> l’université doit transmettre aux étudiants un « ethos » de la recherche de la vérité;</a:t>
            </a:r>
          </a:p>
          <a:p>
            <a:pPr lvl="1"/>
            <a:r>
              <a:rPr lang="fr-CA" dirty="0"/>
              <a:t> étudiants et professeurs participent ensemble à la recherche de la vérité; </a:t>
            </a:r>
          </a:p>
          <a:p>
            <a:pPr lvl="1"/>
            <a:r>
              <a:rPr lang="fr-CA" dirty="0"/>
              <a:t>la recherche doit être indépendante des influences économiques, politiques, idéologiques… </a:t>
            </a:r>
          </a:p>
          <a:p>
            <a:pPr marL="411480" lvl="1" indent="0">
              <a:buNone/>
            </a:pPr>
            <a:endParaRPr lang="fr-CA" dirty="0"/>
          </a:p>
          <a:p>
            <a:pPr lvl="2"/>
            <a:endParaRPr lang="fr-CA" dirty="0"/>
          </a:p>
          <a:p>
            <a:pPr lvl="1"/>
            <a:endParaRPr lang="fr-CA" dirty="0"/>
          </a:p>
          <a:p>
            <a:pPr marL="777240" lvl="2" indent="0">
              <a:buNone/>
            </a:pPr>
            <a:endParaRPr lang="fr-CA" dirty="0"/>
          </a:p>
          <a:p>
            <a:endParaRPr lang="fr-CA" dirty="0"/>
          </a:p>
          <a:p>
            <a:pPr lvl="1"/>
            <a:endParaRPr lang="fr-CA" dirty="0"/>
          </a:p>
          <a:p>
            <a:pPr lvl="2"/>
            <a:endParaRPr lang="fr-CA" dirty="0"/>
          </a:p>
        </p:txBody>
      </p:sp>
      <p:sp>
        <p:nvSpPr>
          <p:cNvPr id="4" name="Non égal 3"/>
          <p:cNvSpPr/>
          <p:nvPr/>
        </p:nvSpPr>
        <p:spPr>
          <a:xfrm>
            <a:off x="3563888" y="2204864"/>
            <a:ext cx="576064" cy="504056"/>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6" name="ZoneTexte 5"/>
          <p:cNvSpPr txBox="1"/>
          <p:nvPr/>
        </p:nvSpPr>
        <p:spPr>
          <a:xfrm>
            <a:off x="5796136" y="4653136"/>
            <a:ext cx="216024" cy="1224136"/>
          </a:xfrm>
          <a:prstGeom prst="rect">
            <a:avLst/>
          </a:prstGeom>
          <a:noFill/>
        </p:spPr>
        <p:txBody>
          <a:bodyPr wrap="square" rtlCol="0">
            <a:spAutoFit/>
          </a:bodyPr>
          <a:lstStyle/>
          <a:p>
            <a:endParaRPr lang="fr-CA" dirty="0"/>
          </a:p>
        </p:txBody>
      </p:sp>
      <p:sp>
        <p:nvSpPr>
          <p:cNvPr id="5" name="ZoneTexte 4"/>
          <p:cNvSpPr txBox="1"/>
          <p:nvPr/>
        </p:nvSpPr>
        <p:spPr>
          <a:xfrm>
            <a:off x="1115616" y="2060848"/>
            <a:ext cx="1944216" cy="648072"/>
          </a:xfrm>
          <a:prstGeom prst="rect">
            <a:avLst/>
          </a:prstGeom>
          <a:noFill/>
        </p:spPr>
        <p:txBody>
          <a:bodyPr wrap="square" rtlCol="0">
            <a:spAutoFit/>
          </a:bodyPr>
          <a:lstStyle/>
          <a:p>
            <a:endParaRPr lang="fr-CA" dirty="0"/>
          </a:p>
        </p:txBody>
      </p:sp>
      <p:pic>
        <p:nvPicPr>
          <p:cNvPr id="7" name="Image 6"/>
          <p:cNvPicPr>
            <a:picLocks noChangeAspect="1"/>
          </p:cNvPicPr>
          <p:nvPr/>
        </p:nvPicPr>
        <p:blipFill>
          <a:blip r:embed="rId2"/>
          <a:stretch>
            <a:fillRect/>
          </a:stretch>
        </p:blipFill>
        <p:spPr>
          <a:xfrm>
            <a:off x="1115616" y="2062688"/>
            <a:ext cx="1944793" cy="646232"/>
          </a:xfrm>
          <a:prstGeom prst="rect">
            <a:avLst/>
          </a:prstGeom>
        </p:spPr>
      </p:pic>
      <p:sp>
        <p:nvSpPr>
          <p:cNvPr id="9" name="ZoneTexte 8"/>
          <p:cNvSpPr txBox="1"/>
          <p:nvPr/>
        </p:nvSpPr>
        <p:spPr>
          <a:xfrm>
            <a:off x="1166498" y="2235079"/>
            <a:ext cx="2197974" cy="646331"/>
          </a:xfrm>
          <a:prstGeom prst="rect">
            <a:avLst/>
          </a:prstGeom>
          <a:noFill/>
        </p:spPr>
        <p:txBody>
          <a:bodyPr wrap="none" rtlCol="0">
            <a:spAutoFit/>
          </a:bodyPr>
          <a:lstStyle/>
          <a:p>
            <a:r>
              <a:rPr lang="fr-CA" dirty="0"/>
              <a:t>Le savoir scientifique </a:t>
            </a:r>
          </a:p>
          <a:p>
            <a:r>
              <a:rPr lang="fr-CA" dirty="0"/>
              <a:t>(instable, provisoire)</a:t>
            </a:r>
          </a:p>
        </p:txBody>
      </p:sp>
      <p:sp>
        <p:nvSpPr>
          <p:cNvPr id="8" name="ZoneTexte 7"/>
          <p:cNvSpPr txBox="1"/>
          <p:nvPr/>
        </p:nvSpPr>
        <p:spPr>
          <a:xfrm>
            <a:off x="4355976" y="2204864"/>
            <a:ext cx="2232248" cy="646331"/>
          </a:xfrm>
          <a:prstGeom prst="rect">
            <a:avLst/>
          </a:prstGeom>
          <a:noFill/>
        </p:spPr>
        <p:txBody>
          <a:bodyPr wrap="square" rtlCol="0">
            <a:spAutoFit/>
          </a:bodyPr>
          <a:lstStyle/>
          <a:p>
            <a:r>
              <a:rPr lang="fr-CA" dirty="0"/>
              <a:t>Savoir scolaire, stabilisé</a:t>
            </a:r>
          </a:p>
        </p:txBody>
      </p:sp>
      <p:pic>
        <p:nvPicPr>
          <p:cNvPr id="10" name="Image 9"/>
          <p:cNvPicPr>
            <a:picLocks noChangeAspect="1"/>
          </p:cNvPicPr>
          <p:nvPr/>
        </p:nvPicPr>
        <p:blipFill>
          <a:blip r:embed="rId3"/>
          <a:stretch>
            <a:fillRect/>
          </a:stretch>
        </p:blipFill>
        <p:spPr>
          <a:xfrm>
            <a:off x="6588224" y="30510"/>
            <a:ext cx="1781175" cy="1719461"/>
          </a:xfrm>
          <a:prstGeom prst="rect">
            <a:avLst/>
          </a:prstGeom>
        </p:spPr>
      </p:pic>
    </p:spTree>
    <p:extLst>
      <p:ext uri="{BB962C8B-B14F-4D97-AF65-F5344CB8AC3E}">
        <p14:creationId xmlns:p14="http://schemas.microsoft.com/office/powerpoint/2010/main" val="1828056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br>
              <a:rPr lang="fr-CA" sz="4800" dirty="0"/>
            </a:br>
            <a:endParaRPr lang="fr-CA" dirty="0"/>
          </a:p>
        </p:txBody>
      </p:sp>
      <p:sp>
        <p:nvSpPr>
          <p:cNvPr id="3" name="Espace réservé du contenu 2"/>
          <p:cNvSpPr>
            <a:spLocks noGrp="1"/>
          </p:cNvSpPr>
          <p:nvPr>
            <p:ph idx="1"/>
          </p:nvPr>
        </p:nvSpPr>
        <p:spPr/>
        <p:txBody>
          <a:bodyPr>
            <a:normAutofit/>
          </a:bodyPr>
          <a:lstStyle/>
          <a:p>
            <a:pPr lvl="1"/>
            <a:endParaRPr lang="fr-CA" dirty="0"/>
          </a:p>
          <a:p>
            <a:pPr marL="777240" lvl="2" indent="0">
              <a:buNone/>
            </a:pPr>
            <a:r>
              <a:rPr lang="fr-CA" sz="2800" dirty="0"/>
              <a:t>Enseignement           </a:t>
            </a:r>
            <a:r>
              <a:rPr lang="fr-CA" sz="2400" dirty="0"/>
              <a:t>             </a:t>
            </a:r>
            <a:r>
              <a:rPr lang="fr-CA" sz="2800" dirty="0"/>
              <a:t>Recherche</a:t>
            </a:r>
          </a:p>
          <a:p>
            <a:pPr marL="777240" lvl="2" indent="0">
              <a:buNone/>
            </a:pPr>
            <a:endParaRPr lang="fr-CA" dirty="0"/>
          </a:p>
          <a:p>
            <a:pPr lvl="1"/>
            <a:endParaRPr lang="fr-CA" dirty="0"/>
          </a:p>
          <a:p>
            <a:pPr lvl="1"/>
            <a:endParaRPr lang="fr-CA" dirty="0"/>
          </a:p>
          <a:p>
            <a:pPr marL="411480" lvl="1" indent="0">
              <a:buNone/>
            </a:pPr>
            <a:endParaRPr lang="fr-CA" dirty="0"/>
          </a:p>
          <a:p>
            <a:pPr marL="411480" lvl="1" indent="0">
              <a:buNone/>
            </a:pPr>
            <a:r>
              <a:rPr lang="fr-CA" dirty="0"/>
              <a:t>           </a:t>
            </a:r>
          </a:p>
          <a:p>
            <a:pPr marL="411480" lvl="1" indent="0">
              <a:buNone/>
            </a:pPr>
            <a:r>
              <a:rPr lang="fr-CA" sz="2400" dirty="0"/>
              <a:t>             Transmission                            Production</a:t>
            </a:r>
          </a:p>
          <a:p>
            <a:pPr marL="411480" lvl="1" indent="0">
              <a:buNone/>
            </a:pPr>
            <a:endParaRPr lang="fr-CA" dirty="0"/>
          </a:p>
          <a:p>
            <a:endParaRPr lang="fr-CA" dirty="0"/>
          </a:p>
        </p:txBody>
      </p:sp>
      <p:pic>
        <p:nvPicPr>
          <p:cNvPr id="4" name="Image 3"/>
          <p:cNvPicPr>
            <a:picLocks noChangeAspect="1"/>
          </p:cNvPicPr>
          <p:nvPr/>
        </p:nvPicPr>
        <p:blipFill>
          <a:blip r:embed="rId2"/>
          <a:stretch>
            <a:fillRect/>
          </a:stretch>
        </p:blipFill>
        <p:spPr>
          <a:xfrm>
            <a:off x="3540266" y="2290122"/>
            <a:ext cx="1175750" cy="2177622"/>
          </a:xfrm>
          <a:prstGeom prst="rect">
            <a:avLst/>
          </a:prstGeom>
        </p:spPr>
      </p:pic>
      <p:pic>
        <p:nvPicPr>
          <p:cNvPr id="5" name="Image 4"/>
          <p:cNvPicPr>
            <a:picLocks noChangeAspect="1"/>
          </p:cNvPicPr>
          <p:nvPr/>
        </p:nvPicPr>
        <p:blipFill>
          <a:blip r:embed="rId3"/>
          <a:stretch>
            <a:fillRect/>
          </a:stretch>
        </p:blipFill>
        <p:spPr>
          <a:xfrm>
            <a:off x="2555776" y="2602958"/>
            <a:ext cx="1037290" cy="628019"/>
          </a:xfrm>
          <a:prstGeom prst="rect">
            <a:avLst/>
          </a:prstGeom>
        </p:spPr>
      </p:pic>
      <p:pic>
        <p:nvPicPr>
          <p:cNvPr id="6" name="Image 5"/>
          <p:cNvPicPr>
            <a:picLocks noChangeAspect="1"/>
          </p:cNvPicPr>
          <p:nvPr/>
        </p:nvPicPr>
        <p:blipFill>
          <a:blip r:embed="rId4"/>
          <a:stretch>
            <a:fillRect/>
          </a:stretch>
        </p:blipFill>
        <p:spPr>
          <a:xfrm>
            <a:off x="4438700" y="2590640"/>
            <a:ext cx="989979" cy="652653"/>
          </a:xfrm>
          <a:prstGeom prst="rect">
            <a:avLst/>
          </a:prstGeom>
        </p:spPr>
      </p:pic>
      <p:pic>
        <p:nvPicPr>
          <p:cNvPr id="16" name="Image 15"/>
          <p:cNvPicPr>
            <a:picLocks noChangeAspect="1"/>
          </p:cNvPicPr>
          <p:nvPr/>
        </p:nvPicPr>
        <p:blipFill>
          <a:blip r:embed="rId4"/>
          <a:stretch>
            <a:fillRect/>
          </a:stretch>
        </p:blipFill>
        <p:spPr>
          <a:xfrm rot="3547993">
            <a:off x="4394953" y="3567740"/>
            <a:ext cx="1135566" cy="618539"/>
          </a:xfrm>
          <a:prstGeom prst="rect">
            <a:avLst/>
          </a:prstGeom>
        </p:spPr>
      </p:pic>
      <p:pic>
        <p:nvPicPr>
          <p:cNvPr id="18" name="Image 17"/>
          <p:cNvPicPr>
            <a:picLocks noChangeAspect="1"/>
          </p:cNvPicPr>
          <p:nvPr/>
        </p:nvPicPr>
        <p:blipFill>
          <a:blip r:embed="rId4"/>
          <a:stretch>
            <a:fillRect/>
          </a:stretch>
        </p:blipFill>
        <p:spPr>
          <a:xfrm rot="10458418">
            <a:off x="2428183" y="3521367"/>
            <a:ext cx="1078919" cy="711287"/>
          </a:xfrm>
          <a:prstGeom prst="rect">
            <a:avLst/>
          </a:prstGeom>
        </p:spPr>
      </p:pic>
    </p:spTree>
    <p:extLst>
      <p:ext uri="{BB962C8B-B14F-4D97-AF65-F5344CB8AC3E}">
        <p14:creationId xmlns:p14="http://schemas.microsoft.com/office/powerpoint/2010/main" val="2874930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04192"/>
            <a:ext cx="3305402" cy="1652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310628" y="764704"/>
            <a:ext cx="4752528" cy="2031325"/>
          </a:xfrm>
          <a:prstGeom prst="rect">
            <a:avLst/>
          </a:prstGeom>
        </p:spPr>
        <p:txBody>
          <a:bodyPr wrap="square">
            <a:spAutoFit/>
          </a:bodyPr>
          <a:lstStyle/>
          <a:p>
            <a:pPr algn="r"/>
            <a:r>
              <a:rPr lang="fr-CA" b="1" dirty="0"/>
              <a:t>De quelques idées reçues sur la recherche et les universités</a:t>
            </a:r>
            <a:endParaRPr lang="fr-CA" b="1" dirty="0">
              <a:hlinkClick r:id="rId3"/>
            </a:endParaRPr>
          </a:p>
          <a:p>
            <a:pPr algn="r"/>
            <a:r>
              <a:rPr lang="fr-CA" dirty="0">
                <a:hlinkClick r:id="rId3"/>
              </a:rPr>
              <a:t>Camille Limoges</a:t>
            </a:r>
            <a:endParaRPr lang="fr-CA" dirty="0"/>
          </a:p>
          <a:p>
            <a:pPr algn="r"/>
            <a:r>
              <a:rPr lang="fr-CA" sz="1400" dirty="0"/>
              <a:t>Philosophe et historien des sciences</a:t>
            </a:r>
          </a:p>
          <a:p>
            <a:pPr algn="r"/>
            <a:r>
              <a:rPr lang="fr-CA" sz="1400" dirty="0"/>
              <a:t>20 mars 2017</a:t>
            </a:r>
          </a:p>
          <a:p>
            <a:pPr algn="r"/>
            <a:r>
              <a:rPr lang="fr-CA" sz="1400" dirty="0"/>
              <a:t>- </a:t>
            </a:r>
            <a:r>
              <a:rPr lang="fr-CA" sz="1400" dirty="0" err="1"/>
              <a:t>See</a:t>
            </a:r>
            <a:r>
              <a:rPr lang="fr-CA" sz="1400" dirty="0"/>
              <a:t> more at: http://www.acfas.ca/publications/decouvrir/2017/03/quelques-idees-recues-recherch</a:t>
            </a:r>
            <a:r>
              <a:rPr lang="fr-CA" sz="1600" dirty="0"/>
              <a:t>e-</a:t>
            </a:r>
            <a:r>
              <a:rPr lang="fr-CA" sz="1400" dirty="0"/>
              <a:t>universites#sthash.znpVm20t.dpuf</a:t>
            </a:r>
          </a:p>
        </p:txBody>
      </p:sp>
      <p:sp>
        <p:nvSpPr>
          <p:cNvPr id="4" name="ZoneTexte 3"/>
          <p:cNvSpPr txBox="1"/>
          <p:nvPr/>
        </p:nvSpPr>
        <p:spPr>
          <a:xfrm>
            <a:off x="683568" y="2796028"/>
            <a:ext cx="7200800" cy="3970318"/>
          </a:xfrm>
          <a:prstGeom prst="rect">
            <a:avLst/>
          </a:prstGeom>
          <a:noFill/>
        </p:spPr>
        <p:txBody>
          <a:bodyPr wrap="square" rtlCol="0">
            <a:spAutoFit/>
          </a:bodyPr>
          <a:lstStyle/>
          <a:p>
            <a:r>
              <a:rPr lang="fr-CA" b="1" dirty="0"/>
              <a:t>1- L’université a toujours eu deux missions également fondamentales : recherche, enseignement </a:t>
            </a:r>
            <a:r>
              <a:rPr lang="fr-CA" dirty="0"/>
              <a:t>(ou trois avec le service à la société);</a:t>
            </a:r>
          </a:p>
          <a:p>
            <a:r>
              <a:rPr lang="fr-CA" b="1" dirty="0"/>
              <a:t>2- Ces missions de l’université sont aussi celles de chaque professeur</a:t>
            </a:r>
            <a:r>
              <a:rPr lang="fr-CA" dirty="0"/>
              <a:t> ; en somme la relation de l’université au professeur est celle du macrocosme au microcosme ; dans ses fonctions chaque professeur serait la miniature de l’université;</a:t>
            </a:r>
          </a:p>
          <a:p>
            <a:r>
              <a:rPr lang="fr-CA" b="1" dirty="0"/>
              <a:t>3 - La «vraie» université, l’université ayant authentiquement réalisé son essence, est l’université «complète</a:t>
            </a:r>
            <a:r>
              <a:rPr lang="fr-CA" dirty="0"/>
              <a:t>», active dans tous les domaines du savoir et à tous les cycles;</a:t>
            </a:r>
          </a:p>
          <a:p>
            <a:r>
              <a:rPr lang="fr-CA" dirty="0"/>
              <a:t>4- L’université est authentiquement universitaire à proportion de son engagement en recherche : d’une part, la recherche serait la fonction qui distingue éminemment l’université des ordres inférieurs d’enseignement ; d’autre part, </a:t>
            </a:r>
            <a:r>
              <a:rPr lang="fr-CA" b="1" dirty="0"/>
              <a:t>à tous les niveaux, seul le chercheur serait en mesure de garantir et d’assurer un enseignement de qualité universitaire.</a:t>
            </a:r>
          </a:p>
        </p:txBody>
      </p:sp>
    </p:spTree>
    <p:extLst>
      <p:ext uri="{BB962C8B-B14F-4D97-AF65-F5344CB8AC3E}">
        <p14:creationId xmlns:p14="http://schemas.microsoft.com/office/powerpoint/2010/main" val="1137106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3600" dirty="0"/>
              <a:t>L’unité de la recherche et de l’enseignement … </a:t>
            </a:r>
          </a:p>
        </p:txBody>
      </p:sp>
      <p:sp>
        <p:nvSpPr>
          <p:cNvPr id="3" name="Espace réservé du contenu 2"/>
          <p:cNvSpPr>
            <a:spLocks noGrp="1"/>
          </p:cNvSpPr>
          <p:nvPr>
            <p:ph idx="1"/>
          </p:nvPr>
        </p:nvSpPr>
        <p:spPr/>
        <p:txBody>
          <a:bodyPr>
            <a:normAutofit/>
          </a:bodyPr>
          <a:lstStyle/>
          <a:p>
            <a:pPr marL="411480" lvl="1" indent="0">
              <a:buNone/>
            </a:pPr>
            <a:r>
              <a:rPr lang="fr-CA" dirty="0"/>
              <a:t>Au Québec, l’idéal </a:t>
            </a:r>
            <a:r>
              <a:rPr lang="fr-CA" dirty="0" err="1"/>
              <a:t>humboldtien</a:t>
            </a:r>
            <a:r>
              <a:rPr lang="fr-CA" dirty="0"/>
              <a:t> :</a:t>
            </a:r>
          </a:p>
          <a:p>
            <a:pPr lvl="2">
              <a:buFont typeface="Wingdings" panose="05000000000000000000" pitchFamily="2" charset="2"/>
              <a:buChar char="Ø"/>
            </a:pPr>
            <a:r>
              <a:rPr lang="fr-CA" dirty="0"/>
              <a:t>s’impose dans les années 1960;  </a:t>
            </a:r>
          </a:p>
          <a:p>
            <a:pPr lvl="2">
              <a:buFont typeface="Wingdings" panose="05000000000000000000" pitchFamily="2" charset="2"/>
              <a:buChar char="Ø"/>
            </a:pPr>
            <a:r>
              <a:rPr lang="fr-CA" dirty="0"/>
              <a:t> se raffermit dans les années 1990; ainsi pour la FQPPU </a:t>
            </a:r>
          </a:p>
          <a:p>
            <a:pPr marL="411480" lvl="1" indent="0">
              <a:buNone/>
            </a:pPr>
            <a:r>
              <a:rPr lang="fr-CA" i="1" dirty="0"/>
              <a:t>« La fonction professorale universitaire </a:t>
            </a:r>
            <a:r>
              <a:rPr lang="fr-CA" b="1" i="1" dirty="0"/>
              <a:t>combine nécessairement l’enseignement et la recherche</a:t>
            </a:r>
            <a:r>
              <a:rPr lang="fr-CA" i="1" dirty="0"/>
              <a:t>, le but de l’université étant de faire avancer la connaissance et de la diffuser »</a:t>
            </a:r>
          </a:p>
          <a:p>
            <a:pPr marL="411480" lvl="1" indent="0">
              <a:buNone/>
            </a:pPr>
            <a:r>
              <a:rPr lang="fr-CA" dirty="0"/>
              <a:t>« </a:t>
            </a:r>
            <a:r>
              <a:rPr lang="fr-CA" b="1" i="1" dirty="0"/>
              <a:t>Permanence et sécurité d’emploi au sein du corps professoral </a:t>
            </a:r>
            <a:r>
              <a:rPr lang="fr-CA" i="1" dirty="0"/>
              <a:t>stable étant des conditions essentielles de la liberté académique,  un nombre adéquat de postes de professeurs réguliers est la garantie de la qualité de l’université, qui ne saurait reposer sur l’institutionnalisation de la précarité »  </a:t>
            </a:r>
            <a:r>
              <a:rPr lang="fr-CA" sz="1800" dirty="0"/>
              <a:t>(Gill, 2016)</a:t>
            </a:r>
          </a:p>
          <a:p>
            <a:pPr marL="411480" lvl="1" indent="0">
              <a:buNone/>
            </a:pPr>
            <a:endParaRPr lang="fr-CA" sz="1500" dirty="0"/>
          </a:p>
          <a:p>
            <a:pPr marL="411480" lvl="1" indent="0">
              <a:buNone/>
            </a:pPr>
            <a:r>
              <a:rPr lang="fr-CA" sz="1500" dirty="0"/>
              <a:t>Gill, L. (2016). Quelques éléments d’histoire du syndicalisme professoral  universitaire au Québec. Colloque sur le </a:t>
            </a:r>
            <a:r>
              <a:rPr lang="fr-CA" sz="1500" i="1" dirty="0"/>
              <a:t>Corporatisme universitaire, organisé par SPPUQAC, Chicoutimi, 7 octobre 2016.</a:t>
            </a:r>
          </a:p>
          <a:p>
            <a:pPr lvl="1"/>
            <a:endParaRPr lang="fr-CA" dirty="0"/>
          </a:p>
          <a:p>
            <a:pPr marL="777240" lvl="2" indent="0">
              <a:buNone/>
            </a:pPr>
            <a:endParaRPr lang="fr-CA" dirty="0"/>
          </a:p>
          <a:p>
            <a:endParaRPr lang="fr-CA" dirty="0"/>
          </a:p>
          <a:p>
            <a:pPr lvl="1"/>
            <a:endParaRPr lang="fr-CA" dirty="0"/>
          </a:p>
          <a:p>
            <a:pPr lvl="2"/>
            <a:endParaRPr lang="fr-CA" dirty="0"/>
          </a:p>
        </p:txBody>
      </p:sp>
      <p:sp>
        <p:nvSpPr>
          <p:cNvPr id="6" name="ZoneTexte 5"/>
          <p:cNvSpPr txBox="1"/>
          <p:nvPr/>
        </p:nvSpPr>
        <p:spPr>
          <a:xfrm>
            <a:off x="5796136" y="4653136"/>
            <a:ext cx="216024" cy="1224136"/>
          </a:xfrm>
          <a:prstGeom prst="rect">
            <a:avLst/>
          </a:prstGeom>
          <a:noFill/>
        </p:spPr>
        <p:txBody>
          <a:bodyPr wrap="square" rtlCol="0">
            <a:spAutoFit/>
          </a:bodyPr>
          <a:lstStyle/>
          <a:p>
            <a:endParaRPr lang="fr-CA" dirty="0"/>
          </a:p>
        </p:txBody>
      </p:sp>
      <p:sp>
        <p:nvSpPr>
          <p:cNvPr id="5" name="ZoneTexte 4"/>
          <p:cNvSpPr txBox="1"/>
          <p:nvPr/>
        </p:nvSpPr>
        <p:spPr>
          <a:xfrm>
            <a:off x="2051720" y="1844824"/>
            <a:ext cx="1944216" cy="648072"/>
          </a:xfrm>
          <a:prstGeom prst="rect">
            <a:avLst/>
          </a:prstGeom>
          <a:noFill/>
        </p:spPr>
        <p:txBody>
          <a:bodyPr wrap="square" rtlCol="0">
            <a:spAutoFit/>
          </a:bodyPr>
          <a:lstStyle/>
          <a:p>
            <a:endParaRPr lang="fr-CA" dirty="0"/>
          </a:p>
        </p:txBody>
      </p:sp>
      <p:sp>
        <p:nvSpPr>
          <p:cNvPr id="10" name="Flèche droite 9"/>
          <p:cNvSpPr/>
          <p:nvPr/>
        </p:nvSpPr>
        <p:spPr>
          <a:xfrm>
            <a:off x="522970" y="2996952"/>
            <a:ext cx="360040" cy="2705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2" name="Image 11"/>
          <p:cNvPicPr>
            <a:picLocks noChangeAspect="1"/>
          </p:cNvPicPr>
          <p:nvPr/>
        </p:nvPicPr>
        <p:blipFill>
          <a:blip r:embed="rId2"/>
          <a:stretch>
            <a:fillRect/>
          </a:stretch>
        </p:blipFill>
        <p:spPr>
          <a:xfrm>
            <a:off x="507901" y="3835893"/>
            <a:ext cx="390178" cy="329213"/>
          </a:xfrm>
          <a:prstGeom prst="rect">
            <a:avLst/>
          </a:prstGeom>
        </p:spPr>
      </p:pic>
    </p:spTree>
    <p:extLst>
      <p:ext uri="{BB962C8B-B14F-4D97-AF65-F5344CB8AC3E}">
        <p14:creationId xmlns:p14="http://schemas.microsoft.com/office/powerpoint/2010/main" val="131284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116632"/>
            <a:ext cx="7620000" cy="1080120"/>
          </a:xfrm>
        </p:spPr>
        <p:txBody>
          <a:bodyPr/>
          <a:lstStyle/>
          <a:p>
            <a:r>
              <a:rPr lang="fr-CA" sz="2400" dirty="0"/>
              <a:t>Septembre 2018, infographie exclusive de Radio Canada</a:t>
            </a:r>
            <a:br>
              <a:rPr lang="fr-CA" dirty="0"/>
            </a:br>
            <a:endParaRPr lang="fr-CA"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844824"/>
            <a:ext cx="7620000" cy="3896375"/>
          </a:xfrm>
        </p:spPr>
      </p:pic>
      <p:sp>
        <p:nvSpPr>
          <p:cNvPr id="5" name="ZoneTexte 4"/>
          <p:cNvSpPr txBox="1"/>
          <p:nvPr/>
        </p:nvSpPr>
        <p:spPr>
          <a:xfrm>
            <a:off x="539552" y="6093296"/>
            <a:ext cx="7416824" cy="646331"/>
          </a:xfrm>
          <a:prstGeom prst="rect">
            <a:avLst/>
          </a:prstGeom>
          <a:noFill/>
        </p:spPr>
        <p:txBody>
          <a:bodyPr wrap="square" rtlCol="0">
            <a:spAutoFit/>
          </a:bodyPr>
          <a:lstStyle/>
          <a:p>
            <a:r>
              <a:rPr lang="fr-CA" dirty="0"/>
              <a:t>Source </a:t>
            </a:r>
            <a:r>
              <a:rPr lang="fr-CA" dirty="0">
                <a:hlinkClick r:id="rId3"/>
              </a:rPr>
              <a:t>https://ici.radio-canada.ca/special/2018/universites-financement-professeurs-acces-droits-scolarite-frais-afferents-quebec/index.html</a:t>
            </a:r>
            <a:r>
              <a:rPr lang="fr-CA" dirty="0"/>
              <a:t> </a:t>
            </a:r>
          </a:p>
        </p:txBody>
      </p:sp>
      <p:pic>
        <p:nvPicPr>
          <p:cNvPr id="3" name="Image 2"/>
          <p:cNvPicPr>
            <a:picLocks noChangeAspect="1"/>
          </p:cNvPicPr>
          <p:nvPr/>
        </p:nvPicPr>
        <p:blipFill>
          <a:blip r:embed="rId4"/>
          <a:stretch>
            <a:fillRect/>
          </a:stretch>
        </p:blipFill>
        <p:spPr>
          <a:xfrm>
            <a:off x="1835696" y="515386"/>
            <a:ext cx="4896544" cy="1231228"/>
          </a:xfrm>
          <a:prstGeom prst="rect">
            <a:avLst/>
          </a:prstGeom>
        </p:spPr>
      </p:pic>
    </p:spTree>
    <p:extLst>
      <p:ext uri="{BB962C8B-B14F-4D97-AF65-F5344CB8AC3E}">
        <p14:creationId xmlns:p14="http://schemas.microsoft.com/office/powerpoint/2010/main" val="39682939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tiguïté">
  <a:themeElements>
    <a:clrScheme name="Contiguïté">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tiguïté">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6080</TotalTime>
  <Words>3211</Words>
  <Application>Microsoft Office PowerPoint</Application>
  <PresentationFormat>Affichage à l'écran (4:3)</PresentationFormat>
  <Paragraphs>259</Paragraphs>
  <Slides>37</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37</vt:i4>
      </vt:variant>
    </vt:vector>
  </HeadingPairs>
  <TitlesOfParts>
    <vt:vector size="43" baseType="lpstr">
      <vt:lpstr>Arial</vt:lpstr>
      <vt:lpstr>Calibri</vt:lpstr>
      <vt:lpstr>Cambria</vt:lpstr>
      <vt:lpstr>Heuristica</vt:lpstr>
      <vt:lpstr>Wingdings</vt:lpstr>
      <vt:lpstr>Contiguïté</vt:lpstr>
      <vt:lpstr>La division du travail à l’université : un sujet d’actualité ? </vt:lpstr>
      <vt:lpstr>Actualités : 2 septembre 2019, communiqué de l’ACPPU</vt:lpstr>
      <vt:lpstr>Actualités : 4 septembre 2019,  Inside Higher ED </vt:lpstr>
      <vt:lpstr>Actualités : 1er octobre 2019,  Collège Poudlard </vt:lpstr>
      <vt:lpstr>L’unité de la recherche et de l’enseignement … </vt:lpstr>
      <vt:lpstr> </vt:lpstr>
      <vt:lpstr>Présentation PowerPoint</vt:lpstr>
      <vt:lpstr>L’unité de la recherche et de l’enseignement … </vt:lpstr>
      <vt:lpstr>Septembre 2018, infographie exclusive de Radio Canada </vt:lpstr>
      <vt:lpstr> La relation recherche-enseignement… Qu’en dit la recherche ? </vt:lpstr>
      <vt:lpstr>Présentation PowerPoint</vt:lpstr>
      <vt:lpstr>En enseignement supérieur « The new division of labor » = « unbundling »</vt:lpstr>
      <vt:lpstr>Une « nouvelle majorité ? »</vt:lpstr>
      <vt:lpstr>Pourquoi ?</vt:lpstr>
      <vt:lpstr>États-Unis : part-time faculty (adjunct teachers)</vt:lpstr>
      <vt:lpstr>Source : National Center for Educational Statistics, IPEDS Data Center, http :// nces.ed.gov/ipeds/datacenter,,  Compilé et présenté dans AAUP (2017). Visualising Change . The annual report on economic status of profession., https://www.aaup.org/file/FCS_2016-17_nc.pdf</vt:lpstr>
      <vt:lpstr>États-Unis : part-time faculty (adjunct teachers)</vt:lpstr>
      <vt:lpstr>Australie : casual teachers </vt:lpstr>
      <vt:lpstr>Australie : casual teachers </vt:lpstr>
      <vt:lpstr>Australie : casual teachers</vt:lpstr>
      <vt:lpstr>En Australie, 20 % du financement de la recherche provient des surplus générés par l’enseignement…</vt:lpstr>
      <vt:lpstr>Canada : contract faculty,  part-time faculty </vt:lpstr>
      <vt:lpstr>Shaker, E. &amp; Pasma, C. (2018). Contract faculty appointments at Canadian universities. Centre canadien de politiques alternatives, En ligne : https://www.policyalternatives.ca/publications/reports/contract-u</vt:lpstr>
      <vt:lpstr>Shaker, E. &amp; Pasma, C. (2018). Contract faculty appointments at Canadian universities. Centre canadien de politiques alternatives, En ligne : https://www.policyalternatives.ca/publications/reports/contract-u</vt:lpstr>
      <vt:lpstr>Shaker, E. &amp; Pasma, C. (2018). Contract faculty appointments at Canadian universities. Centre canadien de politiques alternatives, En ligne : https://www.policyalternatives.ca/publications/reports/contract-u</vt:lpstr>
      <vt:lpstr>Shaker, E. &amp; Pasma, C. (2018). Contract faculty appointments at Canadian universities. Centre canadien de politiques alternatives, En ligne : https://www.policyalternatives.ca/publications/reports/contract-u</vt:lpstr>
      <vt:lpstr>Shaker, E. &amp; Pasma, C. (2018). Contract faculty appointments at Canadian universities. Centre canadien de politiques alternatives, En ligne : https://www.policyalternatives.ca/publications/reports/contract-u</vt:lpstr>
      <vt:lpstr>Shaker, E. &amp; Pasma, C. (2018). Contract faculty appointments at Canadian universities. Centre canadien de politiques alternatives, En ligne : https://www.policyalternatives.ca/publications/reports/contract-u</vt:lpstr>
      <vt:lpstr>Foster, K., &amp; Birdsell Bauer, L. (2018, septembre). De l'ombre à la lumière: Les expériences du personnel académique contractuel.  ACPPU https://www.caut.ca/sites/default/files/rapport_pac.pdf</vt:lpstr>
      <vt:lpstr>Caractéristiques générales de la « nouvelle majorité »</vt:lpstr>
      <vt:lpstr>Canada : « le silence assourdissant » ?</vt:lpstr>
      <vt:lpstr>Quels effets sur la qualité de l’enseignement ?</vt:lpstr>
      <vt:lpstr>Présentation PowerPoint</vt:lpstr>
      <vt:lpstr>Présentation PowerPoint</vt:lpstr>
      <vt:lpstr>Et dans le contexte de la « numérisation » de l’enseignement supérieur ?</vt:lpstr>
      <vt:lpstr>Présentation PowerPoint</vt:lpstr>
      <vt:lpstr>Quelques références concernant le Canada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division du travail éducatif et le développement des compétences des enseignants en contexte numérique : un défi pour l’approche-qualité en enseignement supérieur ?</dc:title>
  <dc:creator>BPudelko</dc:creator>
  <cp:lastModifiedBy>Pudelko, Béatrice</cp:lastModifiedBy>
  <cp:revision>141</cp:revision>
  <dcterms:created xsi:type="dcterms:W3CDTF">2017-05-07T20:16:16Z</dcterms:created>
  <dcterms:modified xsi:type="dcterms:W3CDTF">2024-11-17T00:42:07Z</dcterms:modified>
</cp:coreProperties>
</file>