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3"/>
  </p:notesMasterIdLst>
  <p:sldIdLst>
    <p:sldId id="256" r:id="rId2"/>
    <p:sldId id="257" r:id="rId3"/>
    <p:sldId id="263" r:id="rId4"/>
    <p:sldId id="288" r:id="rId5"/>
    <p:sldId id="264" r:id="rId6"/>
    <p:sldId id="293" r:id="rId7"/>
    <p:sldId id="314" r:id="rId8"/>
    <p:sldId id="273" r:id="rId9"/>
    <p:sldId id="308" r:id="rId10"/>
    <p:sldId id="313" r:id="rId11"/>
    <p:sldId id="309" r:id="rId12"/>
    <p:sldId id="316" r:id="rId13"/>
    <p:sldId id="318" r:id="rId14"/>
    <p:sldId id="310" r:id="rId15"/>
    <p:sldId id="319" r:id="rId16"/>
    <p:sldId id="312" r:id="rId17"/>
    <p:sldId id="311" r:id="rId18"/>
    <p:sldId id="320" r:id="rId19"/>
    <p:sldId id="303" r:id="rId20"/>
    <p:sldId id="271" r:id="rId21"/>
    <p:sldId id="304" r:id="rId2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3" autoAdjust="0"/>
    <p:restoredTop sz="94660"/>
  </p:normalViewPr>
  <p:slideViewPr>
    <p:cSldViewPr>
      <p:cViewPr varScale="1">
        <p:scale>
          <a:sx n="60" d="100"/>
          <a:sy n="60" d="100"/>
        </p:scale>
        <p:origin x="1468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Classeur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Feuil1!$A$1:$D$1</c:f>
              <c:strCache>
                <c:ptCount val="4"/>
                <c:pt idx="0">
                  <c:v>2005-2006</c:v>
                </c:pt>
                <c:pt idx="1">
                  <c:v>2007-2008</c:v>
                </c:pt>
                <c:pt idx="2">
                  <c:v>2009-2010</c:v>
                </c:pt>
                <c:pt idx="3">
                  <c:v>2011-2012</c:v>
                </c:pt>
              </c:strCache>
            </c:strRef>
          </c:cat>
          <c:val>
            <c:numRef>
              <c:f>Feuil1!$A$2:$D$2</c:f>
              <c:numCache>
                <c:formatCode>General</c:formatCode>
                <c:ptCount val="4"/>
                <c:pt idx="0">
                  <c:v>7</c:v>
                </c:pt>
                <c:pt idx="1">
                  <c:v>14</c:v>
                </c:pt>
                <c:pt idx="2">
                  <c:v>21</c:v>
                </c:pt>
                <c:pt idx="3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953-489B-9918-17600FF719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8082432"/>
        <c:axId val="78083968"/>
      </c:barChart>
      <c:catAx>
        <c:axId val="780824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78083968"/>
        <c:crosses val="autoZero"/>
        <c:auto val="1"/>
        <c:lblAlgn val="ctr"/>
        <c:lblOffset val="100"/>
        <c:noMultiLvlLbl val="0"/>
      </c:catAx>
      <c:valAx>
        <c:axId val="780839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808243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75DD33-690F-4689-9AEC-62E40031B956}" type="datetimeFigureOut">
              <a:rPr lang="fr-CA" smtClean="0"/>
              <a:t>2024-11-16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3189B1-25AD-45AF-A046-79AAC20ED45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53319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Google – porte d’entrée sur</a:t>
            </a:r>
            <a:r>
              <a:rPr lang="fr-CA" baseline="0" dirty="0"/>
              <a:t> le web 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3189B1-25AD-45AF-A046-79AAC20ED45C}" type="slidenum">
              <a:rPr lang="fr-CA" smtClean="0"/>
              <a:t>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28265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Actionnelles plutôt que </a:t>
            </a:r>
            <a:r>
              <a:rPr lang="fr-CA" dirty="0" err="1"/>
              <a:t>dispositionnelles</a:t>
            </a:r>
            <a:r>
              <a:rPr lang="fr-CA" dirty="0"/>
              <a:t>,</a:t>
            </a:r>
            <a:r>
              <a:rPr lang="fr-CA" baseline="0" dirty="0"/>
              <a:t> ou interactionnelles, 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2010 use of Wikipedia among Internet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WP source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d’information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mais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aussi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occasion de la “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recherche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loisir</a:t>
            </a:r>
            <a:r>
              <a:rPr lang="en-US"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 :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cf.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waller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2011</a:t>
            </a: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users was more popular (with 53%) than instant messaging (47%) and rating a product,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service or person (32%), but less popular than using social network sites (61%) or watching</a:t>
            </a:r>
          </a:p>
          <a:p>
            <a:r>
              <a:rPr lang="de-D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online </a:t>
            </a:r>
            <a:r>
              <a:rPr lang="de-DE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videos</a:t>
            </a:r>
            <a:r>
              <a:rPr lang="de-D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(66%).[</a:t>
            </a:r>
            <a:r>
              <a:rPr lang="de-DE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Zickuhr</a:t>
            </a:r>
            <a:r>
              <a:rPr lang="de-D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</a:t>
            </a:r>
            <a:r>
              <a:rPr lang="de-D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Rainie</a:t>
            </a:r>
            <a:r>
              <a:rPr lang="de-D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2011]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3189B1-25AD-45AF-A046-79AAC20ED45C}" type="slidenum">
              <a:rPr lang="fr-CA" smtClean="0"/>
              <a:t>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612089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sz="1200" dirty="0"/>
              <a:t>« </a:t>
            </a:r>
            <a:r>
              <a:rPr lang="en-US" sz="1200" dirty="0"/>
              <a:t>Why you can't cite Wikipedia in my class" (Waters, 2007),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3189B1-25AD-45AF-A046-79AAC20ED45C}" type="slidenum">
              <a:rPr lang="fr-CA" smtClean="0"/>
              <a:t>9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772437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3189B1-25AD-45AF-A046-79AAC20ED45C}" type="slidenum">
              <a:rPr lang="fr-CA" smtClean="0"/>
              <a:t>10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472394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3189B1-25AD-45AF-A046-79AAC20ED45C}" type="slidenum">
              <a:rPr lang="fr-CA" smtClean="0"/>
              <a:t>17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910766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3189B1-25AD-45AF-A046-79AAC20ED45C}" type="slidenum">
              <a:rPr lang="fr-CA" smtClean="0"/>
              <a:t>18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910766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8D1AD0C2-CEBD-4015-8653-D1B95CADEC64}" type="datetimeFigureOut">
              <a:rPr lang="fr-CA" smtClean="0"/>
              <a:t>2024-11-16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C1206AD5-44C0-4349-9EDC-CE3E178C8D9A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AD0C2-CEBD-4015-8653-D1B95CADEC64}" type="datetimeFigureOut">
              <a:rPr lang="fr-CA" smtClean="0"/>
              <a:t>2024-11-16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06AD5-44C0-4349-9EDC-CE3E178C8D9A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AD0C2-CEBD-4015-8653-D1B95CADEC64}" type="datetimeFigureOut">
              <a:rPr lang="fr-CA" smtClean="0"/>
              <a:t>2024-11-16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06AD5-44C0-4349-9EDC-CE3E178C8D9A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AD0C2-CEBD-4015-8653-D1B95CADEC64}" type="datetimeFigureOut">
              <a:rPr lang="fr-CA" smtClean="0"/>
              <a:t>2024-11-16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06AD5-44C0-4349-9EDC-CE3E178C8D9A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AD0C2-CEBD-4015-8653-D1B95CADEC64}" type="datetimeFigureOut">
              <a:rPr lang="fr-CA" smtClean="0"/>
              <a:t>2024-11-16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06AD5-44C0-4349-9EDC-CE3E178C8D9A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AD0C2-CEBD-4015-8653-D1B95CADEC64}" type="datetimeFigureOut">
              <a:rPr lang="fr-CA" smtClean="0"/>
              <a:t>2024-11-16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06AD5-44C0-4349-9EDC-CE3E178C8D9A}" type="slidenum">
              <a:rPr lang="fr-CA" smtClean="0"/>
              <a:t>‹N°›</a:t>
            </a:fld>
            <a:endParaRPr lang="fr-C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AD0C2-CEBD-4015-8653-D1B95CADEC64}" type="datetimeFigureOut">
              <a:rPr lang="fr-CA" smtClean="0"/>
              <a:t>2024-11-16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06AD5-44C0-4349-9EDC-CE3E178C8D9A}" type="slidenum">
              <a:rPr lang="fr-CA" smtClean="0"/>
              <a:t>‹N°›</a:t>
            </a:fld>
            <a:endParaRPr lang="fr-CA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AD0C2-CEBD-4015-8653-D1B95CADEC64}" type="datetimeFigureOut">
              <a:rPr lang="fr-CA" smtClean="0"/>
              <a:t>2024-11-16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06AD5-44C0-4349-9EDC-CE3E178C8D9A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AD0C2-CEBD-4015-8653-D1B95CADEC64}" type="datetimeFigureOut">
              <a:rPr lang="fr-CA" smtClean="0"/>
              <a:t>2024-11-16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06AD5-44C0-4349-9EDC-CE3E178C8D9A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8D1AD0C2-CEBD-4015-8653-D1B95CADEC64}" type="datetimeFigureOut">
              <a:rPr lang="fr-CA" smtClean="0"/>
              <a:t>2024-11-16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C1206AD5-44C0-4349-9EDC-CE3E178C8D9A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8D1AD0C2-CEBD-4015-8653-D1B95CADEC64}" type="datetimeFigureOut">
              <a:rPr lang="fr-CA" smtClean="0"/>
              <a:t>2024-11-16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C1206AD5-44C0-4349-9EDC-CE3E178C8D9A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8D1AD0C2-CEBD-4015-8653-D1B95CADEC64}" type="datetimeFigureOut">
              <a:rPr lang="fr-CA" smtClean="0"/>
              <a:t>2024-11-16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C1206AD5-44C0-4349-9EDC-CE3E178C8D9A}" type="slidenum">
              <a:rPr lang="fr-CA" smtClean="0"/>
              <a:t>‹N°›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71600" y="1124744"/>
            <a:ext cx="7056784" cy="1755626"/>
          </a:xfrm>
        </p:spPr>
        <p:txBody>
          <a:bodyPr>
            <a:noAutofit/>
          </a:bodyPr>
          <a:lstStyle/>
          <a:p>
            <a:r>
              <a:rPr lang="fr-CA" sz="3200" dirty="0">
                <a:latin typeface="Comic Sans MS" pitchFamily="66" charset="0"/>
              </a:rPr>
              <a:t>Du bon usage de Wikipédia: analyse et recommandations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068960"/>
            <a:ext cx="6400800" cy="2664296"/>
          </a:xfrm>
        </p:spPr>
        <p:txBody>
          <a:bodyPr>
            <a:normAutofit fontScale="77500" lnSpcReduction="20000"/>
          </a:bodyPr>
          <a:lstStyle/>
          <a:p>
            <a:r>
              <a:rPr lang="fr-CA" dirty="0">
                <a:latin typeface="Comic Sans MS" pitchFamily="66" charset="0"/>
              </a:rPr>
              <a:t>Béatrice </a:t>
            </a:r>
            <a:r>
              <a:rPr lang="fr-CA" dirty="0" err="1">
                <a:latin typeface="Comic Sans MS" pitchFamily="66" charset="0"/>
              </a:rPr>
              <a:t>Pudelko</a:t>
            </a:r>
            <a:r>
              <a:rPr lang="fr-CA" dirty="0">
                <a:latin typeface="Comic Sans MS" pitchFamily="66" charset="0"/>
              </a:rPr>
              <a:t>, </a:t>
            </a:r>
            <a:r>
              <a:rPr lang="fr-CA" dirty="0" err="1">
                <a:latin typeface="Comic Sans MS" pitchFamily="66" charset="0"/>
              </a:rPr>
              <a:t>Ph.D</a:t>
            </a:r>
            <a:r>
              <a:rPr lang="fr-CA" dirty="0">
                <a:latin typeface="Comic Sans MS" pitchFamily="66" charset="0"/>
              </a:rPr>
              <a:t>. </a:t>
            </a:r>
          </a:p>
          <a:p>
            <a:r>
              <a:rPr lang="fr-CA" dirty="0">
                <a:latin typeface="Comic Sans MS" pitchFamily="66" charset="0"/>
              </a:rPr>
              <a:t>Professeure </a:t>
            </a:r>
          </a:p>
          <a:p>
            <a:r>
              <a:rPr lang="fr-CA" dirty="0">
                <a:latin typeface="Comic Sans MS" pitchFamily="66" charset="0"/>
              </a:rPr>
              <a:t>Tatiana </a:t>
            </a:r>
            <a:r>
              <a:rPr lang="fr-CA" dirty="0" err="1">
                <a:latin typeface="Comic Sans MS" pitchFamily="66" charset="0"/>
              </a:rPr>
              <a:t>Signalova</a:t>
            </a:r>
            <a:r>
              <a:rPr lang="fr-CA" dirty="0">
                <a:latin typeface="Comic Sans MS" pitchFamily="66" charset="0"/>
              </a:rPr>
              <a:t>, </a:t>
            </a:r>
          </a:p>
          <a:p>
            <a:r>
              <a:rPr lang="fr-CA" dirty="0">
                <a:latin typeface="Comic Sans MS" pitchFamily="66" charset="0"/>
              </a:rPr>
              <a:t>Étudiante</a:t>
            </a:r>
          </a:p>
          <a:p>
            <a:r>
              <a:rPr lang="fr-CA" dirty="0">
                <a:latin typeface="Comic Sans MS" pitchFamily="66" charset="0"/>
              </a:rPr>
              <a:t> </a:t>
            </a:r>
          </a:p>
          <a:p>
            <a:r>
              <a:rPr lang="fr-CA" dirty="0">
                <a:latin typeface="Comic Sans MS" pitchFamily="66" charset="0"/>
              </a:rPr>
              <a:t> Télé-université - Montréal</a:t>
            </a:r>
          </a:p>
          <a:p>
            <a:endParaRPr lang="fr-CA" dirty="0">
              <a:latin typeface="Comic Sans MS" pitchFamily="66" charset="0"/>
            </a:endParaRPr>
          </a:p>
          <a:p>
            <a:r>
              <a:rPr lang="fr-CA" dirty="0">
                <a:latin typeface="Comic Sans MS" pitchFamily="66" charset="0"/>
              </a:rPr>
              <a:t>Congrès de l’AIPU</a:t>
            </a:r>
          </a:p>
          <a:p>
            <a:r>
              <a:rPr lang="fr-CA" dirty="0">
                <a:latin typeface="Comic Sans MS" pitchFamily="66" charset="0"/>
              </a:rPr>
              <a:t>Trois-Rivières, 14-18 mai 2012</a:t>
            </a:r>
          </a:p>
        </p:txBody>
      </p:sp>
    </p:spTree>
    <p:extLst>
      <p:ext uri="{BB962C8B-B14F-4D97-AF65-F5344CB8AC3E}">
        <p14:creationId xmlns:p14="http://schemas.microsoft.com/office/powerpoint/2010/main" val="42100542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b="1" dirty="0"/>
              <a:t>Objectifs</a:t>
            </a:r>
            <a:br>
              <a:rPr lang="fr-CA" b="1" dirty="0"/>
            </a:b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fr-CA" sz="3200" dirty="0"/>
              <a:t>Que sait-on des…</a:t>
            </a:r>
            <a:endParaRPr lang="fr-CA" dirty="0"/>
          </a:p>
          <a:p>
            <a:endParaRPr lang="fr-CA" dirty="0"/>
          </a:p>
          <a:p>
            <a:pPr marL="365760" lvl="1" indent="0">
              <a:buNone/>
            </a:pPr>
            <a:r>
              <a:rPr lang="fr-CA" dirty="0"/>
              <a:t>Usages ?               Perceptions et attitudes ?</a:t>
            </a:r>
          </a:p>
          <a:p>
            <a:pPr marL="365760" lvl="1" indent="0">
              <a:buNone/>
            </a:pPr>
            <a:endParaRPr lang="fr-CA" dirty="0"/>
          </a:p>
          <a:p>
            <a:pPr marL="365760" lvl="1" indent="0">
              <a:buNone/>
            </a:pPr>
            <a:endParaRPr lang="fr-CA" dirty="0"/>
          </a:p>
          <a:p>
            <a:pPr marL="365760" lvl="1" indent="0">
              <a:buNone/>
            </a:pPr>
            <a:r>
              <a:rPr lang="fr-CA" dirty="0"/>
              <a:t> </a:t>
            </a:r>
          </a:p>
          <a:p>
            <a:pPr marL="365760" lvl="1" indent="0">
              <a:buNone/>
            </a:pPr>
            <a:endParaRPr lang="fr-CA" dirty="0"/>
          </a:p>
          <a:p>
            <a:pPr marL="365760" lvl="1" indent="0">
              <a:buNone/>
            </a:pPr>
            <a:r>
              <a:rPr lang="fr-CA" dirty="0"/>
              <a:t>Des étudiants ?                 Des enseignants ?</a:t>
            </a:r>
          </a:p>
        </p:txBody>
      </p:sp>
      <p:cxnSp>
        <p:nvCxnSpPr>
          <p:cNvPr id="9" name="Connecteur droit avec flèche 8"/>
          <p:cNvCxnSpPr/>
          <p:nvPr/>
        </p:nvCxnSpPr>
        <p:spPr>
          <a:xfrm>
            <a:off x="2987824" y="4005064"/>
            <a:ext cx="2376264" cy="108012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>
            <a:off x="2699792" y="4077072"/>
            <a:ext cx="0" cy="100811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 flipH="1">
            <a:off x="3347864" y="3933056"/>
            <a:ext cx="2232248" cy="115212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>
            <a:off x="6156176" y="4005064"/>
            <a:ext cx="0" cy="108012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44320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Méthodologie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63040" y="1844824"/>
            <a:ext cx="6196405" cy="3878245"/>
          </a:xfrm>
        </p:spPr>
        <p:txBody>
          <a:bodyPr>
            <a:normAutofit fontScale="85000" lnSpcReduction="10000"/>
          </a:bodyPr>
          <a:lstStyle/>
          <a:p>
            <a:r>
              <a:rPr lang="fr-CA" dirty="0"/>
              <a:t>Recherche documentaire</a:t>
            </a:r>
          </a:p>
          <a:p>
            <a:pPr lvl="1"/>
            <a:r>
              <a:rPr lang="fr-CA" dirty="0"/>
              <a:t>Bases de données : multidisciplinaires (ERIC, </a:t>
            </a:r>
            <a:r>
              <a:rPr lang="fr-CA" dirty="0" err="1"/>
              <a:t>Ebsco</a:t>
            </a:r>
            <a:r>
              <a:rPr lang="fr-CA" dirty="0"/>
              <a:t>, Francis, </a:t>
            </a:r>
            <a:r>
              <a:rPr lang="fr-CA" dirty="0" err="1"/>
              <a:t>Academic</a:t>
            </a:r>
            <a:r>
              <a:rPr lang="fr-CA" dirty="0"/>
              <a:t> </a:t>
            </a:r>
            <a:r>
              <a:rPr lang="fr-CA" dirty="0" err="1"/>
              <a:t>Search</a:t>
            </a:r>
            <a:r>
              <a:rPr lang="fr-CA" dirty="0"/>
              <a:t>), Cairn, Google </a:t>
            </a:r>
            <a:r>
              <a:rPr lang="fr-CA" dirty="0" err="1"/>
              <a:t>Scholar</a:t>
            </a:r>
            <a:r>
              <a:rPr lang="fr-CA" dirty="0"/>
              <a:t>, </a:t>
            </a:r>
          </a:p>
          <a:p>
            <a:pPr lvl="1"/>
            <a:r>
              <a:rPr lang="fr-CA" dirty="0"/>
              <a:t>Recherche Web avec Google</a:t>
            </a:r>
          </a:p>
          <a:p>
            <a:pPr lvl="1"/>
            <a:r>
              <a:rPr lang="fr-CA" dirty="0"/>
              <a:t>Mots clés : </a:t>
            </a:r>
            <a:r>
              <a:rPr lang="fr-CA" dirty="0" err="1"/>
              <a:t>Wikipedia</a:t>
            </a:r>
            <a:r>
              <a:rPr lang="fr-CA" dirty="0"/>
              <a:t> and </a:t>
            </a:r>
            <a:r>
              <a:rPr lang="fr-CA" dirty="0" err="1"/>
              <a:t>teach</a:t>
            </a:r>
            <a:r>
              <a:rPr lang="fr-CA" dirty="0"/>
              <a:t>*, </a:t>
            </a:r>
            <a:r>
              <a:rPr lang="fr-CA" dirty="0" err="1"/>
              <a:t>learn</a:t>
            </a:r>
            <a:r>
              <a:rPr lang="fr-CA" dirty="0"/>
              <a:t>*, « </a:t>
            </a:r>
            <a:r>
              <a:rPr lang="fr-CA" dirty="0" err="1"/>
              <a:t>informational</a:t>
            </a:r>
            <a:r>
              <a:rPr lang="fr-CA" dirty="0"/>
              <a:t> </a:t>
            </a:r>
            <a:r>
              <a:rPr lang="fr-CA" dirty="0" err="1"/>
              <a:t>literacy</a:t>
            </a:r>
            <a:r>
              <a:rPr lang="fr-CA" dirty="0"/>
              <a:t> or </a:t>
            </a:r>
            <a:r>
              <a:rPr lang="fr-CA" dirty="0" err="1"/>
              <a:t>skills</a:t>
            </a:r>
            <a:r>
              <a:rPr lang="fr-CA" dirty="0"/>
              <a:t>» (digital), </a:t>
            </a:r>
            <a:r>
              <a:rPr lang="fr-CA" dirty="0" err="1"/>
              <a:t>educat</a:t>
            </a:r>
            <a:r>
              <a:rPr lang="fr-CA" dirty="0"/>
              <a:t>*</a:t>
            </a:r>
          </a:p>
          <a:p>
            <a:pPr lvl="1"/>
            <a:r>
              <a:rPr lang="fr-CA" dirty="0"/>
              <a:t>Remontée bibliographique</a:t>
            </a:r>
          </a:p>
          <a:p>
            <a:pPr lvl="1"/>
            <a:r>
              <a:rPr lang="fr-CA" dirty="0"/>
              <a:t>Année limite  : 2005</a:t>
            </a:r>
          </a:p>
          <a:p>
            <a:r>
              <a:rPr lang="fr-CA" dirty="0"/>
              <a:t>Critères d’inclusion/exclusion</a:t>
            </a:r>
          </a:p>
          <a:p>
            <a:pPr lvl="1"/>
            <a:r>
              <a:rPr lang="fr-CA" dirty="0"/>
              <a:t>Inclus : Articles traitant de l’utilisation pédagogique</a:t>
            </a:r>
          </a:p>
          <a:p>
            <a:pPr lvl="1"/>
            <a:r>
              <a:rPr lang="fr-CA" dirty="0"/>
              <a:t>Exclus : utilisation bibliothécaire, qualité et communauté de WP, </a:t>
            </a: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8796138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Résultats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fr-CA" sz="3200" dirty="0"/>
              <a:t>50 articles</a:t>
            </a:r>
          </a:p>
          <a:p>
            <a:r>
              <a:rPr lang="fr-CA" sz="3200" dirty="0"/>
              <a:t>46 % théoriques</a:t>
            </a:r>
          </a:p>
          <a:p>
            <a:r>
              <a:rPr lang="fr-CA" sz="3200" dirty="0"/>
              <a:t>44 % empiriques</a:t>
            </a:r>
          </a:p>
          <a:p>
            <a:r>
              <a:rPr lang="fr-CA" sz="3200" dirty="0"/>
              <a:t>56 % lien avec </a:t>
            </a:r>
            <a:r>
              <a:rPr lang="fr-CA" sz="3200" dirty="0" err="1"/>
              <a:t>littératie</a:t>
            </a:r>
            <a:r>
              <a:rPr lang="fr-CA" sz="3200" dirty="0"/>
              <a:t> </a:t>
            </a:r>
            <a:r>
              <a:rPr lang="fr-CA" sz="3200" dirty="0" err="1"/>
              <a:t>numér</a:t>
            </a:r>
            <a:r>
              <a:rPr lang="fr-CA" sz="3200" dirty="0"/>
              <a:t>.</a:t>
            </a:r>
            <a:endParaRPr lang="fr-CA" dirty="0"/>
          </a:p>
          <a:p>
            <a:pPr marL="0" indent="0">
              <a:buNone/>
            </a:pPr>
            <a:endParaRPr lang="fr-CA" dirty="0"/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sz="quarter" idx="14"/>
          </p:nvPr>
        </p:nvGraphicFramePr>
        <p:xfrm>
          <a:off x="4664075" y="2119313"/>
          <a:ext cx="3200400" cy="36052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688277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15616" y="764704"/>
            <a:ext cx="6965245" cy="1202485"/>
          </a:xfrm>
        </p:spPr>
        <p:txBody>
          <a:bodyPr>
            <a:normAutofit/>
          </a:bodyPr>
          <a:lstStyle/>
          <a:p>
            <a:r>
              <a:rPr lang="fr-CA" sz="3100" dirty="0"/>
              <a:t>Résultats</a:t>
            </a:r>
            <a:r>
              <a:rPr lang="fr-CA" dirty="0"/>
              <a:t> : Études empiriques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619672" y="1772816"/>
            <a:ext cx="2939521" cy="820208"/>
          </a:xfrm>
        </p:spPr>
        <p:txBody>
          <a:bodyPr>
            <a:normAutofit fontScale="92500"/>
          </a:bodyPr>
          <a:lstStyle/>
          <a:p>
            <a:r>
              <a:rPr lang="fr-CA" dirty="0"/>
              <a:t>Wikipédia comme source d’information (12 = 54 %)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3"/>
          </p:nvPr>
        </p:nvSpPr>
        <p:spPr>
          <a:xfrm>
            <a:off x="4932040" y="1772816"/>
            <a:ext cx="2944368" cy="822960"/>
          </a:xfrm>
        </p:spPr>
        <p:txBody>
          <a:bodyPr>
            <a:normAutofit fontScale="92500" lnSpcReduction="20000"/>
          </a:bodyPr>
          <a:lstStyle/>
          <a:p>
            <a:r>
              <a:rPr lang="fr-CA" dirty="0"/>
              <a:t>Wikipédia comme stratégie pédagogique (10= 46 %)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3"/>
          </p:nvPr>
        </p:nvSpPr>
        <p:spPr>
          <a:xfrm>
            <a:off x="1298448" y="2708920"/>
            <a:ext cx="3227832" cy="3015224"/>
          </a:xfrm>
        </p:spPr>
        <p:txBody>
          <a:bodyPr>
            <a:normAutofit fontScale="92500" lnSpcReduction="20000"/>
          </a:bodyPr>
          <a:lstStyle/>
          <a:p>
            <a:r>
              <a:rPr lang="fr-CA" dirty="0"/>
              <a:t>9 : perceptions et usages des étudiants</a:t>
            </a:r>
          </a:p>
          <a:p>
            <a:r>
              <a:rPr lang="fr-CA" dirty="0"/>
              <a:t>3 perceptions et usages des « académiciens »</a:t>
            </a:r>
          </a:p>
          <a:p>
            <a:r>
              <a:rPr lang="fr-CA" dirty="0"/>
              <a:t>7 : questionnaires</a:t>
            </a:r>
          </a:p>
          <a:p>
            <a:r>
              <a:rPr lang="fr-CA" dirty="0"/>
              <a:t>4: entrevues </a:t>
            </a:r>
          </a:p>
          <a:p>
            <a:r>
              <a:rPr lang="fr-CA" dirty="0"/>
              <a:t>2 : observation</a:t>
            </a:r>
          </a:p>
          <a:p>
            <a:r>
              <a:rPr lang="fr-CA" dirty="0"/>
              <a:t>1 : PV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14"/>
          </p:nvPr>
        </p:nvSpPr>
        <p:spPr>
          <a:xfrm>
            <a:off x="4645151" y="2708920"/>
            <a:ext cx="3227832" cy="3015669"/>
          </a:xfrm>
        </p:spPr>
        <p:txBody>
          <a:bodyPr>
            <a:normAutofit lnSpcReduction="10000"/>
          </a:bodyPr>
          <a:lstStyle/>
          <a:p>
            <a:r>
              <a:rPr lang="fr-CA" dirty="0"/>
              <a:t>8 : rapport d’</a:t>
            </a:r>
            <a:r>
              <a:rPr lang="fr-CA" dirty="0" err="1"/>
              <a:t>exp</a:t>
            </a:r>
            <a:r>
              <a:rPr lang="fr-CA" dirty="0"/>
              <a:t>. Pédagogique</a:t>
            </a:r>
          </a:p>
          <a:p>
            <a:r>
              <a:rPr lang="fr-CA" dirty="0"/>
              <a:t>2: analyse des productions</a:t>
            </a:r>
          </a:p>
          <a:p>
            <a:r>
              <a:rPr lang="fr-CA" dirty="0"/>
              <a:t>2 : recueil d’appréciation</a:t>
            </a:r>
          </a:p>
          <a:p>
            <a:r>
              <a:rPr lang="fr-CA" dirty="0"/>
              <a:t>1 : nombre de productions</a:t>
            </a:r>
          </a:p>
        </p:txBody>
      </p:sp>
    </p:spTree>
    <p:extLst>
      <p:ext uri="{BB962C8B-B14F-4D97-AF65-F5344CB8AC3E}">
        <p14:creationId xmlns:p14="http://schemas.microsoft.com/office/powerpoint/2010/main" val="16327133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sz="3600" dirty="0"/>
              <a:t>Résultats</a:t>
            </a:r>
            <a:r>
              <a:rPr lang="fr-CA" dirty="0"/>
              <a:t> - Étudiants : usages de Wikipédia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La grande majorité l’utilisent pour le travail académique </a:t>
            </a:r>
          </a:p>
          <a:p>
            <a:pPr lvl="1"/>
            <a:r>
              <a:rPr lang="fr-CA" dirty="0"/>
              <a:t>30 % très souvent</a:t>
            </a:r>
          </a:p>
          <a:p>
            <a:pPr lvl="2"/>
            <a:r>
              <a:rPr lang="fr-CA" dirty="0"/>
              <a:t>Mais ne la citent pas</a:t>
            </a:r>
          </a:p>
          <a:p>
            <a:pPr lvl="2"/>
            <a:r>
              <a:rPr lang="fr-CA" dirty="0"/>
              <a:t>L’utilisent même si recommandation contraire</a:t>
            </a:r>
          </a:p>
          <a:p>
            <a:r>
              <a:rPr lang="fr-CA" dirty="0"/>
              <a:t>Plus pour « Études » que pour « Projet  »</a:t>
            </a:r>
          </a:p>
          <a:p>
            <a:pPr lvl="1"/>
            <a:r>
              <a:rPr lang="fr-CA" dirty="0"/>
              <a:t>Si projet alors pour </a:t>
            </a:r>
          </a:p>
          <a:p>
            <a:pPr lvl="2"/>
            <a:r>
              <a:rPr lang="fr-CA" dirty="0"/>
              <a:t>Débuter, situer, contextualiser, se familiariser</a:t>
            </a:r>
          </a:p>
          <a:p>
            <a:r>
              <a:rPr lang="fr-CA" dirty="0"/>
              <a:t>Accèdent par Google</a:t>
            </a:r>
          </a:p>
          <a:p>
            <a:pPr lvl="2"/>
            <a:endParaRPr lang="fr-CA" dirty="0"/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6901717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sz="3100" dirty="0"/>
              <a:t>Résultats</a:t>
            </a:r>
            <a:r>
              <a:rPr lang="fr-CA" dirty="0"/>
              <a:t> - Étudiants : perception de Wikipédia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75656" y="1988840"/>
            <a:ext cx="6196405" cy="3830023"/>
          </a:xfrm>
        </p:spPr>
        <p:txBody>
          <a:bodyPr>
            <a:normAutofit fontScale="92500" lnSpcReduction="20000"/>
          </a:bodyPr>
          <a:lstStyle/>
          <a:p>
            <a:pPr lvl="2"/>
            <a:endParaRPr lang="fr-CA" dirty="0"/>
          </a:p>
          <a:p>
            <a:r>
              <a:rPr lang="fr-CA" sz="2600" dirty="0"/>
              <a:t>La majorité ont une perception de la qualité/crédibilité</a:t>
            </a:r>
          </a:p>
          <a:p>
            <a:pPr lvl="1"/>
            <a:r>
              <a:rPr lang="fr-CA" sz="2600" dirty="0"/>
              <a:t>Modérée</a:t>
            </a:r>
          </a:p>
          <a:p>
            <a:pPr lvl="1"/>
            <a:r>
              <a:rPr lang="fr-CA" sz="2600" dirty="0"/>
              <a:t>« dualiste »  : vrai/faux</a:t>
            </a:r>
          </a:p>
          <a:p>
            <a:r>
              <a:rPr lang="fr-CA" sz="2600" dirty="0"/>
              <a:t>Évaluent la crédibilité sur la base de :</a:t>
            </a:r>
          </a:p>
          <a:p>
            <a:pPr lvl="1"/>
            <a:r>
              <a:rPr lang="fr-CA" sz="2600" dirty="0"/>
              <a:t>longueur de texte, </a:t>
            </a:r>
            <a:r>
              <a:rPr lang="fr-CA" sz="2600" dirty="0" err="1"/>
              <a:t>nbre</a:t>
            </a:r>
            <a:r>
              <a:rPr lang="fr-CA" sz="2600" dirty="0"/>
              <a:t> de références, présence des images</a:t>
            </a:r>
          </a:p>
          <a:p>
            <a:r>
              <a:rPr lang="fr-CA" sz="2600" dirty="0"/>
              <a:t>Valorisent la crédibilité mais préfèrent l’efficacité (accès, rapidité, facilité de compréhension)</a:t>
            </a:r>
          </a:p>
          <a:p>
            <a:pPr lvl="1"/>
            <a:endParaRPr lang="fr-CA" dirty="0"/>
          </a:p>
          <a:p>
            <a:pPr lvl="1"/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2953389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sz="3600" dirty="0"/>
              <a:t>Résultats</a:t>
            </a:r>
            <a:r>
              <a:rPr lang="fr-CA" dirty="0"/>
              <a:t> : Enseignants : usages et perception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CA" dirty="0"/>
              <a:t>La grande majorité l’utilisent</a:t>
            </a:r>
          </a:p>
          <a:p>
            <a:r>
              <a:rPr lang="fr-CA" dirty="0"/>
              <a:t>La majorité l’approuvent son utilisation par étudiants</a:t>
            </a:r>
          </a:p>
          <a:p>
            <a:pPr lvl="1"/>
            <a:r>
              <a:rPr lang="fr-CA" dirty="0"/>
              <a:t>Pour débuter la recherche</a:t>
            </a:r>
          </a:p>
          <a:p>
            <a:pPr lvl="1"/>
            <a:r>
              <a:rPr lang="fr-CA" dirty="0"/>
              <a:t>A condition de… ne pas la considérer comme source sérieuse</a:t>
            </a:r>
          </a:p>
          <a:p>
            <a:pPr lvl="1"/>
            <a:r>
              <a:rPr lang="fr-CA" dirty="0"/>
              <a:t>Différence sciences « dures » vs «molles »</a:t>
            </a:r>
          </a:p>
          <a:p>
            <a:r>
              <a:rPr lang="fr-CA" dirty="0"/>
              <a:t>Perception de la qualité/crédibilité </a:t>
            </a:r>
          </a:p>
          <a:p>
            <a:pPr lvl="1"/>
            <a:r>
              <a:rPr lang="fr-CA" dirty="0"/>
              <a:t>« dualiste »… crainte de l’information  erronée, lacunaire, non objective (plus de 70 %)</a:t>
            </a:r>
          </a:p>
          <a:p>
            <a:pPr lvl="1"/>
            <a:r>
              <a:rPr lang="fr-CA" dirty="0"/>
              <a:t>Non respect des conventions disciplinaires (moins de 50 %)</a:t>
            </a:r>
          </a:p>
        </p:txBody>
      </p:sp>
    </p:spTree>
    <p:extLst>
      <p:ext uri="{BB962C8B-B14F-4D97-AF65-F5344CB8AC3E}">
        <p14:creationId xmlns:p14="http://schemas.microsoft.com/office/powerpoint/2010/main" val="15657283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307161"/>
          </a:xfrm>
        </p:spPr>
        <p:txBody>
          <a:bodyPr>
            <a:normAutofit fontScale="90000"/>
          </a:bodyPr>
          <a:lstStyle/>
          <a:p>
            <a:r>
              <a:rPr lang="fr-CA" sz="3600" dirty="0"/>
              <a:t>Recommandations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63040" y="1196752"/>
            <a:ext cx="6493336" cy="48245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CA" sz="2000" dirty="0"/>
              <a:t>“</a:t>
            </a:r>
            <a:r>
              <a:rPr lang="fr-CA" sz="2000" i="1" dirty="0" err="1"/>
              <a:t>Wikipedia</a:t>
            </a:r>
            <a:r>
              <a:rPr lang="fr-CA" sz="2000" i="1" dirty="0"/>
              <a:t> </a:t>
            </a:r>
            <a:r>
              <a:rPr lang="fr-CA" sz="2000" dirty="0" err="1"/>
              <a:t>is</a:t>
            </a:r>
            <a:r>
              <a:rPr lang="fr-CA" sz="2000" dirty="0"/>
              <a:t> </a:t>
            </a:r>
            <a:r>
              <a:rPr lang="en-US" sz="2000" dirty="0"/>
              <a:t>a great place to start, but a horrible place to end” </a:t>
            </a:r>
            <a:r>
              <a:rPr lang="en-US" sz="1200" dirty="0"/>
              <a:t>(Head and Eisenberg 2010)</a:t>
            </a:r>
          </a:p>
          <a:p>
            <a:pPr marL="0" indent="0">
              <a:buNone/>
            </a:pPr>
            <a:endParaRPr lang="en-US" sz="1200" dirty="0"/>
          </a:p>
          <a:p>
            <a:r>
              <a:rPr lang="en-US" sz="2000" dirty="0"/>
              <a:t>(se) </a:t>
            </a:r>
            <a:r>
              <a:rPr lang="en-US" sz="2000" dirty="0" err="1"/>
              <a:t>Familiariser</a:t>
            </a:r>
            <a:r>
              <a:rPr lang="en-US" sz="2000" dirty="0"/>
              <a:t> les </a:t>
            </a:r>
            <a:r>
              <a:rPr lang="en-US" sz="2000" dirty="0" err="1"/>
              <a:t>étudiants</a:t>
            </a:r>
            <a:r>
              <a:rPr lang="en-US" sz="2000" dirty="0"/>
              <a:t> avec le </a:t>
            </a:r>
            <a:r>
              <a:rPr lang="en-US" sz="2000" dirty="0" err="1"/>
              <a:t>processus</a:t>
            </a:r>
            <a:r>
              <a:rPr lang="en-US" sz="2000" dirty="0"/>
              <a:t> de construction de </a:t>
            </a:r>
            <a:r>
              <a:rPr lang="en-US" sz="2000" dirty="0" err="1"/>
              <a:t>Wikipédia</a:t>
            </a:r>
            <a:endParaRPr lang="en-US" sz="2000" dirty="0"/>
          </a:p>
          <a:p>
            <a:r>
              <a:rPr lang="fr-CA" sz="2000" dirty="0"/>
              <a:t>Modifier l’approche « Question-Réponse » (centrée sur le produit)</a:t>
            </a:r>
          </a:p>
          <a:p>
            <a:pPr lvl="1"/>
            <a:r>
              <a:rPr lang="fr-CA" sz="2000" dirty="0"/>
              <a:t>Dans la conception des activités d’enseignement/apprentissage</a:t>
            </a:r>
          </a:p>
          <a:p>
            <a:pPr lvl="1"/>
            <a:r>
              <a:rPr lang="fr-CA" sz="2000" dirty="0"/>
              <a:t>Dans l’évaluation des apprentissages</a:t>
            </a:r>
          </a:p>
          <a:p>
            <a:pPr>
              <a:buFont typeface="Wingdings" pitchFamily="2" charset="2"/>
              <a:buChar char="Ø"/>
            </a:pPr>
            <a:r>
              <a:rPr lang="fr-CA" b="1" dirty="0"/>
              <a:t>Vers une approche centrée sur le processus de l’apprentissage</a:t>
            </a:r>
          </a:p>
        </p:txBody>
      </p:sp>
    </p:spTree>
    <p:extLst>
      <p:ext uri="{BB962C8B-B14F-4D97-AF65-F5344CB8AC3E}">
        <p14:creationId xmlns:p14="http://schemas.microsoft.com/office/powerpoint/2010/main" val="4374004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15616" y="1196752"/>
            <a:ext cx="6965245" cy="307161"/>
          </a:xfrm>
        </p:spPr>
        <p:txBody>
          <a:bodyPr>
            <a:noAutofit/>
          </a:bodyPr>
          <a:lstStyle/>
          <a:p>
            <a:r>
              <a:rPr lang="fr-CA" sz="2800" dirty="0"/>
              <a:t>Recommandations : approche centrée sur le processus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547664" y="1916832"/>
            <a:ext cx="6493336" cy="4464496"/>
          </a:xfrm>
        </p:spPr>
        <p:txBody>
          <a:bodyPr>
            <a:noAutofit/>
          </a:bodyPr>
          <a:lstStyle/>
          <a:p>
            <a:r>
              <a:rPr lang="en-US" dirty="0"/>
              <a:t>Se </a:t>
            </a:r>
            <a:r>
              <a:rPr lang="en-US" dirty="0" err="1"/>
              <a:t>servir</a:t>
            </a:r>
            <a:r>
              <a:rPr lang="en-US" dirty="0"/>
              <a:t> de </a:t>
            </a:r>
            <a:r>
              <a:rPr lang="en-US" dirty="0" err="1"/>
              <a:t>règles</a:t>
            </a:r>
            <a:r>
              <a:rPr lang="en-US" dirty="0"/>
              <a:t> de </a:t>
            </a:r>
            <a:r>
              <a:rPr lang="en-US" dirty="0" err="1"/>
              <a:t>Wikipédia</a:t>
            </a:r>
            <a:r>
              <a:rPr lang="en-US" dirty="0"/>
              <a:t> pour </a:t>
            </a:r>
            <a:r>
              <a:rPr lang="en-US" dirty="0" err="1"/>
              <a:t>enseigner</a:t>
            </a:r>
            <a:endParaRPr lang="en-US" dirty="0"/>
          </a:p>
          <a:p>
            <a:pPr lvl="1"/>
            <a:r>
              <a:rPr lang="en-US" sz="2000" dirty="0"/>
              <a:t>les </a:t>
            </a:r>
            <a:r>
              <a:rPr lang="en-US" sz="2000" dirty="0" err="1"/>
              <a:t>compétences</a:t>
            </a:r>
            <a:r>
              <a:rPr lang="en-US" sz="2000" dirty="0"/>
              <a:t> </a:t>
            </a:r>
            <a:r>
              <a:rPr lang="en-US" sz="2000" dirty="0" err="1"/>
              <a:t>informationnelles</a:t>
            </a:r>
            <a:endParaRPr lang="en-US" sz="2000" dirty="0"/>
          </a:p>
          <a:p>
            <a:pPr lvl="1"/>
            <a:r>
              <a:rPr lang="en-US" sz="2000" dirty="0" err="1"/>
              <a:t>rédactionnelles</a:t>
            </a:r>
            <a:r>
              <a:rPr lang="en-US" sz="2000" dirty="0"/>
              <a:t> (lire pour </a:t>
            </a:r>
            <a:r>
              <a:rPr lang="en-US" sz="2000" dirty="0" err="1"/>
              <a:t>écrire</a:t>
            </a:r>
            <a:r>
              <a:rPr lang="en-US" sz="2000" dirty="0"/>
              <a:t>/</a:t>
            </a:r>
            <a:r>
              <a:rPr lang="en-US" sz="2000" dirty="0" err="1"/>
              <a:t>écrire</a:t>
            </a:r>
            <a:r>
              <a:rPr lang="en-US" sz="2000" dirty="0"/>
              <a:t> pour </a:t>
            </a:r>
            <a:r>
              <a:rPr lang="en-US" sz="2000" dirty="0" err="1"/>
              <a:t>apprendre</a:t>
            </a:r>
            <a:r>
              <a:rPr lang="en-US" sz="2000" dirty="0"/>
              <a:t>)</a:t>
            </a:r>
          </a:p>
          <a:p>
            <a:r>
              <a:rPr lang="en-US" dirty="0"/>
              <a:t>Se </a:t>
            </a:r>
            <a:r>
              <a:rPr lang="en-US" dirty="0" err="1"/>
              <a:t>servir</a:t>
            </a:r>
            <a:r>
              <a:rPr lang="en-US" dirty="0"/>
              <a:t> de </a:t>
            </a:r>
            <a:r>
              <a:rPr lang="en-US" dirty="0" err="1"/>
              <a:t>Wikipédia</a:t>
            </a:r>
            <a:r>
              <a:rPr lang="en-US" dirty="0"/>
              <a:t> pour </a:t>
            </a:r>
            <a:r>
              <a:rPr lang="en-US" dirty="0" err="1"/>
              <a:t>discuter</a:t>
            </a:r>
            <a:r>
              <a:rPr lang="en-US" dirty="0"/>
              <a:t> les conventions </a:t>
            </a:r>
          </a:p>
          <a:p>
            <a:pPr lvl="1"/>
            <a:r>
              <a:rPr lang="en-US" sz="2000" dirty="0" err="1"/>
              <a:t>Disciplinaires</a:t>
            </a:r>
            <a:endParaRPr lang="en-US" sz="2000" dirty="0"/>
          </a:p>
          <a:p>
            <a:pPr lvl="1"/>
            <a:r>
              <a:rPr lang="en-US" sz="2000" dirty="0" err="1"/>
              <a:t>Épistémologiques</a:t>
            </a:r>
            <a:endParaRPr lang="en-US" sz="2000" dirty="0"/>
          </a:p>
          <a:p>
            <a:pPr lvl="1"/>
            <a:r>
              <a:rPr lang="en-US" sz="2000" dirty="0" err="1"/>
              <a:t>Axiologiques</a:t>
            </a:r>
            <a:endParaRPr lang="en-US" sz="2000" dirty="0"/>
          </a:p>
          <a:p>
            <a:pPr marL="685800" lvl="2" indent="0">
              <a:buNone/>
            </a:pPr>
            <a:endParaRPr lang="en-US" sz="1800" dirty="0"/>
          </a:p>
          <a:p>
            <a:endParaRPr lang="fr-CA" sz="1400" dirty="0"/>
          </a:p>
        </p:txBody>
      </p:sp>
    </p:spTree>
    <p:extLst>
      <p:ext uri="{BB962C8B-B14F-4D97-AF65-F5344CB8AC3E}">
        <p14:creationId xmlns:p14="http://schemas.microsoft.com/office/powerpoint/2010/main" val="28635898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3200" dirty="0"/>
              <a:t>Le défi pédagogique : contribuer … et non seulement utiliser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63040" y="1916832"/>
            <a:ext cx="6565344" cy="3816424"/>
          </a:xfrm>
        </p:spPr>
        <p:txBody>
          <a:bodyPr>
            <a:normAutofit fontScale="85000" lnSpcReduction="20000"/>
          </a:bodyPr>
          <a:lstStyle/>
          <a:p>
            <a:r>
              <a:rPr lang="fr-CA" dirty="0"/>
              <a:t>L’activité permet plusieurs stratégies d’apprentissage/enseignement</a:t>
            </a:r>
          </a:p>
          <a:p>
            <a:pPr lvl="1"/>
            <a:r>
              <a:rPr lang="fr-CA" dirty="0"/>
              <a:t>Modelage :</a:t>
            </a:r>
          </a:p>
          <a:p>
            <a:pPr lvl="2"/>
            <a:r>
              <a:rPr lang="fr-CA" dirty="0"/>
              <a:t>Par la communauté large (</a:t>
            </a:r>
            <a:r>
              <a:rPr lang="fr-CA" dirty="0" err="1"/>
              <a:t>wikipédiens</a:t>
            </a:r>
            <a:r>
              <a:rPr lang="fr-CA" dirty="0"/>
              <a:t>)</a:t>
            </a:r>
          </a:p>
          <a:p>
            <a:pPr lvl="2"/>
            <a:r>
              <a:rPr lang="fr-CA" dirty="0"/>
              <a:t>Par l’enseignant</a:t>
            </a:r>
          </a:p>
          <a:p>
            <a:pPr lvl="1"/>
            <a:r>
              <a:rPr lang="fr-CA" dirty="0"/>
              <a:t>Différents types de feedback sur le produit en cours de construction:</a:t>
            </a:r>
          </a:p>
          <a:p>
            <a:pPr lvl="2"/>
            <a:r>
              <a:rPr lang="fr-CA" dirty="0"/>
              <a:t>Des pairs</a:t>
            </a:r>
          </a:p>
          <a:p>
            <a:pPr lvl="2"/>
            <a:r>
              <a:rPr lang="fr-CA" dirty="0"/>
              <a:t>Des experts</a:t>
            </a:r>
          </a:p>
          <a:p>
            <a:pPr lvl="2"/>
            <a:r>
              <a:rPr lang="fr-CA" dirty="0"/>
              <a:t>Donc évaluation formative</a:t>
            </a:r>
          </a:p>
          <a:p>
            <a:pPr lvl="1"/>
            <a:r>
              <a:rPr lang="fr-CA" dirty="0"/>
              <a:t>Écriture collaborative (en équipes) ou individuelle</a:t>
            </a:r>
          </a:p>
          <a:p>
            <a:pPr lvl="1"/>
            <a:r>
              <a:rPr lang="fr-CA" dirty="0"/>
              <a:t>Prescription des sources (livres par ex.)</a:t>
            </a:r>
          </a:p>
          <a:p>
            <a:pPr lvl="1"/>
            <a:r>
              <a:rPr lang="fr-CA" dirty="0"/>
              <a:t>Structuration du contenu (catégories)</a:t>
            </a:r>
          </a:p>
        </p:txBody>
      </p:sp>
    </p:spTree>
    <p:extLst>
      <p:ext uri="{BB962C8B-B14F-4D97-AF65-F5344CB8AC3E}">
        <p14:creationId xmlns:p14="http://schemas.microsoft.com/office/powerpoint/2010/main" val="29532722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739210"/>
          </a:xfrm>
        </p:spPr>
        <p:txBody>
          <a:bodyPr>
            <a:normAutofit fontScale="90000"/>
          </a:bodyPr>
          <a:lstStyle/>
          <a:p>
            <a:r>
              <a:rPr lang="fr-CA" dirty="0"/>
              <a:t>Plan</a:t>
            </a:r>
            <a:endParaRPr lang="fr-CA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63040" y="1556792"/>
            <a:ext cx="6196405" cy="4166277"/>
          </a:xfrm>
        </p:spPr>
        <p:txBody>
          <a:bodyPr>
            <a:noAutofit/>
          </a:bodyPr>
          <a:lstStyle/>
          <a:p>
            <a:r>
              <a:rPr lang="fr-CA" sz="2800" dirty="0"/>
              <a:t>1. Situer le problème : Internet, Google… et le travail universitaire</a:t>
            </a:r>
          </a:p>
          <a:p>
            <a:r>
              <a:rPr lang="fr-CA" sz="2800" dirty="0"/>
              <a:t>2. Wikipédia : un phénomène et… une controverse</a:t>
            </a:r>
          </a:p>
          <a:p>
            <a:r>
              <a:rPr lang="fr-CA" sz="2800" dirty="0"/>
              <a:t>3. Méthodologie de la recension des écrits</a:t>
            </a:r>
          </a:p>
          <a:p>
            <a:r>
              <a:rPr lang="fr-CA" sz="2800" dirty="0"/>
              <a:t>4. Résultats</a:t>
            </a:r>
          </a:p>
          <a:p>
            <a:r>
              <a:rPr lang="fr-CA" sz="2800" dirty="0"/>
              <a:t>5. Recommandations</a:t>
            </a:r>
          </a:p>
          <a:p>
            <a:endParaRPr lang="fr-CA" sz="2800" dirty="0"/>
          </a:p>
        </p:txBody>
      </p:sp>
    </p:spTree>
    <p:extLst>
      <p:ext uri="{BB962C8B-B14F-4D97-AF65-F5344CB8AC3E}">
        <p14:creationId xmlns:p14="http://schemas.microsoft.com/office/powerpoint/2010/main" val="14026502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dirty="0"/>
              <a:t>Merci !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7871134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04210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87624" y="1052737"/>
            <a:ext cx="6965245" cy="792088"/>
          </a:xfrm>
        </p:spPr>
        <p:txBody>
          <a:bodyPr>
            <a:normAutofit fontScale="90000"/>
          </a:bodyPr>
          <a:lstStyle/>
          <a:p>
            <a:r>
              <a:rPr lang="fr-CA" sz="3600" dirty="0"/>
              <a:t>1</a:t>
            </a:r>
            <a:r>
              <a:rPr lang="fr-CA" sz="3600" i="1" dirty="0"/>
              <a:t>. </a:t>
            </a:r>
            <a:r>
              <a:rPr lang="fr-CA" sz="3100" i="1" dirty="0"/>
              <a:t>Situer le problème </a:t>
            </a:r>
            <a:r>
              <a:rPr lang="fr-CA" sz="3600" i="1" dirty="0"/>
              <a:t>: L’Internet et travail universitaire</a:t>
            </a:r>
            <a:br>
              <a:rPr lang="fr-CA" dirty="0"/>
            </a:b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63040" y="1844824"/>
            <a:ext cx="6196405" cy="3878245"/>
          </a:xfrm>
        </p:spPr>
        <p:txBody>
          <a:bodyPr>
            <a:normAutofit fontScale="92500" lnSpcReduction="10000"/>
          </a:bodyPr>
          <a:lstStyle/>
          <a:p>
            <a:pPr marL="274320" lvl="1"/>
            <a:r>
              <a:rPr lang="fr-CA" sz="2400" dirty="0"/>
              <a:t>Internet : source d’information no 1  dans les pays industrialisés,</a:t>
            </a:r>
          </a:p>
          <a:p>
            <a:pPr lvl="1"/>
            <a:r>
              <a:rPr lang="fr-CA" dirty="0"/>
              <a:t>pour les adultes (connectés) </a:t>
            </a:r>
          </a:p>
          <a:p>
            <a:pPr lvl="1"/>
            <a:r>
              <a:rPr lang="fr-CA" dirty="0"/>
              <a:t>notamment pour ceux entre 18 et 44 ans </a:t>
            </a:r>
            <a:r>
              <a:rPr lang="fr-CA" sz="1600" dirty="0"/>
              <a:t>(Cole, </a:t>
            </a:r>
            <a:r>
              <a:rPr lang="fr-CA" sz="1600" dirty="0" err="1"/>
              <a:t>Suman</a:t>
            </a:r>
            <a:r>
              <a:rPr lang="fr-CA" sz="1600" dirty="0"/>
              <a:t>, </a:t>
            </a:r>
            <a:r>
              <a:rPr lang="fr-CA" sz="1600" dirty="0" err="1"/>
              <a:t>Schramm</a:t>
            </a:r>
            <a:r>
              <a:rPr lang="fr-CA" sz="1600" dirty="0"/>
              <a:t>, </a:t>
            </a:r>
            <a:r>
              <a:rPr lang="fr-CA" sz="1600" dirty="0" err="1"/>
              <a:t>Lunn</a:t>
            </a:r>
            <a:r>
              <a:rPr lang="fr-CA" sz="1600" dirty="0"/>
              <a:t>, &amp; Aquino, 2003; CEFRIO, 20011; Jones &amp; Fox, 2009, TNS Sofres, 2010). </a:t>
            </a:r>
          </a:p>
          <a:p>
            <a:r>
              <a:rPr lang="fr-CA" dirty="0"/>
              <a:t>Internet : ressource no 1  pour les travaux scolaires et académiques</a:t>
            </a:r>
          </a:p>
          <a:p>
            <a:pPr lvl="1"/>
            <a:r>
              <a:rPr lang="fr-CA" dirty="0"/>
              <a:t>Utilisation quotidienne </a:t>
            </a:r>
          </a:p>
          <a:p>
            <a:pPr lvl="1"/>
            <a:r>
              <a:rPr lang="fr-CA" dirty="0"/>
              <a:t>Utilisation </a:t>
            </a:r>
            <a:r>
              <a:rPr lang="fr-CA" dirty="0">
                <a:solidFill>
                  <a:srgbClr val="C00000"/>
                </a:solidFill>
              </a:rPr>
              <a:t>principalemen</a:t>
            </a:r>
            <a:r>
              <a:rPr lang="fr-CA" dirty="0"/>
              <a:t>t pour le travail académique</a:t>
            </a:r>
          </a:p>
          <a:p>
            <a:pPr lvl="1"/>
            <a:r>
              <a:rPr lang="fr-CA" dirty="0"/>
              <a:t>On aime !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19" y="5077607"/>
            <a:ext cx="1223869" cy="1114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01659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235153"/>
          </a:xfrm>
        </p:spPr>
        <p:txBody>
          <a:bodyPr>
            <a:normAutofit fontScale="90000"/>
          </a:bodyPr>
          <a:lstStyle/>
          <a:p>
            <a:endParaRPr lang="fr-CA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642776"/>
              </p:ext>
            </p:extLst>
          </p:nvPr>
        </p:nvGraphicFramePr>
        <p:xfrm>
          <a:off x="1463675" y="1124745"/>
          <a:ext cx="6196010" cy="48474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92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92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92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92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392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92087">
                <a:tc>
                  <a:txBody>
                    <a:bodyPr/>
                    <a:lstStyle/>
                    <a:p>
                      <a:r>
                        <a:rPr lang="fr-CA" dirty="0"/>
                        <a:t>Enquête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Internet - </a:t>
                      </a:r>
                      <a:r>
                        <a:rPr lang="fr-CA" dirty="0" err="1"/>
                        <a:t>gén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Internet-</a:t>
                      </a:r>
                      <a:r>
                        <a:rPr lang="fr-CA" baseline="0" dirty="0"/>
                        <a:t>  TA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Appréciation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4096">
                <a:tc>
                  <a:txBody>
                    <a:bodyPr/>
                    <a:lstStyle/>
                    <a:p>
                      <a:r>
                        <a:rPr lang="fr-CA" dirty="0"/>
                        <a:t>CEFRIO (2004)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14-18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90 %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61 %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80 %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4096">
                <a:tc>
                  <a:txBody>
                    <a:bodyPr/>
                    <a:lstStyle/>
                    <a:p>
                      <a:r>
                        <a:rPr lang="fr-CA" dirty="0" err="1"/>
                        <a:t>Mediappro</a:t>
                      </a:r>
                      <a:r>
                        <a:rPr lang="fr-CA" dirty="0"/>
                        <a:t> (2006)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12-18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94 %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69 %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78 %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4096">
                <a:tc>
                  <a:txBody>
                    <a:bodyPr/>
                    <a:lstStyle/>
                    <a:p>
                      <a:r>
                        <a:rPr lang="fr-CA" dirty="0"/>
                        <a:t>ECAR (2004)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Étudiants </a:t>
                      </a:r>
                      <a:r>
                        <a:rPr lang="fr-CA" dirty="0" err="1"/>
                        <a:t>universit</a:t>
                      </a:r>
                      <a:r>
                        <a:rPr lang="fr-CA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96,4 5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64096">
                <a:tc>
                  <a:txBody>
                    <a:bodyPr/>
                    <a:lstStyle/>
                    <a:p>
                      <a:r>
                        <a:rPr lang="fr-CA" dirty="0" err="1"/>
                        <a:t>Pew</a:t>
                      </a:r>
                      <a:r>
                        <a:rPr lang="fr-CA" dirty="0"/>
                        <a:t> Internet (2001)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12-17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78 %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dirty="0"/>
                        <a:t>94 %</a:t>
                      </a:r>
                    </a:p>
                    <a:p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dirty="0"/>
                        <a:t>87 % (parents)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dirty="0"/>
                        <a:t>78 % (ados)</a:t>
                      </a:r>
                    </a:p>
                    <a:p>
                      <a:endParaRPr lang="fr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32330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15616" y="908720"/>
            <a:ext cx="6944652" cy="967331"/>
          </a:xfrm>
        </p:spPr>
        <p:txBody>
          <a:bodyPr>
            <a:normAutofit fontScale="90000"/>
          </a:bodyPr>
          <a:lstStyle/>
          <a:p>
            <a:r>
              <a:rPr lang="fr-CA" sz="4000" dirty="0"/>
              <a:t>1. </a:t>
            </a:r>
            <a:r>
              <a:rPr lang="fr-CA" sz="3100" dirty="0"/>
              <a:t>Situer le problème : Google et travail universitaire</a:t>
            </a:r>
            <a:br>
              <a:rPr lang="fr-CA" dirty="0"/>
            </a:b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71600" y="1628800"/>
            <a:ext cx="7272808" cy="4464496"/>
          </a:xfrm>
        </p:spPr>
        <p:txBody>
          <a:bodyPr>
            <a:normAutofit/>
          </a:bodyPr>
          <a:lstStyle/>
          <a:p>
            <a:r>
              <a:rPr lang="fr-CA" sz="2800" dirty="0"/>
              <a:t> Tout le monde « </a:t>
            </a:r>
            <a:r>
              <a:rPr lang="fr-CA" sz="2800" dirty="0" err="1"/>
              <a:t>googlise</a:t>
            </a:r>
            <a:r>
              <a:rPr lang="fr-CA" sz="2800" dirty="0"/>
              <a:t> » :</a:t>
            </a:r>
          </a:p>
          <a:p>
            <a:pPr lvl="1"/>
            <a:r>
              <a:rPr lang="fr-CA" sz="2400" dirty="0"/>
              <a:t>schème dominant de la recherche d’information dans la population en général </a:t>
            </a:r>
            <a:r>
              <a:rPr lang="fr-CA" sz="1400" dirty="0"/>
              <a:t>(Jansen,2006; </a:t>
            </a:r>
            <a:r>
              <a:rPr lang="fr-CA" sz="1400" dirty="0" err="1"/>
              <a:t>Madden</a:t>
            </a:r>
            <a:r>
              <a:rPr lang="fr-CA" sz="1400" dirty="0"/>
              <a:t> et al. 2007, Rodriguez, 2008)</a:t>
            </a:r>
          </a:p>
          <a:p>
            <a:pPr lvl="1"/>
            <a:r>
              <a:rPr lang="fr-CA" sz="2400" dirty="0"/>
              <a:t>« dépendance » des jeunes (</a:t>
            </a:r>
            <a:r>
              <a:rPr lang="fr-CA" sz="1600" dirty="0" err="1"/>
              <a:t>Biddix</a:t>
            </a:r>
            <a:r>
              <a:rPr lang="fr-CA" sz="1600" dirty="0"/>
              <a:t>, 2011; George et al, 2006; Jones, Johnson-Yale, </a:t>
            </a:r>
            <a:r>
              <a:rPr lang="fr-CA" sz="1600" dirty="0" err="1"/>
              <a:t>Millermaier</a:t>
            </a:r>
            <a:r>
              <a:rPr lang="fr-CA" sz="1600" dirty="0"/>
              <a:t>,&amp; Pérez, 2008; </a:t>
            </a:r>
            <a:r>
              <a:rPr lang="fr-CA" sz="1600" dirty="0" err="1"/>
              <a:t>Mediappro</a:t>
            </a:r>
            <a:r>
              <a:rPr lang="fr-CA" sz="1600" dirty="0"/>
              <a:t>, 2006 ;Wang et </a:t>
            </a:r>
            <a:r>
              <a:rPr lang="fr-CA" sz="1600" dirty="0" err="1"/>
              <a:t>Artero</a:t>
            </a:r>
            <a:r>
              <a:rPr lang="fr-CA" sz="1600" dirty="0"/>
              <a:t>, 2005; </a:t>
            </a:r>
            <a:r>
              <a:rPr lang="fr-CA" sz="1600" dirty="0" err="1"/>
              <a:t>Zimerman</a:t>
            </a:r>
            <a:r>
              <a:rPr lang="fr-CA" sz="1600" dirty="0"/>
              <a:t>, 2011</a:t>
            </a:r>
            <a:r>
              <a:rPr lang="fr-CA" sz="1800" dirty="0"/>
              <a:t>)</a:t>
            </a:r>
            <a:endParaRPr lang="fr-CA" sz="2000" dirty="0"/>
          </a:p>
          <a:p>
            <a:pPr lvl="1"/>
            <a:r>
              <a:rPr lang="fr-CA" sz="2400" dirty="0"/>
              <a:t>Les étudiants préfèrent «</a:t>
            </a:r>
            <a:r>
              <a:rPr lang="fr-CA" sz="2400" dirty="0" err="1"/>
              <a:t>googliser</a:t>
            </a:r>
            <a:r>
              <a:rPr lang="fr-CA" sz="2400" dirty="0"/>
              <a:t> » qu’utiliser les ressources des bibliothèques en ligne </a:t>
            </a:r>
            <a:r>
              <a:rPr lang="fr-CA" sz="1800" dirty="0"/>
              <a:t>(</a:t>
            </a:r>
            <a:r>
              <a:rPr lang="fr-CA" sz="1800" dirty="0" err="1"/>
              <a:t>Biddix</a:t>
            </a:r>
            <a:r>
              <a:rPr lang="fr-CA" sz="1800" dirty="0"/>
              <a:t>, 2011, de Rosa, 2005; CIBER Group, 2008)</a:t>
            </a:r>
            <a:endParaRPr lang="fr-CA" sz="1400" dirty="0"/>
          </a:p>
          <a:p>
            <a:endParaRPr lang="fr-CA" sz="1600" dirty="0"/>
          </a:p>
        </p:txBody>
      </p:sp>
    </p:spTree>
    <p:extLst>
      <p:ext uri="{BB962C8B-B14F-4D97-AF65-F5344CB8AC3E}">
        <p14:creationId xmlns:p14="http://schemas.microsoft.com/office/powerpoint/2010/main" val="15656803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/>
              <a:t>1. Situer le problème: « </a:t>
            </a:r>
            <a:r>
              <a:rPr lang="fr-CA" dirty="0" err="1"/>
              <a:t>googling</a:t>
            </a:r>
            <a:r>
              <a:rPr lang="fr-CA" dirty="0"/>
              <a:t> » et Wikipédia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CA" sz="2800" dirty="0"/>
              <a:t>80 % des usagers </a:t>
            </a:r>
          </a:p>
          <a:p>
            <a:pPr lvl="1"/>
            <a:r>
              <a:rPr lang="fr-CA" dirty="0"/>
              <a:t>Regardent 1-3 premiers résultats de la page de recherche « retournée » par le moteur de recherche</a:t>
            </a:r>
          </a:p>
          <a:p>
            <a:pPr lvl="1"/>
            <a:r>
              <a:rPr lang="fr-CA" dirty="0"/>
              <a:t>Consultent 1-3 pages web à partir de la liste des résultats</a:t>
            </a:r>
          </a:p>
          <a:p>
            <a:pPr lvl="1"/>
            <a:r>
              <a:rPr lang="fr-CA" dirty="0"/>
              <a:t>Quelle que soit la situation (vie quotidienne ou académique)</a:t>
            </a:r>
          </a:p>
          <a:p>
            <a:r>
              <a:rPr lang="fr-CA" sz="2600" dirty="0"/>
              <a:t>Wikipédia dans les 1-3 premiers résultats </a:t>
            </a:r>
          </a:p>
          <a:p>
            <a:pPr lvl="1"/>
            <a:r>
              <a:rPr lang="fr-CA" sz="2900" dirty="0"/>
              <a:t>(</a:t>
            </a:r>
            <a:r>
              <a:rPr lang="fr-CA" sz="2000" dirty="0" err="1"/>
              <a:t>Höchstötter</a:t>
            </a:r>
            <a:r>
              <a:rPr lang="fr-CA" sz="2000" dirty="0"/>
              <a:t> &amp; </a:t>
            </a:r>
            <a:r>
              <a:rPr lang="fr-CA" sz="2000" dirty="0" err="1"/>
              <a:t>Lewandowski</a:t>
            </a:r>
            <a:r>
              <a:rPr lang="fr-CA" sz="2000" dirty="0"/>
              <a:t>, 2009; Jones &amp; Fox, 2009; </a:t>
            </a:r>
            <a:r>
              <a:rPr lang="fr-CA" sz="2000" dirty="0" err="1"/>
              <a:t>Rainie</a:t>
            </a:r>
            <a:r>
              <a:rPr lang="fr-CA" sz="2000" dirty="0"/>
              <a:t>, </a:t>
            </a:r>
            <a:r>
              <a:rPr lang="fr-CA" sz="2000" dirty="0" err="1"/>
              <a:t>Estabrook</a:t>
            </a:r>
            <a:r>
              <a:rPr lang="fr-CA" sz="2000" dirty="0"/>
              <a:t> &amp; Witt, 2007</a:t>
            </a:r>
            <a:r>
              <a:rPr lang="fr-CA" sz="2900" dirty="0"/>
              <a:t>) </a:t>
            </a:r>
          </a:p>
          <a:p>
            <a:r>
              <a:rPr lang="fr-CA" sz="2600" dirty="0"/>
              <a:t>70 % du </a:t>
            </a:r>
            <a:r>
              <a:rPr lang="fr-CA" sz="2600" dirty="0" err="1"/>
              <a:t>traffic</a:t>
            </a:r>
            <a:r>
              <a:rPr lang="fr-CA" sz="2600" dirty="0"/>
              <a:t> de WP en provenance des moteurs de recherche</a:t>
            </a:r>
          </a:p>
          <a:p>
            <a:endParaRPr lang="fr-CA" sz="2600" dirty="0"/>
          </a:p>
          <a:p>
            <a:pPr lvl="1"/>
            <a:endParaRPr lang="fr-CA" dirty="0"/>
          </a:p>
          <a:p>
            <a:pPr lvl="1"/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9270851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/>
              <a:t>Wikipédia : un phénomène…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63040" y="1988840"/>
            <a:ext cx="6196405" cy="3734229"/>
          </a:xfrm>
        </p:spPr>
        <p:txBody>
          <a:bodyPr/>
          <a:lstStyle/>
          <a:p>
            <a:endParaRPr lang="fr-C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348880"/>
            <a:ext cx="3988136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98200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/>
              <a:t>Wikipédia : un phénomène…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63040" y="1700808"/>
            <a:ext cx="6196405" cy="4022261"/>
          </a:xfrm>
        </p:spPr>
        <p:txBody>
          <a:bodyPr>
            <a:normAutofit lnSpcReduction="10000"/>
          </a:bodyPr>
          <a:lstStyle/>
          <a:p>
            <a:r>
              <a:rPr lang="fr-CA" dirty="0"/>
              <a:t>Construction collective des connaissances</a:t>
            </a:r>
          </a:p>
          <a:p>
            <a:pPr lvl="1"/>
            <a:r>
              <a:rPr lang="fr-CA" dirty="0"/>
              <a:t>Encyclopédie ?</a:t>
            </a:r>
          </a:p>
          <a:p>
            <a:pPr lvl="1"/>
            <a:r>
              <a:rPr lang="fr-CA" dirty="0"/>
              <a:t>Revue d’actualité ? Journalisme participatif…</a:t>
            </a:r>
          </a:p>
          <a:p>
            <a:r>
              <a:rPr lang="fr-CA" dirty="0"/>
              <a:t>Plurilingue : 268 langues</a:t>
            </a:r>
          </a:p>
          <a:p>
            <a:r>
              <a:rPr lang="fr-CA" dirty="0"/>
              <a:t>Ampleur : 20 millions d’articles</a:t>
            </a:r>
          </a:p>
          <a:p>
            <a:pPr lvl="1"/>
            <a:r>
              <a:rPr lang="fr-CA" dirty="0"/>
              <a:t>Presque 4 millions en anglais</a:t>
            </a:r>
          </a:p>
          <a:p>
            <a:pPr lvl="1"/>
            <a:r>
              <a:rPr lang="fr-CA" dirty="0"/>
              <a:t>Plus d’un million en français</a:t>
            </a:r>
          </a:p>
          <a:p>
            <a:r>
              <a:rPr lang="fr-CA" dirty="0"/>
              <a:t>Couverture</a:t>
            </a:r>
          </a:p>
          <a:p>
            <a:r>
              <a:rPr lang="fr-CA" dirty="0"/>
              <a:t>Qualité</a:t>
            </a:r>
          </a:p>
          <a:p>
            <a:r>
              <a:rPr lang="fr-CA" dirty="0"/>
              <a:t>Réactivité</a:t>
            </a: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6366602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sz="4000" dirty="0"/>
              <a:t>… et une controverse</a:t>
            </a:r>
            <a:br>
              <a:rPr lang="fr-CA" sz="3100" dirty="0"/>
            </a:br>
            <a:br>
              <a:rPr lang="fr-CA" dirty="0"/>
            </a:br>
            <a:endParaRPr lang="fr-CA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772816"/>
            <a:ext cx="5544616" cy="3727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9313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naise">
  <a:themeElements>
    <a:clrScheme name="Punaise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naise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nais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unaise">
    <a:dk1>
      <a:sysClr val="windowText" lastClr="000000"/>
    </a:dk1>
    <a:lt1>
      <a:sysClr val="window" lastClr="FFFFFF"/>
    </a:lt1>
    <a:dk2>
      <a:srgbClr val="465E9C"/>
    </a:dk2>
    <a:lt2>
      <a:srgbClr val="CCDDEA"/>
    </a:lt2>
    <a:accent1>
      <a:srgbClr val="FDA023"/>
    </a:accent1>
    <a:accent2>
      <a:srgbClr val="AA2B1E"/>
    </a:accent2>
    <a:accent3>
      <a:srgbClr val="71685C"/>
    </a:accent3>
    <a:accent4>
      <a:srgbClr val="64A73B"/>
    </a:accent4>
    <a:accent5>
      <a:srgbClr val="EB5605"/>
    </a:accent5>
    <a:accent6>
      <a:srgbClr val="B9CA1A"/>
    </a:accent6>
    <a:hlink>
      <a:srgbClr val="D83E2C"/>
    </a:hlink>
    <a:folHlink>
      <a:srgbClr val="ED7D27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6001</TotalTime>
  <Words>1133</Words>
  <Application>Microsoft Office PowerPoint</Application>
  <PresentationFormat>Affichage à l'écran (4:3)</PresentationFormat>
  <Paragraphs>184</Paragraphs>
  <Slides>21</Slides>
  <Notes>6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9" baseType="lpstr">
      <vt:lpstr>Brush Script MT</vt:lpstr>
      <vt:lpstr>Calibri</vt:lpstr>
      <vt:lpstr>Comic Sans MS</vt:lpstr>
      <vt:lpstr>Constantia</vt:lpstr>
      <vt:lpstr>Franklin Gothic Book</vt:lpstr>
      <vt:lpstr>Rage Italic</vt:lpstr>
      <vt:lpstr>Wingdings</vt:lpstr>
      <vt:lpstr>Punaise</vt:lpstr>
      <vt:lpstr>Du bon usage de Wikipédia: analyse et recommandations</vt:lpstr>
      <vt:lpstr>Plan</vt:lpstr>
      <vt:lpstr>1. Situer le problème : L’Internet et travail universitaire </vt:lpstr>
      <vt:lpstr>Présentation PowerPoint</vt:lpstr>
      <vt:lpstr>1. Situer le problème : Google et travail universitaire </vt:lpstr>
      <vt:lpstr>1. Situer le problème: « googling » et Wikipédia</vt:lpstr>
      <vt:lpstr>Wikipédia : un phénomène…</vt:lpstr>
      <vt:lpstr>Wikipédia : un phénomène…</vt:lpstr>
      <vt:lpstr>… et une controverse  </vt:lpstr>
      <vt:lpstr>Objectifs </vt:lpstr>
      <vt:lpstr>Méthodologie</vt:lpstr>
      <vt:lpstr>Résultats</vt:lpstr>
      <vt:lpstr>Résultats : Études empiriques</vt:lpstr>
      <vt:lpstr>Résultats - Étudiants : usages de Wikipédia</vt:lpstr>
      <vt:lpstr>Résultats - Étudiants : perception de Wikipédia</vt:lpstr>
      <vt:lpstr>Résultats : Enseignants : usages et perception</vt:lpstr>
      <vt:lpstr>Recommandations</vt:lpstr>
      <vt:lpstr>Recommandations : approche centrée sur le processus</vt:lpstr>
      <vt:lpstr>Le défi pédagogique : contribuer … et non seulement utiliser</vt:lpstr>
      <vt:lpstr>Merci !</vt:lpstr>
      <vt:lpstr>Présentation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Favoriser l’intégrité des étudiants dans la rédaction des travaux universitaires à l’ère de Wikipédia</dc:title>
  <dc:creator>Beatrice</dc:creator>
  <cp:lastModifiedBy>Pudelko, Béatrice</cp:lastModifiedBy>
  <cp:revision>102</cp:revision>
  <dcterms:created xsi:type="dcterms:W3CDTF">2012-05-02T18:05:32Z</dcterms:created>
  <dcterms:modified xsi:type="dcterms:W3CDTF">2024-11-17T00:12:04Z</dcterms:modified>
</cp:coreProperties>
</file>