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57" r:id="rId3"/>
    <p:sldId id="275" r:id="rId4"/>
    <p:sldId id="276" r:id="rId5"/>
    <p:sldId id="269" r:id="rId6"/>
    <p:sldId id="277" r:id="rId7"/>
    <p:sldId id="266" r:id="rId8"/>
    <p:sldId id="270" r:id="rId9"/>
    <p:sldId id="267" r:id="rId10"/>
    <p:sldId id="273" r:id="rId11"/>
    <p:sldId id="268" r:id="rId12"/>
    <p:sldId id="278" r:id="rId13"/>
    <p:sldId id="286" r:id="rId14"/>
    <p:sldId id="258" r:id="rId15"/>
    <p:sldId id="274" r:id="rId16"/>
    <p:sldId id="279" r:id="rId17"/>
    <p:sldId id="260" r:id="rId18"/>
    <p:sldId id="261" r:id="rId19"/>
    <p:sldId id="262" r:id="rId20"/>
    <p:sldId id="283" r:id="rId21"/>
    <p:sldId id="281" r:id="rId22"/>
    <p:sldId id="282" r:id="rId23"/>
    <p:sldId id="284" r:id="rId24"/>
    <p:sldId id="265" r:id="rId25"/>
    <p:sldId id="280" r:id="rId26"/>
    <p:sldId id="285"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2F0B97-76A2-4D5A-8FB9-F2B3B772D806}" type="datetimeFigureOut">
              <a:rPr lang="fr-CA" smtClean="0"/>
              <a:t>2024-11-16</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AF5D5-2817-4279-8027-29A75D9C99EE}" type="slidenum">
              <a:rPr lang="fr-CA" smtClean="0"/>
              <a:t>‹N°›</a:t>
            </a:fld>
            <a:endParaRPr lang="fr-CA"/>
          </a:p>
        </p:txBody>
      </p:sp>
    </p:spTree>
    <p:extLst>
      <p:ext uri="{BB962C8B-B14F-4D97-AF65-F5344CB8AC3E}">
        <p14:creationId xmlns:p14="http://schemas.microsoft.com/office/powerpoint/2010/main" val="63356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dynamique organisationnelle des connaissances tacites et des connaissances explicites</a:t>
            </a:r>
            <a:endParaRPr lang="fr-CA" dirty="0"/>
          </a:p>
        </p:txBody>
      </p:sp>
      <p:sp>
        <p:nvSpPr>
          <p:cNvPr id="4" name="Espace réservé du numéro de diapositive 3"/>
          <p:cNvSpPr>
            <a:spLocks noGrp="1"/>
          </p:cNvSpPr>
          <p:nvPr>
            <p:ph type="sldNum" sz="quarter" idx="10"/>
          </p:nvPr>
        </p:nvSpPr>
        <p:spPr/>
        <p:txBody>
          <a:bodyPr/>
          <a:lstStyle/>
          <a:p>
            <a:fld id="{70DAF5D5-2817-4279-8027-29A75D9C99EE}" type="slidenum">
              <a:rPr lang="fr-CA" smtClean="0"/>
              <a:t>4</a:t>
            </a:fld>
            <a:endParaRPr lang="fr-CA"/>
          </a:p>
        </p:txBody>
      </p:sp>
    </p:spTree>
    <p:extLst>
      <p:ext uri="{BB962C8B-B14F-4D97-AF65-F5344CB8AC3E}">
        <p14:creationId xmlns:p14="http://schemas.microsoft.com/office/powerpoint/2010/main" val="381444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Système d’aide à la</a:t>
            </a:r>
            <a:r>
              <a:rPr lang="fr-CA" baseline="0" dirty="0"/>
              <a:t> tâche, « la bible » le « livre des connaissances », systèmes experts, e-learning</a:t>
            </a:r>
            <a:endParaRPr lang="fr-CA" dirty="0"/>
          </a:p>
        </p:txBody>
      </p:sp>
      <p:sp>
        <p:nvSpPr>
          <p:cNvPr id="4" name="Espace réservé du numéro de diapositive 3"/>
          <p:cNvSpPr>
            <a:spLocks noGrp="1"/>
          </p:cNvSpPr>
          <p:nvPr>
            <p:ph type="sldNum" sz="quarter" idx="10"/>
          </p:nvPr>
        </p:nvSpPr>
        <p:spPr/>
        <p:txBody>
          <a:bodyPr/>
          <a:lstStyle/>
          <a:p>
            <a:fld id="{70DAF5D5-2817-4279-8027-29A75D9C99EE}" type="slidenum">
              <a:rPr lang="fr-CA" smtClean="0"/>
              <a:t>9</a:t>
            </a:fld>
            <a:endParaRPr lang="fr-CA"/>
          </a:p>
        </p:txBody>
      </p:sp>
    </p:spTree>
    <p:extLst>
      <p:ext uri="{BB962C8B-B14F-4D97-AF65-F5344CB8AC3E}">
        <p14:creationId xmlns:p14="http://schemas.microsoft.com/office/powerpoint/2010/main" val="148238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0DAF5D5-2817-4279-8027-29A75D9C99EE}" type="slidenum">
              <a:rPr lang="fr-CA" smtClean="0"/>
              <a:t>17</a:t>
            </a:fld>
            <a:endParaRPr lang="fr-CA"/>
          </a:p>
        </p:txBody>
      </p:sp>
    </p:spTree>
    <p:extLst>
      <p:ext uri="{BB962C8B-B14F-4D97-AF65-F5344CB8AC3E}">
        <p14:creationId xmlns:p14="http://schemas.microsoft.com/office/powerpoint/2010/main" val="53101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CA" sz="1200" b="0" i="1" kern="1200" dirty="0">
                <a:solidFill>
                  <a:schemeClr val="tx1"/>
                </a:solidFill>
                <a:effectLst/>
                <a:latin typeface="+mn-lt"/>
                <a:ea typeface="+mn-ea"/>
                <a:cs typeface="+mn-cs"/>
              </a:rPr>
              <a:t>Solutionner des situations problématiques non résolues par les documents normatifs ;</a:t>
            </a:r>
            <a:endParaRPr lang="fr-CA" sz="1200" b="1" kern="1200" dirty="0">
              <a:solidFill>
                <a:schemeClr val="tx1"/>
              </a:solidFill>
              <a:effectLst/>
              <a:latin typeface="+mn-lt"/>
              <a:ea typeface="+mn-ea"/>
              <a:cs typeface="+mn-cs"/>
            </a:endParaRPr>
          </a:p>
          <a:p>
            <a:pPr lvl="0"/>
            <a:r>
              <a:rPr lang="fr-CA" sz="1200" b="0" i="1" kern="1200" dirty="0">
                <a:solidFill>
                  <a:schemeClr val="tx1"/>
                </a:solidFill>
                <a:effectLst/>
                <a:latin typeface="+mn-lt"/>
                <a:ea typeface="+mn-ea"/>
                <a:cs typeface="+mn-cs"/>
              </a:rPr>
              <a:t>Commenter le contenu normatif des documents d'information (papier ou électronique) ;</a:t>
            </a:r>
            <a:endParaRPr lang="fr-CA" sz="1200" b="1" kern="1200" dirty="0">
              <a:solidFill>
                <a:schemeClr val="tx1"/>
              </a:solidFill>
              <a:effectLst/>
              <a:latin typeface="+mn-lt"/>
              <a:ea typeface="+mn-ea"/>
              <a:cs typeface="+mn-cs"/>
            </a:endParaRPr>
          </a:p>
          <a:p>
            <a:pPr lvl="0"/>
            <a:r>
              <a:rPr lang="fr-CA" sz="1200" b="0" i="1" kern="1200" dirty="0">
                <a:solidFill>
                  <a:schemeClr val="tx1"/>
                </a:solidFill>
                <a:effectLst/>
                <a:latin typeface="+mn-lt"/>
                <a:ea typeface="+mn-ea"/>
                <a:cs typeface="+mn-cs"/>
              </a:rPr>
              <a:t>Collaborer avec les affaires juridiques et les intervenants impliqués dans la modification d'articles de lois ;</a:t>
            </a:r>
            <a:endParaRPr lang="fr-CA" sz="1200" b="1" kern="1200" dirty="0">
              <a:solidFill>
                <a:schemeClr val="tx1"/>
              </a:solidFill>
              <a:effectLst/>
              <a:latin typeface="+mn-lt"/>
              <a:ea typeface="+mn-ea"/>
              <a:cs typeface="+mn-cs"/>
            </a:endParaRPr>
          </a:p>
          <a:p>
            <a:pPr lvl="0"/>
            <a:r>
              <a:rPr lang="fr-CA" sz="1200" b="0" i="1" kern="1200" dirty="0">
                <a:solidFill>
                  <a:schemeClr val="tx1"/>
                </a:solidFill>
                <a:effectLst/>
                <a:latin typeface="+mn-lt"/>
                <a:ea typeface="+mn-ea"/>
                <a:cs typeface="+mn-cs"/>
              </a:rPr>
              <a:t>Participer à des groupes de travail multidisciplinaire en tant  qu'expert normatif ;</a:t>
            </a:r>
            <a:endParaRPr lang="fr-CA" sz="1200" b="1" kern="1200" dirty="0">
              <a:solidFill>
                <a:schemeClr val="tx1"/>
              </a:solidFill>
              <a:effectLst/>
              <a:latin typeface="+mn-lt"/>
              <a:ea typeface="+mn-ea"/>
              <a:cs typeface="+mn-cs"/>
            </a:endParaRPr>
          </a:p>
          <a:p>
            <a:pPr lvl="0"/>
            <a:r>
              <a:rPr lang="fr-CA" sz="1200" b="0" i="1" kern="1200" dirty="0">
                <a:solidFill>
                  <a:schemeClr val="tx1"/>
                </a:solidFill>
                <a:effectLst/>
                <a:latin typeface="+mn-lt"/>
                <a:ea typeface="+mn-ea"/>
                <a:cs typeface="+mn-cs"/>
              </a:rPr>
              <a:t>Faire des présentations à des organisations externes sur des sujets liés aux opérations de la RRQ ;</a:t>
            </a:r>
            <a:endParaRPr lang="fr-CA" sz="1200" b="1" kern="1200" dirty="0">
              <a:solidFill>
                <a:schemeClr val="tx1"/>
              </a:solidFill>
              <a:effectLst/>
              <a:latin typeface="+mn-lt"/>
              <a:ea typeface="+mn-ea"/>
              <a:cs typeface="+mn-cs"/>
            </a:endParaRPr>
          </a:p>
          <a:p>
            <a:r>
              <a:rPr lang="fr-CA" sz="1200" b="1" i="1" kern="1200" dirty="0">
                <a:solidFill>
                  <a:schemeClr val="tx1"/>
                </a:solidFill>
                <a:effectLst/>
                <a:latin typeface="+mn-lt"/>
                <a:ea typeface="+mn-ea"/>
                <a:cs typeface="+mn-cs"/>
              </a:rPr>
              <a:t>Témoigner comme «expert normes» dans les cas en cour.</a:t>
            </a:r>
            <a:endParaRPr lang="fr-CA" dirty="0"/>
          </a:p>
        </p:txBody>
      </p:sp>
      <p:sp>
        <p:nvSpPr>
          <p:cNvPr id="4" name="Espace réservé du numéro de diapositive 3"/>
          <p:cNvSpPr>
            <a:spLocks noGrp="1"/>
          </p:cNvSpPr>
          <p:nvPr>
            <p:ph type="sldNum" sz="quarter" idx="10"/>
          </p:nvPr>
        </p:nvSpPr>
        <p:spPr/>
        <p:txBody>
          <a:bodyPr/>
          <a:lstStyle/>
          <a:p>
            <a:fld id="{70DAF5D5-2817-4279-8027-29A75D9C99EE}" type="slidenum">
              <a:rPr lang="fr-CA" smtClean="0"/>
              <a:t>18</a:t>
            </a:fld>
            <a:endParaRPr lang="fr-CA"/>
          </a:p>
        </p:txBody>
      </p:sp>
    </p:spTree>
    <p:extLst>
      <p:ext uri="{BB962C8B-B14F-4D97-AF65-F5344CB8AC3E}">
        <p14:creationId xmlns:p14="http://schemas.microsoft.com/office/powerpoint/2010/main" val="141936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CA" dirty="0"/>
              <a:t>Difficulté des sciences de la gestion à penser simultanément les connaissances et les formes des relations des acteurs-producteurs des connaissances </a:t>
            </a:r>
            <a:r>
              <a:rPr lang="fr-CA" sz="1800" dirty="0"/>
              <a:t>(</a:t>
            </a:r>
            <a:r>
              <a:rPr lang="fr-CA" sz="1800" dirty="0" err="1"/>
              <a:t>Hatchuel</a:t>
            </a:r>
            <a:r>
              <a:rPr lang="fr-CA" sz="1800" dirty="0"/>
              <a:t>, 1999)</a:t>
            </a:r>
          </a:p>
          <a:p>
            <a:endParaRPr lang="fr-CA" dirty="0"/>
          </a:p>
        </p:txBody>
      </p:sp>
      <p:sp>
        <p:nvSpPr>
          <p:cNvPr id="4" name="Espace réservé du numéro de diapositive 3"/>
          <p:cNvSpPr>
            <a:spLocks noGrp="1"/>
          </p:cNvSpPr>
          <p:nvPr>
            <p:ph type="sldNum" sz="quarter" idx="10"/>
          </p:nvPr>
        </p:nvSpPr>
        <p:spPr/>
        <p:txBody>
          <a:bodyPr/>
          <a:lstStyle/>
          <a:p>
            <a:fld id="{70DAF5D5-2817-4279-8027-29A75D9C99EE}" type="slidenum">
              <a:rPr lang="fr-CA" smtClean="0"/>
              <a:t>24</a:t>
            </a:fld>
            <a:endParaRPr lang="fr-CA"/>
          </a:p>
        </p:txBody>
      </p:sp>
    </p:spTree>
    <p:extLst>
      <p:ext uri="{BB962C8B-B14F-4D97-AF65-F5344CB8AC3E}">
        <p14:creationId xmlns:p14="http://schemas.microsoft.com/office/powerpoint/2010/main" val="65911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5F9C9BC-C328-496D-B100-07CB1233BB7C}" type="datetimeFigureOut">
              <a:rPr lang="fr-CA" smtClean="0"/>
              <a:t>2024-11-16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A7516C4-4BA2-42C6-B020-8F975BB3E4F7}"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5F9C9BC-C328-496D-B100-07CB1233BB7C}" type="datetimeFigureOut">
              <a:rPr lang="fr-CA" smtClean="0"/>
              <a:t>2024-11-16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A7516C4-4BA2-42C6-B020-8F975BB3E4F7}"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5F9C9BC-C328-496D-B100-07CB1233BB7C}" type="datetimeFigureOut">
              <a:rPr lang="fr-CA" smtClean="0"/>
              <a:t>2024-11-16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A7516C4-4BA2-42C6-B020-8F975BB3E4F7}"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5F9C9BC-C328-496D-B100-07CB1233BB7C}" type="datetimeFigureOut">
              <a:rPr lang="fr-CA" smtClean="0"/>
              <a:t>2024-11-16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A7516C4-4BA2-42C6-B020-8F975BB3E4F7}"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5F9C9BC-C328-496D-B100-07CB1233BB7C}" type="datetimeFigureOut">
              <a:rPr lang="fr-CA" smtClean="0"/>
              <a:t>2024-11-16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A7516C4-4BA2-42C6-B020-8F975BB3E4F7}"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5F9C9BC-C328-496D-B100-07CB1233BB7C}" type="datetimeFigureOut">
              <a:rPr lang="fr-CA" smtClean="0"/>
              <a:t>2024-11-16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A7516C4-4BA2-42C6-B020-8F975BB3E4F7}"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A5F9C9BC-C328-496D-B100-07CB1233BB7C}" type="datetimeFigureOut">
              <a:rPr lang="fr-CA" smtClean="0"/>
              <a:t>2024-11-16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1A7516C4-4BA2-42C6-B020-8F975BB3E4F7}"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A5F9C9BC-C328-496D-B100-07CB1233BB7C}" type="datetimeFigureOut">
              <a:rPr lang="fr-CA" smtClean="0"/>
              <a:t>2024-11-16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1A7516C4-4BA2-42C6-B020-8F975BB3E4F7}"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9C9BC-C328-496D-B100-07CB1233BB7C}" type="datetimeFigureOut">
              <a:rPr lang="fr-CA" smtClean="0"/>
              <a:t>2024-11-16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1A7516C4-4BA2-42C6-B020-8F975BB3E4F7}"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5F9C9BC-C328-496D-B100-07CB1233BB7C}" type="datetimeFigureOut">
              <a:rPr lang="fr-CA" smtClean="0"/>
              <a:t>2024-11-16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A7516C4-4BA2-42C6-B020-8F975BB3E4F7}" type="slidenum">
              <a:rPr lang="fr-CA" smtClean="0"/>
              <a:t>‹N°›</a:t>
            </a:fld>
            <a:endParaRPr lang="fr-CA"/>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A5F9C9BC-C328-496D-B100-07CB1233BB7C}" type="datetimeFigureOut">
              <a:rPr lang="fr-CA" smtClean="0"/>
              <a:t>2024-11-16</a:t>
            </a:fld>
            <a:endParaRPr lang="fr-CA"/>
          </a:p>
        </p:txBody>
      </p:sp>
      <p:sp>
        <p:nvSpPr>
          <p:cNvPr id="9" name="Slide Number Placeholder 8"/>
          <p:cNvSpPr>
            <a:spLocks noGrp="1"/>
          </p:cNvSpPr>
          <p:nvPr>
            <p:ph type="sldNum" sz="quarter" idx="11"/>
          </p:nvPr>
        </p:nvSpPr>
        <p:spPr/>
        <p:txBody>
          <a:bodyPr/>
          <a:lstStyle/>
          <a:p>
            <a:fld id="{1A7516C4-4BA2-42C6-B020-8F975BB3E4F7}" type="slidenum">
              <a:rPr lang="fr-CA" smtClean="0"/>
              <a:t>‹N°›</a:t>
            </a:fld>
            <a:endParaRPr lang="fr-CA"/>
          </a:p>
        </p:txBody>
      </p:sp>
      <p:sp>
        <p:nvSpPr>
          <p:cNvPr id="10" name="Footer Placeholder 9"/>
          <p:cNvSpPr>
            <a:spLocks noGrp="1"/>
          </p:cNvSpPr>
          <p:nvPr>
            <p:ph type="ftr" sz="quarter" idx="12"/>
          </p:nvPr>
        </p:nvSpPr>
        <p:spPr/>
        <p:txBody>
          <a:bodyPr/>
          <a:lstStyle/>
          <a:p>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A7516C4-4BA2-42C6-B020-8F975BB3E4F7}" type="slidenum">
              <a:rPr lang="fr-CA" smtClean="0"/>
              <a:t>‹N°›</a:t>
            </a:fld>
            <a:endParaRPr lang="fr-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5F9C9BC-C328-496D-B100-07CB1233BB7C}" type="datetimeFigureOut">
              <a:rPr lang="fr-CA" smtClean="0"/>
              <a:t>2024-11-16</a:t>
            </a:fld>
            <a:endParaRPr lang="fr-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196752"/>
            <a:ext cx="7543800" cy="2593975"/>
          </a:xfrm>
        </p:spPr>
        <p:txBody>
          <a:bodyPr>
            <a:noAutofit/>
          </a:bodyPr>
          <a:lstStyle/>
          <a:p>
            <a:r>
              <a:rPr lang="fr-CA" sz="3200" b="1" dirty="0"/>
              <a:t>Co-analyser les activités de travail : stratégies de transfert des connaissances </a:t>
            </a:r>
            <a:br>
              <a:rPr lang="fr-CA" sz="3200" b="1" dirty="0"/>
            </a:br>
            <a:r>
              <a:rPr lang="fr-CA" sz="3200" b="1" dirty="0"/>
              <a:t>et micro-concertation</a:t>
            </a:r>
            <a:endParaRPr lang="fr-CA" sz="3200" dirty="0"/>
          </a:p>
        </p:txBody>
      </p:sp>
      <p:sp>
        <p:nvSpPr>
          <p:cNvPr id="3" name="Sous-titre 2"/>
          <p:cNvSpPr>
            <a:spLocks noGrp="1"/>
          </p:cNvSpPr>
          <p:nvPr>
            <p:ph type="subTitle" idx="1"/>
          </p:nvPr>
        </p:nvSpPr>
        <p:spPr/>
        <p:txBody>
          <a:bodyPr>
            <a:noAutofit/>
          </a:bodyPr>
          <a:lstStyle/>
          <a:p>
            <a:r>
              <a:rPr lang="fr-CA" b="1" dirty="0">
                <a:solidFill>
                  <a:srgbClr val="7030A0"/>
                </a:solidFill>
              </a:rPr>
              <a:t>Béatrice </a:t>
            </a:r>
            <a:r>
              <a:rPr lang="fr-CA" b="1" dirty="0" err="1">
                <a:solidFill>
                  <a:srgbClr val="7030A0"/>
                </a:solidFill>
              </a:rPr>
              <a:t>Pudelko</a:t>
            </a:r>
            <a:r>
              <a:rPr lang="fr-CA" b="1" dirty="0">
                <a:solidFill>
                  <a:srgbClr val="7030A0"/>
                </a:solidFill>
              </a:rPr>
              <a:t>, </a:t>
            </a:r>
            <a:r>
              <a:rPr lang="fr-CA" b="1" dirty="0" err="1">
                <a:solidFill>
                  <a:srgbClr val="7030A0"/>
                </a:solidFill>
              </a:rPr>
              <a:t>Ph.D</a:t>
            </a:r>
            <a:r>
              <a:rPr lang="fr-CA" b="1" dirty="0">
                <a:solidFill>
                  <a:srgbClr val="7030A0"/>
                </a:solidFill>
              </a:rPr>
              <a:t>.</a:t>
            </a:r>
          </a:p>
          <a:p>
            <a:r>
              <a:rPr lang="fr-CA" b="1" dirty="0">
                <a:solidFill>
                  <a:srgbClr val="7030A0"/>
                </a:solidFill>
              </a:rPr>
              <a:t>Professeure</a:t>
            </a:r>
          </a:p>
          <a:p>
            <a:r>
              <a:rPr lang="fr-CA" b="1" dirty="0">
                <a:solidFill>
                  <a:srgbClr val="7030A0"/>
                </a:solidFill>
              </a:rPr>
              <a:t>Télé-université</a:t>
            </a:r>
          </a:p>
          <a:p>
            <a:endParaRPr lang="fr-CA" b="1" dirty="0">
              <a:solidFill>
                <a:srgbClr val="7030A0"/>
              </a:solidFill>
            </a:endParaRPr>
          </a:p>
          <a:p>
            <a:pPr algn="ctr"/>
            <a:r>
              <a:rPr lang="fr-CA" b="1" dirty="0">
                <a:solidFill>
                  <a:schemeClr val="tx1"/>
                </a:solidFill>
              </a:rPr>
              <a:t>Colloque </a:t>
            </a:r>
            <a:r>
              <a:rPr lang="fr-CA" b="1" dirty="0" err="1">
                <a:solidFill>
                  <a:schemeClr val="tx1"/>
                </a:solidFill>
              </a:rPr>
              <a:t>Transpol</a:t>
            </a:r>
            <a:r>
              <a:rPr lang="fr-CA" b="1" dirty="0">
                <a:solidFill>
                  <a:schemeClr val="tx1"/>
                </a:solidFill>
              </a:rPr>
              <a:t>- ACFAS 10 mai 2012</a:t>
            </a:r>
          </a:p>
        </p:txBody>
      </p:sp>
    </p:spTree>
    <p:extLst>
      <p:ext uri="{BB962C8B-B14F-4D97-AF65-F5344CB8AC3E}">
        <p14:creationId xmlns:p14="http://schemas.microsoft.com/office/powerpoint/2010/main" val="218433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6400800" cy="4800600"/>
          </a:xfr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655346"/>
            <a:ext cx="2473201"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45" y="2655346"/>
            <a:ext cx="2502443"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15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Les stratégies : </a:t>
            </a:r>
            <a:br>
              <a:rPr lang="fr-CA" dirty="0"/>
            </a:br>
            <a:r>
              <a:rPr lang="fr-CA" dirty="0"/>
              <a:t>du tacite au tacite</a:t>
            </a:r>
          </a:p>
        </p:txBody>
      </p:sp>
      <p:pic>
        <p:nvPicPr>
          <p:cNvPr id="2061" name="Picture 13" descr="C:\Users\Beatrice\AppData\Local\Microsoft\Windows\Temporary Internet Files\Content.IE5\2I81YASV\MP90038757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7984" y="2060848"/>
            <a:ext cx="3312367" cy="325214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755576" y="1988840"/>
            <a:ext cx="3528392" cy="4339650"/>
          </a:xfrm>
          <a:prstGeom prst="rect">
            <a:avLst/>
          </a:prstGeom>
          <a:noFill/>
        </p:spPr>
        <p:txBody>
          <a:bodyPr wrap="square" rtlCol="0">
            <a:spAutoFit/>
          </a:bodyPr>
          <a:lstStyle/>
          <a:p>
            <a:pPr marL="342900" indent="-342900">
              <a:buFont typeface="Wingdings" pitchFamily="2" charset="2"/>
              <a:buChar char="ü"/>
            </a:pPr>
            <a:r>
              <a:rPr lang="fr-CA" sz="2400" dirty="0"/>
              <a:t>Compagnonnage</a:t>
            </a:r>
          </a:p>
          <a:p>
            <a:pPr marL="342900" indent="-342900">
              <a:buFont typeface="Wingdings" pitchFamily="2" charset="2"/>
              <a:buChar char="ü"/>
            </a:pPr>
            <a:endParaRPr lang="fr-CA" sz="2400" dirty="0"/>
          </a:p>
          <a:p>
            <a:pPr marL="342900" indent="-342900">
              <a:buFont typeface="Wingdings" pitchFamily="2" charset="2"/>
              <a:buChar char="ü"/>
            </a:pPr>
            <a:r>
              <a:rPr lang="fr-CA" sz="2400" dirty="0"/>
              <a:t>Communautés de pratique</a:t>
            </a:r>
          </a:p>
          <a:p>
            <a:pPr marL="342900" indent="-342900">
              <a:buFont typeface="Wingdings" pitchFamily="2" charset="2"/>
              <a:buChar char="ü"/>
            </a:pPr>
            <a:endParaRPr lang="fr-CA" sz="2400" dirty="0"/>
          </a:p>
          <a:p>
            <a:pPr marL="342900" indent="-342900">
              <a:buFont typeface="Wingdings" pitchFamily="2" charset="2"/>
              <a:buChar char="ü"/>
            </a:pPr>
            <a:r>
              <a:rPr lang="fr-CA" sz="2400" dirty="0"/>
              <a:t>Mentorat</a:t>
            </a:r>
          </a:p>
          <a:p>
            <a:pPr marL="342900" indent="-342900">
              <a:buFont typeface="Wingdings" pitchFamily="2" charset="2"/>
              <a:buChar char="ü"/>
            </a:pPr>
            <a:endParaRPr lang="fr-CA" sz="2400" dirty="0"/>
          </a:p>
          <a:p>
            <a:pPr marL="342900" indent="-342900">
              <a:buFont typeface="Wingdings" pitchFamily="2" charset="2"/>
              <a:buChar char="ü"/>
            </a:pPr>
            <a:r>
              <a:rPr lang="fr-CA" sz="2400" dirty="0"/>
              <a:t>Coaching</a:t>
            </a:r>
          </a:p>
          <a:p>
            <a:pPr marL="342900" indent="-342900">
              <a:buFont typeface="Wingdings" pitchFamily="2" charset="2"/>
              <a:buChar char="ü"/>
            </a:pPr>
            <a:endParaRPr lang="fr-CA" sz="2400" dirty="0"/>
          </a:p>
          <a:p>
            <a:pPr marL="342900" indent="-342900">
              <a:buFont typeface="Wingdings" pitchFamily="2" charset="2"/>
              <a:buChar char="ü"/>
            </a:pPr>
            <a:r>
              <a:rPr lang="fr-CA" sz="2400" dirty="0"/>
              <a:t>Etc.</a:t>
            </a:r>
          </a:p>
          <a:p>
            <a:endParaRPr lang="fr-CA" dirty="0"/>
          </a:p>
          <a:p>
            <a:endParaRPr lang="fr-CA" dirty="0"/>
          </a:p>
        </p:txBody>
      </p:sp>
    </p:spTree>
    <p:extLst>
      <p:ext uri="{BB962C8B-B14F-4D97-AF65-F5344CB8AC3E}">
        <p14:creationId xmlns:p14="http://schemas.microsoft.com/office/powerpoint/2010/main" val="4066391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a:t>Transfert d’expertise et formation en milieu de travail</a:t>
            </a:r>
          </a:p>
        </p:txBody>
      </p:sp>
      <p:sp>
        <p:nvSpPr>
          <p:cNvPr id="3" name="Espace réservé du contenu 2"/>
          <p:cNvSpPr>
            <a:spLocks noGrp="1"/>
          </p:cNvSpPr>
          <p:nvPr>
            <p:ph idx="1"/>
          </p:nvPr>
        </p:nvSpPr>
        <p:spPr/>
        <p:txBody>
          <a:bodyPr>
            <a:normAutofit/>
          </a:bodyPr>
          <a:lstStyle/>
          <a:p>
            <a:r>
              <a:rPr lang="fr-CA" sz="2800" dirty="0"/>
              <a:t>La demande pour les stratégies de transfert intergénérationnel d’expertise </a:t>
            </a:r>
          </a:p>
          <a:p>
            <a:pPr lvl="1"/>
            <a:r>
              <a:rPr lang="fr-CA" sz="2800" dirty="0"/>
              <a:t>centrée sur le recueil et la valorisation des connaissances « tacites » des travailleurs expérimentés</a:t>
            </a:r>
          </a:p>
          <a:p>
            <a:pPr lvl="1"/>
            <a:r>
              <a:rPr lang="fr-CA" sz="2800" dirty="0"/>
              <a:t>peut transformer le « portefeuille d’activités » d’un service de formation (Mercier, 2007)</a:t>
            </a:r>
          </a:p>
          <a:p>
            <a:pPr lvl="2"/>
            <a:endParaRPr lang="fr-CA" sz="2000" dirty="0"/>
          </a:p>
        </p:txBody>
      </p:sp>
    </p:spTree>
    <p:extLst>
      <p:ext uri="{BB962C8B-B14F-4D97-AF65-F5344CB8AC3E}">
        <p14:creationId xmlns:p14="http://schemas.microsoft.com/office/powerpoint/2010/main" val="36561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a:t>Transfert d’expertise et formation en milieu de travail</a:t>
            </a:r>
          </a:p>
        </p:txBody>
      </p:sp>
      <p:sp>
        <p:nvSpPr>
          <p:cNvPr id="3" name="Espace réservé du contenu 2"/>
          <p:cNvSpPr>
            <a:spLocks noGrp="1"/>
          </p:cNvSpPr>
          <p:nvPr>
            <p:ph idx="1"/>
          </p:nvPr>
        </p:nvSpPr>
        <p:spPr/>
        <p:txBody>
          <a:bodyPr>
            <a:normAutofit/>
          </a:bodyPr>
          <a:lstStyle/>
          <a:p>
            <a:r>
              <a:rPr lang="fr-CA" sz="2400" dirty="0"/>
              <a:t>Les stratégies de transfert intergénérationnel d’expertise </a:t>
            </a:r>
          </a:p>
          <a:p>
            <a:pPr lvl="1"/>
            <a:r>
              <a:rPr lang="fr-CA" sz="2400" dirty="0"/>
              <a:t>Nécessitent des actions d’explicitation des connaissances</a:t>
            </a:r>
          </a:p>
          <a:p>
            <a:pPr lvl="1"/>
            <a:r>
              <a:rPr lang="fr-CA" sz="2400" dirty="0"/>
              <a:t>Font partie des méthodes de design pédagogique (ingénierie de formation, didactique professionnelle)</a:t>
            </a:r>
          </a:p>
          <a:p>
            <a:pPr lvl="2"/>
            <a:r>
              <a:rPr lang="fr-CA" sz="2000" dirty="0"/>
              <a:t>Analyse de l’activité  réelle (et pas seulement de la tâche prescrite) </a:t>
            </a:r>
            <a:r>
              <a:rPr lang="fr-CA" sz="1700" dirty="0"/>
              <a:t>(</a:t>
            </a:r>
            <a:r>
              <a:rPr lang="fr-CA" sz="1700" dirty="0" err="1"/>
              <a:t>Leplat</a:t>
            </a:r>
            <a:r>
              <a:rPr lang="fr-CA" sz="1700" dirty="0"/>
              <a:t>, 2000)</a:t>
            </a:r>
          </a:p>
          <a:p>
            <a:pPr lvl="2"/>
            <a:r>
              <a:rPr lang="fr-CA" sz="2000" dirty="0"/>
              <a:t>Analyse cognitive des tâches (Cognitive </a:t>
            </a:r>
            <a:r>
              <a:rPr lang="fr-CA" sz="2000" dirty="0" err="1"/>
              <a:t>Task</a:t>
            </a:r>
            <a:r>
              <a:rPr lang="fr-CA" sz="2000" dirty="0"/>
              <a:t> </a:t>
            </a:r>
            <a:r>
              <a:rPr lang="fr-CA" sz="2000" dirty="0" err="1"/>
              <a:t>Analysis</a:t>
            </a:r>
            <a:r>
              <a:rPr lang="fr-CA" sz="2000" dirty="0"/>
              <a:t>, CTA) </a:t>
            </a:r>
            <a:r>
              <a:rPr lang="fr-CA" sz="1700" dirty="0"/>
              <a:t>(</a:t>
            </a:r>
            <a:r>
              <a:rPr lang="fr-CA" sz="1700" dirty="0" err="1"/>
              <a:t>Crandall</a:t>
            </a:r>
            <a:r>
              <a:rPr lang="fr-CA" sz="1700" dirty="0"/>
              <a:t> et al. 2006)</a:t>
            </a:r>
          </a:p>
          <a:p>
            <a:pPr lvl="2"/>
            <a:r>
              <a:rPr lang="fr-CA" sz="2000" dirty="0"/>
              <a:t>Analyse des pratiques </a:t>
            </a:r>
            <a:r>
              <a:rPr lang="fr-CA" sz="1700" dirty="0"/>
              <a:t>(Barbier et </a:t>
            </a:r>
            <a:r>
              <a:rPr lang="fr-CA" sz="1700" dirty="0" err="1"/>
              <a:t>Galatanu</a:t>
            </a:r>
            <a:r>
              <a:rPr lang="fr-CA" sz="1700" dirty="0"/>
              <a:t>, 2004)</a:t>
            </a:r>
          </a:p>
          <a:p>
            <a:pPr lvl="1"/>
            <a:r>
              <a:rPr lang="fr-CA" sz="2400" dirty="0"/>
              <a:t> Les stratégies « du tacite au tacite » permettraient-elles de s’en passer ?</a:t>
            </a:r>
          </a:p>
          <a:p>
            <a:pPr marL="411480" lvl="1" indent="0">
              <a:buNone/>
            </a:pPr>
            <a:endParaRPr lang="fr-CA" sz="2400" dirty="0"/>
          </a:p>
          <a:p>
            <a:pPr lvl="2"/>
            <a:endParaRPr lang="fr-CA" dirty="0"/>
          </a:p>
        </p:txBody>
      </p:sp>
    </p:spTree>
    <p:extLst>
      <p:ext uri="{BB962C8B-B14F-4D97-AF65-F5344CB8AC3E}">
        <p14:creationId xmlns:p14="http://schemas.microsoft.com/office/powerpoint/2010/main" val="9572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Illusions (socio)cognitives </a:t>
            </a:r>
            <a:r>
              <a:rPr lang="fr-CA" sz="2700" dirty="0"/>
              <a:t>(</a:t>
            </a:r>
            <a:r>
              <a:rPr lang="fr-CA" sz="2700" dirty="0" err="1"/>
              <a:t>Hinds</a:t>
            </a:r>
            <a:r>
              <a:rPr lang="fr-CA" sz="2700" dirty="0"/>
              <a:t> et al, 2003; </a:t>
            </a:r>
            <a:r>
              <a:rPr lang="fr-CA" sz="2700" dirty="0" err="1"/>
              <a:t>Nuckles</a:t>
            </a:r>
            <a:r>
              <a:rPr lang="fr-CA" sz="2700" dirty="0"/>
              <a:t> et al, 2005; Wittwer et al, 2008) </a:t>
            </a:r>
          </a:p>
        </p:txBody>
      </p:sp>
      <p:sp>
        <p:nvSpPr>
          <p:cNvPr id="3" name="Espace réservé du contenu 2"/>
          <p:cNvSpPr>
            <a:spLocks noGrp="1"/>
          </p:cNvSpPr>
          <p:nvPr>
            <p:ph idx="1"/>
          </p:nvPr>
        </p:nvSpPr>
        <p:spPr>
          <a:xfrm>
            <a:off x="467544" y="1700808"/>
            <a:ext cx="7620000" cy="4800600"/>
          </a:xfrm>
        </p:spPr>
        <p:txBody>
          <a:bodyPr>
            <a:normAutofit/>
          </a:bodyPr>
          <a:lstStyle/>
          <a:p>
            <a:r>
              <a:rPr lang="fr-CA" sz="2400" b="1" dirty="0"/>
              <a:t>Les experts  - et les tuteurs (formateurs, enseignants)</a:t>
            </a:r>
          </a:p>
          <a:p>
            <a:pPr lvl="1"/>
            <a:r>
              <a:rPr lang="fr-CA" dirty="0"/>
              <a:t>surestiment les connaissances des novices</a:t>
            </a:r>
          </a:p>
          <a:p>
            <a:pPr lvl="1"/>
            <a:r>
              <a:rPr lang="fr-CA" dirty="0"/>
              <a:t>sous-estiment les connaissances des novices</a:t>
            </a:r>
          </a:p>
          <a:p>
            <a:pPr lvl="1"/>
            <a:endParaRPr lang="fr-CA" dirty="0"/>
          </a:p>
          <a:p>
            <a:pPr marL="411480" lvl="1" indent="0">
              <a:buNone/>
            </a:pPr>
            <a:r>
              <a:rPr lang="fr-CA" dirty="0">
                <a:solidFill>
                  <a:srgbClr val="0070C0"/>
                </a:solidFill>
              </a:rPr>
              <a:t>Modèle erroné du modèle cognitif du « destinataire »</a:t>
            </a:r>
          </a:p>
          <a:p>
            <a:pPr marL="411480" lvl="1" indent="0">
              <a:buNone/>
            </a:pPr>
            <a:endParaRPr lang="fr-CA" dirty="0">
              <a:solidFill>
                <a:srgbClr val="0070C0"/>
              </a:solidFill>
            </a:endParaRPr>
          </a:p>
          <a:p>
            <a:pPr marL="411480" lvl="1" indent="0">
              <a:buNone/>
            </a:pPr>
            <a:r>
              <a:rPr lang="fr-CA" dirty="0">
                <a:solidFill>
                  <a:srgbClr val="0070C0"/>
                </a:solidFill>
              </a:rPr>
              <a:t>Ajustement inadéquat du lexique et des explications</a:t>
            </a:r>
          </a:p>
          <a:p>
            <a:pPr marL="411480" lvl="1" indent="0">
              <a:buNone/>
            </a:pPr>
            <a:r>
              <a:rPr lang="fr-CA" dirty="0">
                <a:solidFill>
                  <a:srgbClr val="0070C0"/>
                </a:solidFill>
              </a:rPr>
              <a:t>Lacunes, redondances</a:t>
            </a:r>
          </a:p>
          <a:p>
            <a:pPr marL="114300" indent="0">
              <a:buNone/>
            </a:pPr>
            <a:endParaRPr lang="fr-CA" sz="2400" dirty="0"/>
          </a:p>
          <a:p>
            <a:r>
              <a:rPr lang="fr-CA" sz="2400" dirty="0"/>
              <a:t>Ces biais se manifestent :</a:t>
            </a:r>
          </a:p>
          <a:p>
            <a:pPr lvl="1"/>
            <a:r>
              <a:rPr lang="fr-CA" sz="2200" dirty="0"/>
              <a:t>À l’écrit (textes)</a:t>
            </a:r>
          </a:p>
          <a:p>
            <a:pPr lvl="1"/>
            <a:r>
              <a:rPr lang="fr-CA" sz="2200" dirty="0"/>
              <a:t>À l’oral (interactions verbales)</a:t>
            </a:r>
          </a:p>
          <a:p>
            <a:pPr lvl="1"/>
            <a:endParaRPr lang="fr-CA" sz="2200" dirty="0"/>
          </a:p>
          <a:p>
            <a:pPr marL="411480" lvl="1" indent="0">
              <a:buNone/>
            </a:pPr>
            <a:endParaRPr lang="fr-CA" dirty="0">
              <a:solidFill>
                <a:srgbClr val="0070C0"/>
              </a:solidFill>
            </a:endParaRPr>
          </a:p>
          <a:p>
            <a:pPr lvl="1"/>
            <a:endParaRPr lang="fr-CA" dirty="0"/>
          </a:p>
        </p:txBody>
      </p:sp>
      <p:sp>
        <p:nvSpPr>
          <p:cNvPr id="5" name="Flèche vers le bas 4"/>
          <p:cNvSpPr/>
          <p:nvPr/>
        </p:nvSpPr>
        <p:spPr>
          <a:xfrm>
            <a:off x="3923928" y="2852936"/>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Flèche vers le bas 5"/>
          <p:cNvSpPr/>
          <p:nvPr/>
        </p:nvSpPr>
        <p:spPr>
          <a:xfrm>
            <a:off x="3972030" y="4797152"/>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286" y="3718214"/>
            <a:ext cx="3476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96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a:t>Perspective cognitive centrée sur l’activité d’explicitation des connaissances</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0735" y="1513125"/>
            <a:ext cx="6034617" cy="4525963"/>
          </a:xfrm>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683055"/>
            <a:ext cx="2524377" cy="2186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Bouton d'action : Aide 2">
            <a:hlinkClick r:id="" action="ppaction://hlinkshowjump?jump=nextslide" highlightClick="1"/>
          </p:cNvPr>
          <p:cNvSpPr/>
          <p:nvPr/>
        </p:nvSpPr>
        <p:spPr>
          <a:xfrm>
            <a:off x="4211960" y="3284984"/>
            <a:ext cx="720080" cy="72008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1267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74638"/>
            <a:ext cx="7393632" cy="130026"/>
          </a:xfrm>
        </p:spPr>
        <p:txBody>
          <a:bodyPr/>
          <a:lstStyle/>
          <a:p>
            <a:endParaRPr lang="fr-CA"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76672"/>
            <a:ext cx="8460432" cy="5924128"/>
          </a:xfrm>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937" y="4077072"/>
            <a:ext cx="74453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206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778098"/>
          </a:xfrm>
        </p:spPr>
        <p:txBody>
          <a:bodyPr/>
          <a:lstStyle/>
          <a:p>
            <a:r>
              <a:rPr lang="fr-CA" sz="2800" dirty="0"/>
              <a:t>Un exemple : stratégie de transfert d’expertise à la Régie des Rentes du Québec</a:t>
            </a:r>
          </a:p>
        </p:txBody>
      </p:sp>
      <p:sp>
        <p:nvSpPr>
          <p:cNvPr id="3" name="Espace réservé du contenu 2"/>
          <p:cNvSpPr>
            <a:spLocks noGrp="1"/>
          </p:cNvSpPr>
          <p:nvPr>
            <p:ph idx="1"/>
          </p:nvPr>
        </p:nvSpPr>
        <p:spPr>
          <a:xfrm>
            <a:off x="457200" y="1268760"/>
            <a:ext cx="7620000" cy="5400600"/>
          </a:xfrm>
        </p:spPr>
        <p:txBody>
          <a:bodyPr>
            <a:normAutofit fontScale="92500"/>
          </a:bodyPr>
          <a:lstStyle/>
          <a:p>
            <a:pPr lvl="1"/>
            <a:r>
              <a:rPr lang="fr-CA" sz="2400" dirty="0"/>
              <a:t>Projet pilote CEFRIO-RRQ </a:t>
            </a:r>
            <a:r>
              <a:rPr lang="fr-CA" sz="1800" dirty="0"/>
              <a:t>(Basque et </a:t>
            </a:r>
            <a:r>
              <a:rPr lang="fr-CA" sz="1800" dirty="0" err="1"/>
              <a:t>Pudelko</a:t>
            </a:r>
            <a:r>
              <a:rPr lang="fr-CA" sz="1800" dirty="0"/>
              <a:t>, 2010; </a:t>
            </a:r>
            <a:r>
              <a:rPr lang="fr-CA" sz="1800" dirty="0" err="1"/>
              <a:t>Pudelko</a:t>
            </a:r>
            <a:r>
              <a:rPr lang="fr-CA" sz="1800" dirty="0"/>
              <a:t>, 2007)</a:t>
            </a:r>
          </a:p>
          <a:p>
            <a:pPr lvl="2"/>
            <a:r>
              <a:rPr lang="fr-CA" sz="2000" dirty="0"/>
              <a:t>Connaissances « critiques » identifiés par la responsable de la stratégie de gestion des connaissances </a:t>
            </a:r>
          </a:p>
          <a:p>
            <a:pPr lvl="1"/>
            <a:r>
              <a:rPr lang="fr-CA" sz="2400" dirty="0"/>
              <a:t>Stratégie expérimentée : la </a:t>
            </a:r>
            <a:r>
              <a:rPr lang="fr-CA" sz="2400" dirty="0" err="1"/>
              <a:t>comodélisation</a:t>
            </a:r>
            <a:r>
              <a:rPr lang="fr-CA" sz="2400" dirty="0"/>
              <a:t> des connaissances des personnes expérimentées</a:t>
            </a:r>
          </a:p>
          <a:p>
            <a:pPr lvl="2"/>
            <a:r>
              <a:rPr lang="fr-CA" sz="2000" dirty="0"/>
              <a:t>Co-analyse de l’activité professionnelle</a:t>
            </a:r>
          </a:p>
          <a:p>
            <a:pPr lvl="2"/>
            <a:r>
              <a:rPr lang="fr-CA" sz="2000" dirty="0"/>
              <a:t>En petits groupes expert-novice(s) </a:t>
            </a:r>
          </a:p>
          <a:p>
            <a:pPr lvl="2"/>
            <a:r>
              <a:rPr lang="fr-CA" sz="2000" dirty="0"/>
              <a:t>Centrée sur l’explicitation des connaissances « pratiques » sur les activités de travail</a:t>
            </a:r>
          </a:p>
          <a:p>
            <a:pPr lvl="2"/>
            <a:r>
              <a:rPr lang="fr-CA" sz="2000" dirty="0"/>
              <a:t>Favorisant le questionnement de la part de la personne « novice »</a:t>
            </a:r>
          </a:p>
          <a:p>
            <a:pPr lvl="2"/>
            <a:r>
              <a:rPr lang="fr-CA" sz="2000" dirty="0"/>
              <a:t>À l’aide de la construction d’un modèle graphique (carte) des connaissances</a:t>
            </a:r>
          </a:p>
          <a:p>
            <a:pPr lvl="2"/>
            <a:r>
              <a:rPr lang="fr-CA" sz="2000" dirty="0"/>
              <a:t>Technique fondée sur l’utilisation d’un questionnement récursif sur le « comment » des actions professionnelles</a:t>
            </a:r>
          </a:p>
          <a:p>
            <a:pPr lvl="2"/>
            <a:r>
              <a:rPr lang="fr-CA" sz="2000" dirty="0"/>
              <a:t>Guidée par un « modélisateur » (cogniticien)</a:t>
            </a:r>
          </a:p>
          <a:p>
            <a:pPr lvl="2"/>
            <a:endParaRPr lang="fr-CA" dirty="0"/>
          </a:p>
          <a:p>
            <a:pPr lvl="2"/>
            <a:endParaRPr lang="fr-CA" dirty="0"/>
          </a:p>
          <a:p>
            <a:pPr lvl="1"/>
            <a:endParaRPr lang="fr-CA" dirty="0"/>
          </a:p>
        </p:txBody>
      </p:sp>
    </p:spTree>
    <p:extLst>
      <p:ext uri="{BB962C8B-B14F-4D97-AF65-F5344CB8AC3E}">
        <p14:creationId xmlns:p14="http://schemas.microsoft.com/office/powerpoint/2010/main" val="183288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800" dirty="0"/>
              <a:t>Un exemple : stratégie de transfert d’expertise à la Régie des Rentes du Québec</a:t>
            </a:r>
          </a:p>
        </p:txBody>
      </p:sp>
      <p:sp>
        <p:nvSpPr>
          <p:cNvPr id="3" name="Espace réservé du contenu 2"/>
          <p:cNvSpPr>
            <a:spLocks noGrp="1"/>
          </p:cNvSpPr>
          <p:nvPr>
            <p:ph idx="1"/>
          </p:nvPr>
        </p:nvSpPr>
        <p:spPr/>
        <p:txBody>
          <a:bodyPr/>
          <a:lstStyle/>
          <a:p>
            <a:r>
              <a:rPr lang="fr-CA" dirty="0"/>
              <a:t>Connaissance critique : opérationnalisation de la loi de la RRQ</a:t>
            </a:r>
          </a:p>
          <a:p>
            <a:pPr lvl="1"/>
            <a:r>
              <a:rPr lang="fr-CA" sz="2400" i="1" dirty="0"/>
              <a:t>Solutionner des situations problématiques non résolues par les documents normatifs </a:t>
            </a:r>
            <a:endParaRPr lang="fr-CA" sz="2400" b="1" dirty="0"/>
          </a:p>
          <a:p>
            <a:pPr lvl="1"/>
            <a:endParaRPr lang="fr-CA" dirty="0"/>
          </a:p>
          <a:p>
            <a:endParaRPr lang="fr-CA" dirty="0"/>
          </a:p>
        </p:txBody>
      </p:sp>
      <p:graphicFrame>
        <p:nvGraphicFramePr>
          <p:cNvPr id="4" name="Tableau 3"/>
          <p:cNvGraphicFramePr>
            <a:graphicFrameLocks noGrp="1"/>
          </p:cNvGraphicFramePr>
          <p:nvPr>
            <p:extLst>
              <p:ext uri="{D42A27DB-BD31-4B8C-83A1-F6EECF244321}">
                <p14:modId xmlns:p14="http://schemas.microsoft.com/office/powerpoint/2010/main" val="1079571988"/>
              </p:ext>
            </p:extLst>
          </p:nvPr>
        </p:nvGraphicFramePr>
        <p:xfrm>
          <a:off x="1115616" y="3284984"/>
          <a:ext cx="6216352" cy="256540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fr-CA" dirty="0"/>
                        <a:t>Expert</a:t>
                      </a:r>
                    </a:p>
                  </a:txBody>
                  <a:tcPr/>
                </a:tc>
                <a:tc>
                  <a:txBody>
                    <a:bodyPr/>
                    <a:lstStyle/>
                    <a:p>
                      <a:r>
                        <a:rPr lang="fr-CA" dirty="0"/>
                        <a:t>Novice</a:t>
                      </a:r>
                    </a:p>
                  </a:txBody>
                  <a:tcPr/>
                </a:tc>
                <a:extLst>
                  <a:ext uri="{0D108BD9-81ED-4DB2-BD59-A6C34878D82A}">
                    <a16:rowId xmlns:a16="http://schemas.microsoft.com/office/drawing/2014/main" val="10000"/>
                  </a:ext>
                </a:extLst>
              </a:tr>
              <a:tr h="370840">
                <a:tc>
                  <a:txBody>
                    <a:bodyPr/>
                    <a:lstStyle/>
                    <a:p>
                      <a:r>
                        <a:rPr lang="fr-CA" dirty="0"/>
                        <a:t>Domaine</a:t>
                      </a:r>
                      <a:r>
                        <a:rPr lang="fr-CA" baseline="0" dirty="0"/>
                        <a:t> : </a:t>
                      </a:r>
                      <a:r>
                        <a:rPr lang="fr-CA" dirty="0"/>
                        <a:t>conseil en normes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Domaine</a:t>
                      </a:r>
                      <a:r>
                        <a:rPr lang="fr-CA" baseline="0" dirty="0"/>
                        <a:t> : </a:t>
                      </a:r>
                      <a:r>
                        <a:rPr lang="fr-CA" dirty="0"/>
                        <a:t>conseil en normes</a:t>
                      </a:r>
                    </a:p>
                    <a:p>
                      <a:endParaRPr lang="fr-CA" dirty="0"/>
                    </a:p>
                  </a:txBody>
                  <a:tcPr/>
                </a:tc>
                <a:extLst>
                  <a:ext uri="{0D108BD9-81ED-4DB2-BD59-A6C34878D82A}">
                    <a16:rowId xmlns:a16="http://schemas.microsoft.com/office/drawing/2014/main" val="10001"/>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CA" dirty="0"/>
                        <a:t>+ 13 ans d’expérience (dans l’équipe)</a:t>
                      </a:r>
                    </a:p>
                    <a:p>
                      <a:endParaRPr lang="fr-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2 ans d’expérience (dans</a:t>
                      </a:r>
                      <a:r>
                        <a:rPr lang="fr-CA" baseline="0" dirty="0"/>
                        <a:t> l’équipe)</a:t>
                      </a:r>
                      <a:endParaRPr lang="fr-CA" dirty="0"/>
                    </a:p>
                    <a:p>
                      <a:endParaRPr lang="fr-CA" dirty="0"/>
                    </a:p>
                  </a:txBody>
                  <a:tcPr/>
                </a:tc>
                <a:extLst>
                  <a:ext uri="{0D108BD9-81ED-4DB2-BD59-A6C34878D82A}">
                    <a16:rowId xmlns:a16="http://schemas.microsoft.com/office/drawing/2014/main" val="10002"/>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CA" dirty="0"/>
                        <a:t>Formation en droit</a:t>
                      </a:r>
                    </a:p>
                    <a:p>
                      <a:endParaRPr lang="fr-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Pas de formation en droit</a:t>
                      </a:r>
                    </a:p>
                    <a:p>
                      <a:endParaRPr lang="fr-CA"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754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a:t>Un exemple : stratégie de transfert d’expertise à la Régie des Rentes du Québec</a:t>
            </a:r>
          </a:p>
        </p:txBody>
      </p:sp>
      <p:sp>
        <p:nvSpPr>
          <p:cNvPr id="3" name="Espace réservé du contenu 2"/>
          <p:cNvSpPr>
            <a:spLocks noGrp="1"/>
          </p:cNvSpPr>
          <p:nvPr>
            <p:ph idx="1"/>
          </p:nvPr>
        </p:nvSpPr>
        <p:spPr/>
        <p:txBody>
          <a:bodyPr/>
          <a:lstStyle/>
          <a:p>
            <a:r>
              <a:rPr lang="fr-CA" sz="2800" dirty="0"/>
              <a:t>L’explicitation des connaissances tacites sur le domaine </a:t>
            </a:r>
          </a:p>
          <a:p>
            <a:pPr marL="114300" lvl="0" indent="0">
              <a:buNone/>
            </a:pPr>
            <a:r>
              <a:rPr lang="fr-CA" sz="2800" dirty="0"/>
              <a:t>Expert : </a:t>
            </a:r>
            <a:r>
              <a:rPr lang="fr-CA" sz="2800" i="1" dirty="0">
                <a:solidFill>
                  <a:srgbClr val="0070C0"/>
                </a:solidFill>
              </a:rPr>
              <a:t>De par le questionnement on peut faire ressortir plein de raisonnements que la personne possède peut-être de façon inconsciente. On peut faire dérouler un raisonnement étape par étape, et élément par élément, pour arriver à une conclusion alors que dans les faits, on n’a pas toujours ça dans la tête et aussi détaillé que ça, mais de façon inconsciente… </a:t>
            </a:r>
            <a:endParaRPr lang="fr-CA" sz="2800" b="1" dirty="0">
              <a:solidFill>
                <a:srgbClr val="0070C0"/>
              </a:solidFill>
            </a:endParaRPr>
          </a:p>
          <a:p>
            <a:endParaRPr lang="fr-CA" dirty="0"/>
          </a:p>
        </p:txBody>
      </p:sp>
    </p:spTree>
    <p:extLst>
      <p:ext uri="{BB962C8B-B14F-4D97-AF65-F5344CB8AC3E}">
        <p14:creationId xmlns:p14="http://schemas.microsoft.com/office/powerpoint/2010/main" val="123805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7984" y="0"/>
            <a:ext cx="7620000" cy="1143000"/>
          </a:xfrm>
        </p:spPr>
        <p:txBody>
          <a:bodyPr>
            <a:normAutofit/>
          </a:bodyPr>
          <a:lstStyle/>
          <a:p>
            <a:r>
              <a:rPr lang="fr-CA" dirty="0"/>
              <a:t>Gestion des connaissances</a:t>
            </a:r>
          </a:p>
        </p:txBody>
      </p:sp>
      <p:sp>
        <p:nvSpPr>
          <p:cNvPr id="3" name="Espace réservé du contenu 2"/>
          <p:cNvSpPr>
            <a:spLocks noGrp="1"/>
          </p:cNvSpPr>
          <p:nvPr>
            <p:ph idx="1"/>
          </p:nvPr>
        </p:nvSpPr>
        <p:spPr>
          <a:xfrm>
            <a:off x="457200" y="1268760"/>
            <a:ext cx="7620000" cy="5132040"/>
          </a:xfrm>
        </p:spPr>
        <p:txBody>
          <a:bodyPr>
            <a:normAutofit lnSpcReduction="10000"/>
          </a:bodyPr>
          <a:lstStyle/>
          <a:p>
            <a:r>
              <a:rPr lang="fr-CA" b="1" dirty="0"/>
              <a:t>Construire et utiliser des outils et des méthodes pour</a:t>
            </a:r>
          </a:p>
          <a:p>
            <a:pPr lvl="1">
              <a:buFont typeface="Wingdings" pitchFamily="2" charset="2"/>
              <a:buChar char="§"/>
            </a:pPr>
            <a:r>
              <a:rPr lang="fr-CA" dirty="0"/>
              <a:t>Identifier et évaluer le capital des connaissances</a:t>
            </a:r>
          </a:p>
          <a:p>
            <a:pPr lvl="1">
              <a:buFont typeface="Wingdings" pitchFamily="2" charset="2"/>
              <a:buChar char="§"/>
            </a:pPr>
            <a:r>
              <a:rPr lang="fr-CA" dirty="0"/>
              <a:t>Favoriser son exploitation maximale dans l’objectif de créer ou renforcer un avantage concurrentiel durable pour l’entreprise </a:t>
            </a:r>
            <a:r>
              <a:rPr lang="fr-CA" sz="1600" dirty="0"/>
              <a:t>(</a:t>
            </a:r>
            <a:r>
              <a:rPr lang="fr-CA" sz="1600" dirty="0" err="1"/>
              <a:t>Ermine</a:t>
            </a:r>
            <a:r>
              <a:rPr lang="fr-CA" sz="1600" dirty="0"/>
              <a:t>, 2008) </a:t>
            </a:r>
          </a:p>
          <a:p>
            <a:pPr marL="411480" lvl="1" indent="0">
              <a:buNone/>
            </a:pPr>
            <a:endParaRPr lang="fr-CA" dirty="0"/>
          </a:p>
          <a:p>
            <a:pPr marL="777240" lvl="2" indent="0" algn="ctr">
              <a:buNone/>
            </a:pPr>
            <a:endParaRPr lang="fr-CA" dirty="0"/>
          </a:p>
          <a:p>
            <a:pPr marL="777240" lvl="2" indent="0" algn="ctr">
              <a:buNone/>
            </a:pPr>
            <a:r>
              <a:rPr lang="fr-CA" dirty="0"/>
              <a:t>Connaissances = capital immatériel </a:t>
            </a:r>
            <a:r>
              <a:rPr lang="fr-CA" sz="1400" dirty="0"/>
              <a:t>(</a:t>
            </a:r>
            <a:r>
              <a:rPr lang="fr-CA" sz="1400" dirty="0" err="1"/>
              <a:t>Penrose</a:t>
            </a:r>
            <a:r>
              <a:rPr lang="fr-CA" sz="1400" dirty="0"/>
              <a:t>, 1959)</a:t>
            </a:r>
          </a:p>
          <a:p>
            <a:r>
              <a:rPr lang="fr-CA" b="1" dirty="0"/>
              <a:t>Méthodes et stratégies pour  traiter les connaissances :</a:t>
            </a:r>
          </a:p>
          <a:p>
            <a:pPr lvl="1"/>
            <a:r>
              <a:rPr lang="fr-CA" dirty="0"/>
              <a:t>Repérage : identification, localisation, cartographie, estimation</a:t>
            </a:r>
          </a:p>
          <a:p>
            <a:pPr lvl="1"/>
            <a:r>
              <a:rPr lang="fr-CA" dirty="0"/>
              <a:t>Préservation : acquisition,  modélisation, formalisation; conservation</a:t>
            </a:r>
          </a:p>
          <a:p>
            <a:pPr lvl="1"/>
            <a:r>
              <a:rPr lang="fr-CA" dirty="0"/>
              <a:t>Valorisation : diffusion, partage, combinaison, exploitation, création</a:t>
            </a:r>
          </a:p>
          <a:p>
            <a:pPr lvl="1"/>
            <a:r>
              <a:rPr lang="fr-CA" dirty="0"/>
              <a:t>Actualisation : évaluation, mise à jour, standardisation, enrichissement </a:t>
            </a:r>
            <a:r>
              <a:rPr lang="fr-CA" sz="1600" dirty="0"/>
              <a:t>(</a:t>
            </a:r>
            <a:r>
              <a:rPr lang="fr-CA" sz="1600" dirty="0" err="1"/>
              <a:t>Grundstein</a:t>
            </a:r>
            <a:r>
              <a:rPr lang="fr-CA" sz="1600" dirty="0"/>
              <a:t>, 2004)</a:t>
            </a:r>
          </a:p>
          <a:p>
            <a:pPr lvl="2"/>
            <a:endParaRPr lang="fr-CA" dirty="0"/>
          </a:p>
        </p:txBody>
      </p:sp>
      <p:sp>
        <p:nvSpPr>
          <p:cNvPr id="5" name="Double flèche verticale 4"/>
          <p:cNvSpPr/>
          <p:nvPr/>
        </p:nvSpPr>
        <p:spPr>
          <a:xfrm>
            <a:off x="4283968" y="2696077"/>
            <a:ext cx="288032" cy="504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878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a:t>Un exemple : stratégie de transfert d’expertise à la Régie des Rentes du Québec</a:t>
            </a:r>
          </a:p>
        </p:txBody>
      </p:sp>
      <p:sp>
        <p:nvSpPr>
          <p:cNvPr id="3" name="Espace réservé du contenu 2"/>
          <p:cNvSpPr>
            <a:spLocks noGrp="1"/>
          </p:cNvSpPr>
          <p:nvPr>
            <p:ph idx="1"/>
          </p:nvPr>
        </p:nvSpPr>
        <p:spPr/>
        <p:txBody>
          <a:bodyPr>
            <a:normAutofit lnSpcReduction="10000"/>
          </a:bodyPr>
          <a:lstStyle/>
          <a:p>
            <a:r>
              <a:rPr lang="fr-CA" sz="2800" dirty="0"/>
              <a:t>L’explicitation et la révision des connaissances sur les connaissances</a:t>
            </a:r>
          </a:p>
          <a:p>
            <a:r>
              <a:rPr lang="fr-CA" sz="2800" dirty="0"/>
              <a:t>Expert :</a:t>
            </a:r>
          </a:p>
          <a:p>
            <a:pPr lvl="0"/>
            <a:r>
              <a:rPr lang="fr-CA" sz="2800" i="1" dirty="0">
                <a:solidFill>
                  <a:srgbClr val="0070C0"/>
                </a:solidFill>
              </a:rPr>
              <a:t>j’ai appris le cheminement que je prends quand je prends les décisions, ou quand je travaille, dans ce sens-là, oui, j’ai appris. Je pense qu’on a fait passer un processus qui était peut-être inconscient à un processus conscient …</a:t>
            </a:r>
            <a:endParaRPr lang="fr-CA" sz="2800" b="1" dirty="0">
              <a:solidFill>
                <a:srgbClr val="0070C0"/>
              </a:solidFill>
            </a:endParaRPr>
          </a:p>
          <a:p>
            <a:pPr lvl="0"/>
            <a:r>
              <a:rPr lang="fr-CA" sz="2800" i="1" dirty="0">
                <a:solidFill>
                  <a:srgbClr val="0070C0"/>
                </a:solidFill>
              </a:rPr>
              <a:t>Je me suis découvert moi-même … quand je dis ça je n’ai pas raconté d’histoires, je m’impressionne moi-même …</a:t>
            </a:r>
            <a:endParaRPr lang="fr-CA" sz="2800" b="1" dirty="0">
              <a:solidFill>
                <a:srgbClr val="0070C0"/>
              </a:solidFill>
            </a:endParaRPr>
          </a:p>
          <a:p>
            <a:endParaRPr lang="fr-CA" dirty="0"/>
          </a:p>
        </p:txBody>
      </p:sp>
    </p:spTree>
    <p:extLst>
      <p:ext uri="{BB962C8B-B14F-4D97-AF65-F5344CB8AC3E}">
        <p14:creationId xmlns:p14="http://schemas.microsoft.com/office/powerpoint/2010/main" val="4022316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graphicFrame>
        <p:nvGraphicFramePr>
          <p:cNvPr id="3" name="Objet 2"/>
          <p:cNvGraphicFramePr>
            <a:graphicFrameLocks noChangeAspect="1"/>
          </p:cNvGraphicFramePr>
          <p:nvPr>
            <p:extLst>
              <p:ext uri="{D42A27DB-BD31-4B8C-83A1-F6EECF244321}">
                <p14:modId xmlns:p14="http://schemas.microsoft.com/office/powerpoint/2010/main" val="4066212657"/>
              </p:ext>
            </p:extLst>
          </p:nvPr>
        </p:nvGraphicFramePr>
        <p:xfrm>
          <a:off x="215516" y="764704"/>
          <a:ext cx="8100900" cy="5400600"/>
        </p:xfrm>
        <a:graphic>
          <a:graphicData uri="http://schemas.openxmlformats.org/presentationml/2006/ole">
            <mc:AlternateContent xmlns:mc="http://schemas.openxmlformats.org/markup-compatibility/2006">
              <mc:Choice xmlns:v="urn:schemas-microsoft-com:vml" Requires="v">
                <p:oleObj r:id="rId2" imgW="7213600" imgH="4765964" progId="agdi.Document">
                  <p:embed/>
                </p:oleObj>
              </mc:Choice>
              <mc:Fallback>
                <p:oleObj r:id="rId2" imgW="7213600" imgH="4765964" progId="agdi.Document">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6" y="764704"/>
                        <a:ext cx="8100900" cy="5400600"/>
                      </a:xfrm>
                      <a:prstGeom prst="rect">
                        <a:avLst/>
                      </a:prstGeom>
                      <a:noFill/>
                    </p:spPr>
                  </p:pic>
                </p:oleObj>
              </mc:Fallback>
            </mc:AlternateContent>
          </a:graphicData>
        </a:graphic>
      </p:graphicFrame>
    </p:spTree>
    <p:extLst>
      <p:ext uri="{BB962C8B-B14F-4D97-AF65-F5344CB8AC3E}">
        <p14:creationId xmlns:p14="http://schemas.microsoft.com/office/powerpoint/2010/main" val="1258130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a:t>Un exemple : stratégie de transfert d’expertise à la Régie des Rentes du Québec</a:t>
            </a:r>
          </a:p>
        </p:txBody>
      </p:sp>
      <p:sp>
        <p:nvSpPr>
          <p:cNvPr id="3" name="Espace réservé du contenu 2"/>
          <p:cNvSpPr>
            <a:spLocks noGrp="1"/>
          </p:cNvSpPr>
          <p:nvPr>
            <p:ph idx="1"/>
          </p:nvPr>
        </p:nvSpPr>
        <p:spPr/>
        <p:txBody>
          <a:bodyPr>
            <a:noAutofit/>
          </a:bodyPr>
          <a:lstStyle/>
          <a:p>
            <a:r>
              <a:rPr lang="fr-CA" sz="2400" dirty="0"/>
              <a:t>L’explicitation et la révision des connaissances sur les connaissances du novice</a:t>
            </a:r>
          </a:p>
          <a:p>
            <a:pPr lvl="1"/>
            <a:r>
              <a:rPr lang="fr-CA" sz="2400" dirty="0"/>
              <a:t>Changement de l’opinion de l’expert sur la nécessité, pour les novices, de disposer d’une formation juridique</a:t>
            </a:r>
          </a:p>
          <a:p>
            <a:r>
              <a:rPr lang="fr-CA" sz="2400" dirty="0"/>
              <a:t>Expert : </a:t>
            </a:r>
            <a:r>
              <a:rPr lang="fr-CA" sz="2400" i="1" dirty="0">
                <a:solidFill>
                  <a:srgbClr val="0070C0"/>
                </a:solidFill>
              </a:rPr>
              <a:t>Il y a des choses qui pour moi sont absolument évidentes sur le plan légal, et peut-être que la difficulté que je n’ai jamais dit ouvertement et je ne l’ai jamais cru d’ailleurs, mais quand je parle de raisonnement juridique c’est sûr que ça prend un minimum de formation juridique, ce que ces personnes n’ont pas…</a:t>
            </a:r>
            <a:endParaRPr lang="fr-CA" sz="2400" b="1" dirty="0">
              <a:solidFill>
                <a:srgbClr val="0070C0"/>
              </a:solidFill>
            </a:endParaRPr>
          </a:p>
        </p:txBody>
      </p:sp>
    </p:spTree>
    <p:extLst>
      <p:ext uri="{BB962C8B-B14F-4D97-AF65-F5344CB8AC3E}">
        <p14:creationId xmlns:p14="http://schemas.microsoft.com/office/powerpoint/2010/main" val="2378160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a:t>Un exemple : stratégie de transfert d’expertise à la Régie des Rentes du Québec</a:t>
            </a:r>
          </a:p>
        </p:txBody>
      </p:sp>
      <p:sp>
        <p:nvSpPr>
          <p:cNvPr id="3" name="Espace réservé du contenu 2"/>
          <p:cNvSpPr>
            <a:spLocks noGrp="1"/>
          </p:cNvSpPr>
          <p:nvPr>
            <p:ph idx="1"/>
          </p:nvPr>
        </p:nvSpPr>
        <p:spPr/>
        <p:txBody>
          <a:bodyPr/>
          <a:lstStyle/>
          <a:p>
            <a:r>
              <a:rPr lang="fr-CA" b="1" dirty="0"/>
              <a:t>Raffermissement de sa conviction sur l’agir « professionnel »</a:t>
            </a:r>
          </a:p>
          <a:p>
            <a:r>
              <a:rPr lang="fr-CA" i="1" dirty="0"/>
              <a:t>Expert : </a:t>
            </a:r>
            <a:r>
              <a:rPr lang="fr-CA" i="1" dirty="0">
                <a:solidFill>
                  <a:srgbClr val="0070C0"/>
                </a:solidFill>
              </a:rPr>
              <a:t>Je me sens très seul, et comme je le disais, là mon problème avec mes collègues et je commence à le dire directement à mes collègues, est le problème de « pas de bon sens ». C’est comme si on était dans les discussions de salon et on dit : « moi je trouve que ça n’a pas de bon sens ». On fait l’abstraction de la loi, c’est comme si on se situait dans nos valeurs de référence personnelles pour venir dire : la loi dit non, c’est pas comme ça qu’on devrait l’appliquer ça… la loi dit ça mais dans le fond c’est pas ça qu’elle devrait dire…</a:t>
            </a:r>
          </a:p>
          <a:p>
            <a:r>
              <a:rPr lang="fr-CA" i="1" dirty="0">
                <a:solidFill>
                  <a:srgbClr val="0070C0"/>
                </a:solidFill>
              </a:rPr>
              <a:t>Parce que je pense qu’on a une responsabilité professionnelle et qu’aujourd’hui on est des professionnels et que l’on se doit de l’être jusqu’au bout et avec nos convictions. </a:t>
            </a:r>
          </a:p>
          <a:p>
            <a:endParaRPr lang="fr-CA" dirty="0"/>
          </a:p>
        </p:txBody>
      </p:sp>
    </p:spTree>
    <p:extLst>
      <p:ext uri="{BB962C8B-B14F-4D97-AF65-F5344CB8AC3E}">
        <p14:creationId xmlns:p14="http://schemas.microsoft.com/office/powerpoint/2010/main" val="3578498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CA" sz="2800" dirty="0"/>
            </a:br>
            <a:r>
              <a:rPr lang="fr-CA" sz="2000" b="1" dirty="0"/>
              <a:t>En guise de conclusion :  </a:t>
            </a:r>
            <a:r>
              <a:rPr lang="fr-CA" sz="2400" b="1" dirty="0">
                <a:solidFill>
                  <a:srgbClr val="0070C0"/>
                </a:solidFill>
              </a:rPr>
              <a:t>Quelle place pour la concertation </a:t>
            </a:r>
            <a:br>
              <a:rPr lang="fr-CA" sz="2400" b="1" dirty="0">
                <a:solidFill>
                  <a:srgbClr val="0070C0"/>
                </a:solidFill>
              </a:rPr>
            </a:br>
            <a:r>
              <a:rPr lang="fr-CA" sz="2400" b="1" dirty="0">
                <a:solidFill>
                  <a:srgbClr val="0070C0"/>
                </a:solidFill>
              </a:rPr>
              <a:t>dans les stratégies de transfert intergénérationnel </a:t>
            </a:r>
            <a:br>
              <a:rPr lang="fr-CA" sz="2400" b="1" dirty="0">
                <a:solidFill>
                  <a:srgbClr val="0070C0"/>
                </a:solidFill>
              </a:rPr>
            </a:br>
            <a:r>
              <a:rPr lang="fr-CA" sz="2400" b="1" dirty="0">
                <a:solidFill>
                  <a:srgbClr val="0070C0"/>
                </a:solidFill>
              </a:rPr>
              <a:t>des connaissances ?</a:t>
            </a:r>
            <a:br>
              <a:rPr lang="fr-CA" sz="2400" b="1" dirty="0">
                <a:solidFill>
                  <a:srgbClr val="0070C0"/>
                </a:solidFill>
              </a:rPr>
            </a:br>
            <a:br>
              <a:rPr lang="fr-CA" sz="2400" dirty="0">
                <a:solidFill>
                  <a:srgbClr val="0070C0"/>
                </a:solidFill>
              </a:rPr>
            </a:br>
            <a:endParaRPr lang="fr-CA" dirty="0">
              <a:solidFill>
                <a:srgbClr val="0070C0"/>
              </a:solidFill>
            </a:endParaRPr>
          </a:p>
        </p:txBody>
      </p:sp>
      <p:sp>
        <p:nvSpPr>
          <p:cNvPr id="3" name="Espace réservé du contenu 2"/>
          <p:cNvSpPr>
            <a:spLocks noGrp="1"/>
          </p:cNvSpPr>
          <p:nvPr>
            <p:ph idx="1"/>
          </p:nvPr>
        </p:nvSpPr>
        <p:spPr>
          <a:xfrm>
            <a:off x="467544" y="1556792"/>
            <a:ext cx="7620000" cy="5088632"/>
          </a:xfrm>
        </p:spPr>
        <p:txBody>
          <a:bodyPr>
            <a:normAutofit fontScale="92500" lnSpcReduction="20000"/>
          </a:bodyPr>
          <a:lstStyle/>
          <a:p>
            <a:pPr marL="114300" lvl="1" indent="0">
              <a:buClr>
                <a:schemeClr val="accent1"/>
              </a:buClr>
              <a:buNone/>
            </a:pPr>
            <a:r>
              <a:rPr lang="fr-CA" sz="2400" b="1" dirty="0"/>
              <a:t>Au niveau de l’équipe </a:t>
            </a:r>
            <a:r>
              <a:rPr lang="fr-CA" sz="2400" dirty="0"/>
              <a:t>: </a:t>
            </a:r>
            <a:r>
              <a:rPr lang="fr-CA" sz="2400" b="1" dirty="0"/>
              <a:t>un processus de « micro-concertation »</a:t>
            </a:r>
          </a:p>
          <a:p>
            <a:r>
              <a:rPr lang="fr-CA" sz="2400" dirty="0"/>
              <a:t>La « prise de conscience » des besoins de formation et du « problème » des novices </a:t>
            </a:r>
          </a:p>
          <a:p>
            <a:pPr lvl="1"/>
            <a:r>
              <a:rPr lang="fr-CA" sz="2400" dirty="0"/>
              <a:t>Rendue  possible par une stratégie de structuration cognitive de « transfert des connaissances »</a:t>
            </a:r>
          </a:p>
          <a:p>
            <a:pPr lvl="1"/>
            <a:r>
              <a:rPr lang="fr-CA" sz="2400" dirty="0"/>
              <a:t>Un processus créatif  de nouvelles connaissances …</a:t>
            </a:r>
          </a:p>
          <a:p>
            <a:pPr lvl="1"/>
            <a:r>
              <a:rPr lang="fr-CA" sz="2400" dirty="0"/>
              <a:t>Possibilité d’un consensus…</a:t>
            </a:r>
          </a:p>
          <a:p>
            <a:pPr marL="114300" indent="0">
              <a:buNone/>
            </a:pPr>
            <a:r>
              <a:rPr lang="fr-CA" sz="2400" b="1" dirty="0"/>
              <a:t>Au niveau organisationnel : une concertation plus macro (méta) </a:t>
            </a:r>
          </a:p>
          <a:p>
            <a:r>
              <a:rPr lang="fr-CA" sz="2400" dirty="0"/>
              <a:t>Nécessité d’une révision des modèles (stratégies) de la formation de la relève</a:t>
            </a:r>
          </a:p>
          <a:p>
            <a:pPr lvl="1"/>
            <a:r>
              <a:rPr lang="fr-CA" sz="2400" dirty="0"/>
              <a:t>Processus de réflexion sur les produits de la micro-concertation (</a:t>
            </a:r>
            <a:r>
              <a:rPr lang="fr-CA" sz="2400" dirty="0" err="1"/>
              <a:t>bottom</a:t>
            </a:r>
            <a:r>
              <a:rPr lang="fr-CA" sz="2400" dirty="0"/>
              <a:t>-up)</a:t>
            </a:r>
          </a:p>
          <a:p>
            <a:pPr lvl="1"/>
            <a:r>
              <a:rPr lang="fr-CA" sz="2400" dirty="0"/>
              <a:t>Modification de l’espace des actions-interactions possibles pour opérationnaliser le consensus…</a:t>
            </a:r>
          </a:p>
          <a:p>
            <a:pPr lvl="1"/>
            <a:endParaRPr lang="fr-CA" dirty="0"/>
          </a:p>
        </p:txBody>
      </p:sp>
    </p:spTree>
    <p:extLst>
      <p:ext uri="{BB962C8B-B14F-4D97-AF65-F5344CB8AC3E}">
        <p14:creationId xmlns:p14="http://schemas.microsoft.com/office/powerpoint/2010/main" val="4193746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ormAutofit/>
          </a:bodyPr>
          <a:lstStyle/>
          <a:p>
            <a:pPr algn="ctr"/>
            <a:endParaRPr lang="fr-CA" sz="4000" dirty="0"/>
          </a:p>
          <a:p>
            <a:pPr algn="ctr"/>
            <a:endParaRPr lang="fr-CA" sz="4000" dirty="0"/>
          </a:p>
          <a:p>
            <a:pPr marL="114300" indent="0" algn="ctr">
              <a:buNone/>
            </a:pPr>
            <a:r>
              <a:rPr lang="fr-CA" sz="4000" dirty="0">
                <a:solidFill>
                  <a:srgbClr val="0070C0"/>
                </a:solidFill>
              </a:rPr>
              <a:t>Merci !</a:t>
            </a:r>
          </a:p>
        </p:txBody>
      </p:sp>
    </p:spTree>
    <p:extLst>
      <p:ext uri="{BB962C8B-B14F-4D97-AF65-F5344CB8AC3E}">
        <p14:creationId xmlns:p14="http://schemas.microsoft.com/office/powerpoint/2010/main" val="924209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418058"/>
          </a:xfrm>
        </p:spPr>
        <p:txBody>
          <a:bodyPr/>
          <a:lstStyle/>
          <a:p>
            <a:pPr algn="ctr"/>
            <a:r>
              <a:rPr lang="fr-CA" sz="3200" dirty="0"/>
              <a:t>Références</a:t>
            </a:r>
          </a:p>
        </p:txBody>
      </p:sp>
      <p:sp>
        <p:nvSpPr>
          <p:cNvPr id="3" name="Espace réservé du contenu 2"/>
          <p:cNvSpPr>
            <a:spLocks noGrp="1"/>
          </p:cNvSpPr>
          <p:nvPr>
            <p:ph idx="1"/>
          </p:nvPr>
        </p:nvSpPr>
        <p:spPr>
          <a:xfrm>
            <a:off x="457200" y="764704"/>
            <a:ext cx="7620000" cy="5904656"/>
          </a:xfrm>
        </p:spPr>
        <p:txBody>
          <a:bodyPr>
            <a:noAutofit/>
          </a:bodyPr>
          <a:lstStyle/>
          <a:p>
            <a:r>
              <a:rPr lang="fr-CA" sz="1200" dirty="0"/>
              <a:t>Barbier, J.-M., &amp; </a:t>
            </a:r>
            <a:r>
              <a:rPr lang="fr-CA" sz="1200" dirty="0" err="1"/>
              <a:t>Galatanu</a:t>
            </a:r>
            <a:r>
              <a:rPr lang="fr-CA" sz="1200" dirty="0"/>
              <a:t>, O. (2004). </a:t>
            </a:r>
            <a:r>
              <a:rPr lang="fr-CA" sz="1200" i="1" dirty="0"/>
              <a:t>Les savoirs d'action : une mise en mot des compétences ?</a:t>
            </a:r>
            <a:r>
              <a:rPr lang="fr-CA" sz="1200" dirty="0"/>
              <a:t> Paris: L'Harmattan.</a:t>
            </a:r>
          </a:p>
          <a:p>
            <a:r>
              <a:rPr lang="fr-FR" sz="1200" dirty="0"/>
              <a:t>Basque, J. et </a:t>
            </a:r>
            <a:r>
              <a:rPr lang="fr-FR" sz="1200" dirty="0" err="1"/>
              <a:t>Pudelko</a:t>
            </a:r>
            <a:r>
              <a:rPr lang="fr-FR" sz="1200" dirty="0"/>
              <a:t>, B. (2010). La </a:t>
            </a:r>
            <a:r>
              <a:rPr lang="fr-FR" sz="1200" dirty="0" err="1"/>
              <a:t>comodélisation</a:t>
            </a:r>
            <a:r>
              <a:rPr lang="fr-FR" sz="1200" dirty="0"/>
              <a:t> des connaissances par objets typés : une stratégie pour favoriser le transfert d’expertise dans les organisations. </a:t>
            </a:r>
            <a:r>
              <a:rPr lang="fr-FR" sz="1200" i="1" dirty="0" err="1"/>
              <a:t>Téléscope</a:t>
            </a:r>
            <a:r>
              <a:rPr lang="fr-FR" sz="1200" i="1" dirty="0"/>
              <a:t>, Revue d’analyse comparée de l’administration publique</a:t>
            </a:r>
            <a:r>
              <a:rPr lang="fr-FR" sz="1200" dirty="0"/>
              <a:t>, 16</a:t>
            </a:r>
            <a:r>
              <a:rPr lang="fr-FR" sz="1200" i="1" dirty="0"/>
              <a:t>(1), </a:t>
            </a:r>
            <a:r>
              <a:rPr lang="fr-FR" sz="1200" dirty="0"/>
              <a:t>111-129.</a:t>
            </a:r>
            <a:endParaRPr lang="fr-CA" sz="1200" dirty="0"/>
          </a:p>
          <a:p>
            <a:r>
              <a:rPr lang="fr-CA" sz="1200" dirty="0" err="1"/>
              <a:t>Crandall</a:t>
            </a:r>
            <a:r>
              <a:rPr lang="fr-CA" sz="1200" dirty="0"/>
              <a:t>, B., Klein, G., &amp; Hoffman, R. R. (2006). </a:t>
            </a:r>
            <a:r>
              <a:rPr lang="fr-CA" sz="1200" i="1" dirty="0" err="1"/>
              <a:t>Working</a:t>
            </a:r>
            <a:r>
              <a:rPr lang="fr-CA" sz="1200" i="1" dirty="0"/>
              <a:t> </a:t>
            </a:r>
            <a:r>
              <a:rPr lang="fr-CA" sz="1200" i="1" dirty="0" err="1"/>
              <a:t>Minds</a:t>
            </a:r>
            <a:r>
              <a:rPr lang="fr-CA" sz="1200" i="1" dirty="0"/>
              <a:t>: A </a:t>
            </a:r>
            <a:r>
              <a:rPr lang="fr-CA" sz="1200" i="1" dirty="0" err="1"/>
              <a:t>Practitioner’s</a:t>
            </a:r>
            <a:r>
              <a:rPr lang="fr-CA" sz="1200" i="1" dirty="0"/>
              <a:t> Guide to Cognitive </a:t>
            </a:r>
            <a:r>
              <a:rPr lang="fr-CA" sz="1200" i="1" dirty="0" err="1"/>
              <a:t>Task</a:t>
            </a:r>
            <a:r>
              <a:rPr lang="fr-CA" sz="1200" i="1" dirty="0"/>
              <a:t> </a:t>
            </a:r>
            <a:r>
              <a:rPr lang="fr-CA" sz="1200" i="1" dirty="0" err="1"/>
              <a:t>Analysis</a:t>
            </a:r>
            <a:r>
              <a:rPr lang="fr-CA" sz="1200" dirty="0"/>
              <a:t>. Cambridge, MA: MIT </a:t>
            </a:r>
            <a:r>
              <a:rPr lang="fr-CA" sz="1200" dirty="0" err="1"/>
              <a:t>Press</a:t>
            </a:r>
            <a:r>
              <a:rPr lang="fr-CA" sz="1200" dirty="0"/>
              <a:t>.</a:t>
            </a:r>
          </a:p>
          <a:p>
            <a:r>
              <a:rPr lang="fr-CA" sz="1200" dirty="0" err="1"/>
              <a:t>Ermine</a:t>
            </a:r>
            <a:r>
              <a:rPr lang="fr-CA" sz="1200" dirty="0"/>
              <a:t>, J.-L. (2008). </a:t>
            </a:r>
            <a:r>
              <a:rPr lang="fr-CA" sz="1200" i="1" dirty="0"/>
              <a:t>Management et ingénierie des connaissances</a:t>
            </a:r>
            <a:r>
              <a:rPr lang="fr-CA" sz="1200" dirty="0"/>
              <a:t>. Paris: Hermès - Lavoisier.</a:t>
            </a:r>
          </a:p>
          <a:p>
            <a:r>
              <a:rPr lang="fr-CA" sz="1200" dirty="0" err="1"/>
              <a:t>Grundstein</a:t>
            </a:r>
            <a:r>
              <a:rPr lang="fr-CA" sz="1200" dirty="0"/>
              <a:t>, M. (2004). De la capitalisation des connaissances au management des connaissances dans l'entreprise. In I. </a:t>
            </a:r>
            <a:r>
              <a:rPr lang="fr-CA" sz="1200" dirty="0" err="1"/>
              <a:t>Boughzala</a:t>
            </a:r>
            <a:r>
              <a:rPr lang="fr-CA" sz="1200" dirty="0"/>
              <a:t> &amp; J.-L. </a:t>
            </a:r>
            <a:r>
              <a:rPr lang="fr-CA" sz="1200" dirty="0" err="1"/>
              <a:t>Ermine</a:t>
            </a:r>
            <a:r>
              <a:rPr lang="fr-CA" sz="1200" dirty="0"/>
              <a:t> (</a:t>
            </a:r>
            <a:r>
              <a:rPr lang="fr-CA" sz="1200" dirty="0" err="1"/>
              <a:t>Eds</a:t>
            </a:r>
            <a:r>
              <a:rPr lang="fr-CA" sz="1200" dirty="0"/>
              <a:t>.), </a:t>
            </a:r>
            <a:r>
              <a:rPr lang="fr-CA" sz="1200" i="1" dirty="0"/>
              <a:t>Management des connaissances en entreprise</a:t>
            </a:r>
            <a:r>
              <a:rPr lang="fr-CA" sz="1200" dirty="0"/>
              <a:t> (pp. 25-54). Paris: GET et Lavoisier</a:t>
            </a:r>
          </a:p>
          <a:p>
            <a:r>
              <a:rPr lang="en-US" sz="1200" dirty="0"/>
              <a:t>Hinds, P. J., Patterson, M., &amp; </a:t>
            </a:r>
            <a:r>
              <a:rPr lang="en-US" sz="1200" dirty="0" err="1"/>
              <a:t>Pfeffer</a:t>
            </a:r>
            <a:r>
              <a:rPr lang="en-US" sz="1200" dirty="0"/>
              <a:t>, J. (2001). Bothered by Abstraction: The effect of expertise on knowledge transfer and subsequent novice performance. </a:t>
            </a:r>
            <a:r>
              <a:rPr lang="en-US" sz="1200" i="1" dirty="0"/>
              <a:t>Journal of Applied Psychology, 86</a:t>
            </a:r>
            <a:r>
              <a:rPr lang="en-US" sz="1200" dirty="0"/>
              <a:t>(6), 1232-1243.</a:t>
            </a:r>
            <a:endParaRPr lang="fr-CA" sz="1200" dirty="0"/>
          </a:p>
          <a:p>
            <a:r>
              <a:rPr lang="fr-CA" sz="1200" dirty="0" err="1"/>
              <a:t>Leplat</a:t>
            </a:r>
            <a:r>
              <a:rPr lang="fr-CA" sz="1200" dirty="0"/>
              <a:t>, J. (2000). </a:t>
            </a:r>
            <a:r>
              <a:rPr lang="fr-CA" sz="1200" i="1" dirty="0"/>
              <a:t>L'analyse psychologique de l'activité en ergonomie</a:t>
            </a:r>
            <a:r>
              <a:rPr lang="fr-CA" sz="1200" dirty="0"/>
              <a:t>. Toulouse: </a:t>
            </a:r>
            <a:r>
              <a:rPr lang="fr-CA" sz="1200" dirty="0" err="1"/>
              <a:t>Octares</a:t>
            </a:r>
            <a:r>
              <a:rPr lang="fr-CA" sz="1200" dirty="0"/>
              <a:t>. </a:t>
            </a:r>
          </a:p>
          <a:p>
            <a:r>
              <a:rPr lang="fr-CA" sz="1200" dirty="0"/>
              <a:t>Mercier, D. (2007). </a:t>
            </a:r>
            <a:r>
              <a:rPr lang="fr-CA" sz="1200" i="1" dirty="0"/>
              <a:t>Le transfert informel des connaissances tacites chez les gestionnaires municipaux en situation de coordination. Thèse de doctorat.</a:t>
            </a:r>
            <a:r>
              <a:rPr lang="fr-CA" sz="1200" dirty="0"/>
              <a:t> École de bibliothéconomie et des sciences de l’information Faculté des arts et des sciences- Université de Montréal, Montréal, Québec, Canada.</a:t>
            </a:r>
          </a:p>
          <a:p>
            <a:r>
              <a:rPr lang="en-US" sz="1200" dirty="0" err="1"/>
              <a:t>Nonaka</a:t>
            </a:r>
            <a:r>
              <a:rPr lang="en-US" sz="1200" dirty="0"/>
              <a:t>, I., &amp; Takeuchi, H. (1995). </a:t>
            </a:r>
            <a:r>
              <a:rPr lang="en-US" sz="1200" i="1" dirty="0"/>
              <a:t>The knowledge creating company : How Japanese Companies Create the Dynamics of Innovation</a:t>
            </a:r>
            <a:r>
              <a:rPr lang="en-US" sz="1200" dirty="0"/>
              <a:t>: Oxford University Press.</a:t>
            </a:r>
          </a:p>
          <a:p>
            <a:r>
              <a:rPr lang="en-US" sz="1200" dirty="0" err="1"/>
              <a:t>Nũckles</a:t>
            </a:r>
            <a:r>
              <a:rPr lang="en-US" sz="1200" dirty="0"/>
              <a:t>, M., </a:t>
            </a:r>
            <a:r>
              <a:rPr lang="en-US" sz="1200" dirty="0" err="1"/>
              <a:t>Wittwer</a:t>
            </a:r>
            <a:r>
              <a:rPr lang="en-US" sz="1200" dirty="0"/>
              <a:t>, J., &amp; </a:t>
            </a:r>
            <a:r>
              <a:rPr lang="en-US" sz="1200" dirty="0" err="1"/>
              <a:t>Renkl</a:t>
            </a:r>
            <a:r>
              <a:rPr lang="en-US" sz="1200" dirty="0"/>
              <a:t>, A. (2005). Information about a layperson's knowledge supports experts in giving effective and efficient advice to layperson. </a:t>
            </a:r>
            <a:r>
              <a:rPr lang="en-US" sz="1200" i="1" dirty="0" err="1"/>
              <a:t>Journa</a:t>
            </a:r>
            <a:r>
              <a:rPr lang="en-US" sz="1200" i="1" dirty="0"/>
              <a:t> of Experimental Psychology- Applied, 11</a:t>
            </a:r>
            <a:r>
              <a:rPr lang="en-US" sz="1200" dirty="0"/>
              <a:t>, 219-236.</a:t>
            </a:r>
          </a:p>
          <a:p>
            <a:r>
              <a:rPr lang="en-US" sz="1200" dirty="0"/>
              <a:t>Penrose, E. (1959). </a:t>
            </a:r>
            <a:r>
              <a:rPr lang="en-US" sz="1200" i="1" dirty="0"/>
              <a:t>The Theory of the Growth of the Firm</a:t>
            </a:r>
            <a:r>
              <a:rPr lang="en-US" sz="1200" dirty="0"/>
              <a:t>. New York: Wiley.</a:t>
            </a:r>
            <a:endParaRPr lang="fr-CA" sz="1200" dirty="0"/>
          </a:p>
          <a:p>
            <a:r>
              <a:rPr lang="fr-CA" sz="1200" dirty="0" err="1"/>
              <a:t>Pudelko</a:t>
            </a:r>
            <a:r>
              <a:rPr lang="fr-CA" sz="1200" dirty="0"/>
              <a:t>, B. (2007, novembre). </a:t>
            </a:r>
            <a:r>
              <a:rPr lang="fr-CA" sz="1200" i="1" dirty="0"/>
              <a:t>La </a:t>
            </a:r>
            <a:r>
              <a:rPr lang="fr-CA" sz="1200" i="1" dirty="0" err="1"/>
              <a:t>comodélisation</a:t>
            </a:r>
            <a:r>
              <a:rPr lang="fr-CA" sz="1200" i="1" dirty="0"/>
              <a:t> des connaissances à l’aide d’un outil informatisé : Une stratégie de transfert d’expertise en milieu de travail. Rapport de l’étape 3 de la recherche menée à la Régie des Rentes du Québec</a:t>
            </a:r>
            <a:r>
              <a:rPr lang="fr-CA" sz="1200" dirty="0"/>
              <a:t>. Télé-université, Montréal.</a:t>
            </a:r>
          </a:p>
          <a:p>
            <a:r>
              <a:rPr lang="en-US" sz="1200" dirty="0" err="1"/>
              <a:t>Wittwer</a:t>
            </a:r>
            <a:r>
              <a:rPr lang="en-US" sz="1200" dirty="0"/>
              <a:t>, J., </a:t>
            </a:r>
            <a:r>
              <a:rPr lang="en-US" sz="1200" dirty="0" err="1"/>
              <a:t>Nũckles</a:t>
            </a:r>
            <a:r>
              <a:rPr lang="en-US" sz="1200" dirty="0"/>
              <a:t>, M., &amp; </a:t>
            </a:r>
            <a:r>
              <a:rPr lang="en-US" sz="1200" dirty="0" err="1"/>
              <a:t>Renkl</a:t>
            </a:r>
            <a:r>
              <a:rPr lang="en-US" sz="1200" dirty="0"/>
              <a:t>, A. (2008). Is underestimation less detrimental than overestimation ? The impact of experts' beliefs about a layperson's knowledge on learning and question asking. </a:t>
            </a:r>
            <a:r>
              <a:rPr lang="en-US" sz="1200" i="1" dirty="0"/>
              <a:t>Instructional Science, 36</a:t>
            </a:r>
            <a:r>
              <a:rPr lang="en-US" sz="1200" dirty="0"/>
              <a:t>, 27-52.</a:t>
            </a:r>
            <a:endParaRPr lang="fr-CA" sz="1200" dirty="0"/>
          </a:p>
          <a:p>
            <a:endParaRPr lang="fr-CA" sz="1200" dirty="0"/>
          </a:p>
        </p:txBody>
      </p:sp>
    </p:spTree>
    <p:extLst>
      <p:ext uri="{BB962C8B-B14F-4D97-AF65-F5344CB8AC3E}">
        <p14:creationId xmlns:p14="http://schemas.microsoft.com/office/powerpoint/2010/main" val="393740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Gestion des connaissances … « tacites »</a:t>
            </a:r>
          </a:p>
        </p:txBody>
      </p:sp>
      <p:sp>
        <p:nvSpPr>
          <p:cNvPr id="3" name="Espace réservé du contenu 2"/>
          <p:cNvSpPr>
            <a:spLocks noGrp="1"/>
          </p:cNvSpPr>
          <p:nvPr>
            <p:ph idx="1"/>
          </p:nvPr>
        </p:nvSpPr>
        <p:spPr/>
        <p:txBody>
          <a:bodyPr/>
          <a:lstStyle/>
          <a:p>
            <a:endParaRPr lang="fr-CA" dirty="0"/>
          </a:p>
        </p:txBody>
      </p:sp>
      <p:pic>
        <p:nvPicPr>
          <p:cNvPr id="5138" name="Picture 18" descr="C:\Users\Beatrice\AppData\Local\Microsoft\Windows\Temporary Internet Files\Content.IE5\J2SZTTKD\MP9004004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6912767"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36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1" algn="ctr" rtl="0">
              <a:spcBef>
                <a:spcPct val="0"/>
              </a:spcBef>
            </a:pPr>
            <a:r>
              <a:rPr lang="fr-CA" sz="3200" dirty="0"/>
              <a:t>Modèle SECI </a:t>
            </a:r>
            <a:r>
              <a:rPr lang="fr-CA" sz="2000" dirty="0"/>
              <a:t>(</a:t>
            </a:r>
            <a:r>
              <a:rPr lang="fr-CA" sz="2000" dirty="0" err="1"/>
              <a:t>Nonaka</a:t>
            </a:r>
            <a:r>
              <a:rPr lang="fr-CA" sz="2000" dirty="0"/>
              <a:t> et </a:t>
            </a:r>
            <a:r>
              <a:rPr lang="fr-CA" sz="2000" dirty="0" err="1"/>
              <a:t>Takeuchi</a:t>
            </a:r>
            <a:r>
              <a:rPr lang="fr-CA" sz="2000" dirty="0"/>
              <a:t>, 1995)</a:t>
            </a:r>
            <a:br>
              <a:rPr lang="fr-CA" dirty="0"/>
            </a:br>
            <a:endParaRPr lang="fr-CA" dirty="0"/>
          </a:p>
        </p:txBody>
      </p:sp>
      <p:pic>
        <p:nvPicPr>
          <p:cNvPr id="4" name="Espace réservé du contenu 3" descr="Graphe nonaka.Jpeg"/>
          <p:cNvPicPr>
            <a:picLocks noGrp="1"/>
          </p:cNvPicPr>
          <p:nvPr>
            <p:ph idx="1"/>
          </p:nvPr>
        </p:nvPicPr>
        <p:blipFill>
          <a:blip r:embed="rId3" cstate="print"/>
          <a:stretch>
            <a:fillRect/>
          </a:stretch>
        </p:blipFill>
        <p:spPr>
          <a:xfrm>
            <a:off x="457200" y="1880686"/>
            <a:ext cx="7620000" cy="4239628"/>
          </a:xfrm>
          <a:prstGeom prst="rect">
            <a:avLst/>
          </a:prstGeom>
        </p:spPr>
      </p:pic>
    </p:spTree>
    <p:extLst>
      <p:ext uri="{BB962C8B-B14F-4D97-AF65-F5344CB8AC3E}">
        <p14:creationId xmlns:p14="http://schemas.microsoft.com/office/powerpoint/2010/main" val="357521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ctr" rtl="0">
              <a:spcBef>
                <a:spcPct val="0"/>
              </a:spcBef>
            </a:pPr>
            <a:r>
              <a:rPr lang="fr-CA" sz="2700" dirty="0">
                <a:solidFill>
                  <a:srgbClr val="002060"/>
                </a:solidFill>
              </a:rPr>
              <a:t>Transfert intergénérationnel d’expertise : des besoins réels…</a:t>
            </a:r>
            <a:br>
              <a:rPr lang="fr-CA" dirty="0"/>
            </a:br>
            <a:br>
              <a:rPr lang="fr-CA" dirty="0"/>
            </a:br>
            <a:endParaRPr lang="fr-CA" dirty="0"/>
          </a:p>
        </p:txBody>
      </p:sp>
      <p:sp>
        <p:nvSpPr>
          <p:cNvPr id="3" name="Espace réservé du contenu 2"/>
          <p:cNvSpPr>
            <a:spLocks noGrp="1"/>
          </p:cNvSpPr>
          <p:nvPr>
            <p:ph idx="1"/>
          </p:nvPr>
        </p:nvSpPr>
        <p:spPr>
          <a:xfrm>
            <a:off x="395536" y="1196752"/>
            <a:ext cx="7620000" cy="5492080"/>
          </a:xfrm>
        </p:spPr>
        <p:txBody>
          <a:bodyPr>
            <a:normAutofit/>
          </a:bodyPr>
          <a:lstStyle/>
          <a:p>
            <a:pPr lvl="0"/>
            <a:r>
              <a:rPr lang="fr-CA" sz="2400" dirty="0"/>
              <a:t>Vieillissement de la main-d’œuvre et départs à la retraite</a:t>
            </a:r>
          </a:p>
          <a:p>
            <a:pPr lvl="0"/>
            <a:r>
              <a:rPr lang="fr-CA" sz="2400" dirty="0"/>
              <a:t>Diminution des  effectifs</a:t>
            </a:r>
          </a:p>
          <a:p>
            <a:pPr lvl="0"/>
            <a:r>
              <a:rPr lang="fr-CA" sz="2400" dirty="0"/>
              <a:t>Recours à une main-d’œuvre immigrante</a:t>
            </a:r>
          </a:p>
          <a:p>
            <a:pPr lvl="0"/>
            <a:r>
              <a:rPr lang="fr-CA" sz="2400" dirty="0"/>
              <a:t>Cohabitation de plusieurs générations</a:t>
            </a:r>
          </a:p>
          <a:p>
            <a:pPr lvl="0"/>
            <a:r>
              <a:rPr lang="fr-CA" sz="2400" dirty="0"/>
              <a:t>Mobilité des travailleurs</a:t>
            </a:r>
          </a:p>
          <a:p>
            <a:pPr lvl="0"/>
            <a:r>
              <a:rPr lang="fr-CA" sz="2400" dirty="0"/>
              <a:t>Fusions, réorganisations</a:t>
            </a:r>
          </a:p>
          <a:p>
            <a:pPr lvl="0"/>
            <a:r>
              <a:rPr lang="fr-CA" sz="2400" dirty="0"/>
              <a:t>Changements de fonctions</a:t>
            </a:r>
          </a:p>
          <a:p>
            <a:pPr lvl="0"/>
            <a:r>
              <a:rPr lang="fr-CA" sz="2400" dirty="0"/>
              <a:t>Multiples endroits de travail</a:t>
            </a:r>
          </a:p>
          <a:p>
            <a:r>
              <a:rPr lang="fr-CA" sz="2400" dirty="0"/>
              <a:t>Évolution rapide des technologies</a:t>
            </a:r>
          </a:p>
          <a:p>
            <a:r>
              <a:rPr lang="fr-CA" sz="2400" dirty="0"/>
              <a:t>« </a:t>
            </a:r>
            <a:r>
              <a:rPr lang="fr-CA" sz="2400" dirty="0" err="1"/>
              <a:t>Knowledge</a:t>
            </a:r>
            <a:r>
              <a:rPr lang="fr-CA" sz="2400" dirty="0"/>
              <a:t> gap » sinon « </a:t>
            </a:r>
            <a:r>
              <a:rPr lang="fr-CA" sz="2400" dirty="0" err="1"/>
              <a:t>knowledge</a:t>
            </a:r>
            <a:r>
              <a:rPr lang="fr-CA" sz="2400" dirty="0"/>
              <a:t> crash » : </a:t>
            </a:r>
          </a:p>
          <a:p>
            <a:pPr lvl="1"/>
            <a:r>
              <a:rPr lang="fr-CA" sz="2400" dirty="0"/>
              <a:t>Désaffection des jeunes</a:t>
            </a:r>
          </a:p>
          <a:p>
            <a:pPr lvl="1"/>
            <a:r>
              <a:rPr lang="fr-CA" sz="2400" dirty="0"/>
              <a:t>Longue période de non recrutement</a:t>
            </a:r>
          </a:p>
        </p:txBody>
      </p:sp>
    </p:spTree>
    <p:extLst>
      <p:ext uri="{BB962C8B-B14F-4D97-AF65-F5344CB8AC3E}">
        <p14:creationId xmlns:p14="http://schemas.microsoft.com/office/powerpoint/2010/main" val="221223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ctr" rtl="0">
              <a:spcBef>
                <a:spcPct val="0"/>
              </a:spcBef>
            </a:pPr>
            <a:r>
              <a:rPr lang="fr-CA" sz="3200" dirty="0"/>
              <a:t>….mais un concept problématique</a:t>
            </a:r>
            <a:br>
              <a:rPr lang="fr-CA" sz="3200" dirty="0"/>
            </a:br>
            <a:br>
              <a:rPr lang="fr-CA" dirty="0"/>
            </a:br>
            <a:br>
              <a:rPr lang="fr-CA" dirty="0"/>
            </a:br>
            <a:endParaRPr lang="fr-CA" dirty="0"/>
          </a:p>
        </p:txBody>
      </p:sp>
      <p:sp>
        <p:nvSpPr>
          <p:cNvPr id="3" name="Espace réservé du contenu 2"/>
          <p:cNvSpPr>
            <a:spLocks noGrp="1"/>
          </p:cNvSpPr>
          <p:nvPr>
            <p:ph idx="1"/>
          </p:nvPr>
        </p:nvSpPr>
        <p:spPr/>
        <p:txBody>
          <a:bodyPr/>
          <a:lstStyle/>
          <a:p>
            <a:endParaRPr lang="fr-CA" dirty="0"/>
          </a:p>
        </p:txBody>
      </p:sp>
      <p:pic>
        <p:nvPicPr>
          <p:cNvPr id="6146" name="Picture 2" descr="C:\Users\Beatrice\AppData\Local\Microsoft\Windows\Temporary Internet Files\Content.IE5\J2SZTTKD\MC9002134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756422"/>
            <a:ext cx="4074065" cy="354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30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24744"/>
            <a:ext cx="6400800" cy="4800600"/>
          </a:xfrm>
        </p:spPr>
      </p:pic>
      <p:sp>
        <p:nvSpPr>
          <p:cNvPr id="6" name="Rectangle à coins arrondis 5">
            <a:hlinkClick r:id="" action="ppaction://hlinkshowjump?jump=nextslide" highlightClick="1"/>
          </p:cNvPr>
          <p:cNvSpPr/>
          <p:nvPr/>
        </p:nvSpPr>
        <p:spPr>
          <a:xfrm>
            <a:off x="899592" y="2649310"/>
            <a:ext cx="3096344" cy="2304256"/>
          </a:xfrm>
          <a:prstGeom prst="round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07245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56792"/>
            <a:ext cx="6458677" cy="4844008"/>
          </a:xfrm>
        </p:spPr>
      </p:pic>
      <p:sp>
        <p:nvSpPr>
          <p:cNvPr id="6" name="Rectangle à coins arrondis 5">
            <a:hlinkClick r:id="" action="ppaction://hlinkshowjump?jump=nextslide" highlightClick="1"/>
          </p:cNvPr>
          <p:cNvSpPr/>
          <p:nvPr/>
        </p:nvSpPr>
        <p:spPr>
          <a:xfrm>
            <a:off x="5076056" y="2636912"/>
            <a:ext cx="2664296" cy="2304256"/>
          </a:xfrm>
          <a:prstGeom prst="round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0645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Les stratégies :</a:t>
            </a:r>
            <a:br>
              <a:rPr lang="fr-CA" dirty="0"/>
            </a:br>
            <a:r>
              <a:rPr lang="fr-CA" dirty="0"/>
              <a:t>du tacite vers l’explicite</a:t>
            </a:r>
          </a:p>
        </p:txBody>
      </p:sp>
      <p:pic>
        <p:nvPicPr>
          <p:cNvPr id="1027" name="Picture 3" descr="C:\Users\Beatrice\AppData\Local\Microsoft\Windows\Temporary Internet Files\Content.IE5\2I81YASV\MP900422411[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04556" y="2713697"/>
            <a:ext cx="1367444" cy="20490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eatrice\AppData\Local\Microsoft\Windows\Temporary Internet Files\Content.IE5\VE5ZUZAC\MP9004431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5" y="2204864"/>
            <a:ext cx="2067516" cy="3066754"/>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droite 3"/>
          <p:cNvSpPr/>
          <p:nvPr/>
        </p:nvSpPr>
        <p:spPr>
          <a:xfrm>
            <a:off x="1835696" y="2934010"/>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095177"/>
            <a:ext cx="2392854"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èche gauche 4"/>
          <p:cNvSpPr/>
          <p:nvPr/>
        </p:nvSpPr>
        <p:spPr>
          <a:xfrm>
            <a:off x="4788883" y="2952569"/>
            <a:ext cx="935245" cy="5389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51418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3567</TotalTime>
  <Words>1869</Words>
  <Application>Microsoft Office PowerPoint</Application>
  <PresentationFormat>Affichage à l'écran (4:3)</PresentationFormat>
  <Paragraphs>152</Paragraphs>
  <Slides>26</Slides>
  <Notes>5</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32" baseType="lpstr">
      <vt:lpstr>Arial</vt:lpstr>
      <vt:lpstr>Calibri</vt:lpstr>
      <vt:lpstr>Cambria</vt:lpstr>
      <vt:lpstr>Wingdings</vt:lpstr>
      <vt:lpstr>Contiguïté</vt:lpstr>
      <vt:lpstr>agdi.Document</vt:lpstr>
      <vt:lpstr>Co-analyser les activités de travail : stratégies de transfert des connaissances  et micro-concertation</vt:lpstr>
      <vt:lpstr>Gestion des connaissances</vt:lpstr>
      <vt:lpstr>Gestion des connaissances … « tacites »</vt:lpstr>
      <vt:lpstr>Modèle SECI (Nonaka et Takeuchi, 1995) </vt:lpstr>
      <vt:lpstr>Transfert intergénérationnel d’expertise : des besoins réels…  </vt:lpstr>
      <vt:lpstr>….mais un concept problématique   </vt:lpstr>
      <vt:lpstr>Présentation PowerPoint</vt:lpstr>
      <vt:lpstr>Présentation PowerPoint</vt:lpstr>
      <vt:lpstr>Les stratégies : du tacite vers l’explicite</vt:lpstr>
      <vt:lpstr>Présentation PowerPoint</vt:lpstr>
      <vt:lpstr>Les stratégies :  du tacite au tacite</vt:lpstr>
      <vt:lpstr>Transfert d’expertise et formation en milieu de travail</vt:lpstr>
      <vt:lpstr>Transfert d’expertise et formation en milieu de travail</vt:lpstr>
      <vt:lpstr>Illusions (socio)cognitives (Hinds et al, 2003; Nuckles et al, 2005; Wittwer et al, 2008) </vt:lpstr>
      <vt:lpstr>Perspective cognitive centrée sur l’activité d’explicitation des connaissances</vt:lpstr>
      <vt:lpstr>Présentation PowerPoint</vt:lpstr>
      <vt:lpstr>Un exemple : stratégie de transfert d’expertise à la Régie des Rentes du Québec</vt:lpstr>
      <vt:lpstr>Un exemple : stratégie de transfert d’expertise à la Régie des Rentes du Québec</vt:lpstr>
      <vt:lpstr>Un exemple : stratégie de transfert d’expertise à la Régie des Rentes du Québec</vt:lpstr>
      <vt:lpstr>Un exemple : stratégie de transfert d’expertise à la Régie des Rentes du Québec</vt:lpstr>
      <vt:lpstr>Présentation PowerPoint</vt:lpstr>
      <vt:lpstr>Un exemple : stratégie de transfert d’expertise à la Régie des Rentes du Québec</vt:lpstr>
      <vt:lpstr>Un exemple : stratégie de transfert d’expertise à la Régie des Rentes du Québec</vt:lpstr>
      <vt:lpstr> En guise de conclusion :  Quelle place pour la concertation  dans les stratégies de transfert intergénérationnel  des connaissances ?  </vt:lpstr>
      <vt:lpstr>Présentation PowerPoint</vt:lpstr>
      <vt:lpstr>Références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Co-analyser les activités de travail : stratégies de transfert des connaissances  et micro-concertation</dc:title>
  <dc:creator>Beatrice</dc:creator>
  <cp:lastModifiedBy>Pudelko, Béatrice</cp:lastModifiedBy>
  <cp:revision>49</cp:revision>
  <dcterms:created xsi:type="dcterms:W3CDTF">2012-05-07T15:50:00Z</dcterms:created>
  <dcterms:modified xsi:type="dcterms:W3CDTF">2024-11-16T23:59:47Z</dcterms:modified>
</cp:coreProperties>
</file>