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5"/>
  </p:handoutMasterIdLst>
  <p:sldIdLst>
    <p:sldId id="256" r:id="rId2"/>
    <p:sldId id="258" r:id="rId3"/>
    <p:sldId id="259" r:id="rId4"/>
    <p:sldId id="268" r:id="rId5"/>
    <p:sldId id="266" r:id="rId6"/>
    <p:sldId id="264" r:id="rId7"/>
    <p:sldId id="270" r:id="rId8"/>
    <p:sldId id="262" r:id="rId9"/>
    <p:sldId id="271" r:id="rId10"/>
    <p:sldId id="261" r:id="rId11"/>
    <p:sldId id="263" r:id="rId12"/>
    <p:sldId id="272" r:id="rId13"/>
    <p:sldId id="269" r:id="rId14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AD1E112-EB16-4854-BB4B-D4DB81E587A2}" type="datetimeFigureOut">
              <a:rPr lang="fr-CA" smtClean="0"/>
              <a:t>2024-11-16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32B6DD3-9D0B-457F-B448-E4A3F0D162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7730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teluq.ca/wikitedia/index.php/Bienvenue_dans_Wiki-TEDi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teluq.ca/wikitedia/index.php/Bienvenue_dans_Wiki-TEDi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irn.info/revue-i2d-information-donnees-et-documents-2016-4-page-68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teluq.ca/wikitedia/index.php/Banque_de_strat%C3%A9gies_de_formation" TargetMode="External"/><Relationship Id="rId2" Type="http://schemas.openxmlformats.org/officeDocument/2006/relationships/hyperlink" Target="https://www.mediawiki.org/wiki/MediaWik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3224" y="1894113"/>
            <a:ext cx="8900779" cy="2509935"/>
          </a:xfrm>
        </p:spPr>
        <p:txBody>
          <a:bodyPr/>
          <a:lstStyle/>
          <a:p>
            <a:r>
              <a:rPr lang="fr-CA" sz="4400" dirty="0"/>
              <a:t>Le projet Wiki-</a:t>
            </a:r>
            <a:r>
              <a:rPr lang="fr-CA" sz="4400" dirty="0" err="1"/>
              <a:t>TEDia</a:t>
            </a:r>
            <a:r>
              <a:rPr lang="fr-CA" sz="4400" dirty="0"/>
              <a:t>: </a:t>
            </a:r>
            <a:br>
              <a:rPr lang="fr-CA" sz="4400" dirty="0"/>
            </a:br>
            <a:r>
              <a:rPr lang="fr-CA" sz="4000" dirty="0"/>
              <a:t>apprendre, créer et partager </a:t>
            </a:r>
            <a:br>
              <a:rPr lang="fr-CA" sz="4000" dirty="0"/>
            </a:br>
            <a:r>
              <a:rPr lang="fr-CA" sz="4000" dirty="0"/>
              <a:t>des ressources ouvertes et évolutives</a:t>
            </a:r>
            <a:endParaRPr lang="fr-CA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4777274"/>
            <a:ext cx="7766936" cy="1462140"/>
          </a:xfrm>
        </p:spPr>
        <p:txBody>
          <a:bodyPr>
            <a:normAutofit/>
          </a:bodyPr>
          <a:lstStyle/>
          <a:p>
            <a:r>
              <a:rPr lang="fr-CA" b="1" dirty="0"/>
              <a:t>Béatrice Pudelko, </a:t>
            </a:r>
            <a:r>
              <a:rPr lang="fr-CA" b="1" dirty="0" err="1"/>
              <a:t>Ph.D</a:t>
            </a:r>
            <a:r>
              <a:rPr lang="fr-CA" b="1" dirty="0"/>
              <a:t>. </a:t>
            </a:r>
          </a:p>
          <a:p>
            <a:r>
              <a:rPr lang="fr-CA" b="1" dirty="0"/>
              <a:t>Département Éducation </a:t>
            </a:r>
          </a:p>
          <a:p>
            <a:r>
              <a:rPr lang="fr-CA" b="1" dirty="0"/>
              <a:t>Université TÉLUQ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231642" y="279918"/>
            <a:ext cx="804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/>
              <a:t>Colloque annuel du REFAD – 23-24 mai 2019</a:t>
            </a:r>
          </a:p>
          <a:p>
            <a:pPr algn="ctr"/>
            <a:r>
              <a:rPr lang="fr-CA" b="1" i="1" dirty="0"/>
              <a:t>Pratiques inspirantes ou innovantes en formation à distance</a:t>
            </a:r>
          </a:p>
        </p:txBody>
      </p:sp>
    </p:spTree>
    <p:extLst>
      <p:ext uri="{BB962C8B-B14F-4D97-AF65-F5344CB8AC3E}">
        <p14:creationId xmlns:p14="http://schemas.microsoft.com/office/powerpoint/2010/main" val="330297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L’hypothèse de la confiance à l’épreuve des faits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400" b="1" dirty="0">
                <a:solidFill>
                  <a:schemeClr val="accent2">
                    <a:lumMod val="75000"/>
                  </a:schemeClr>
                </a:solidFill>
              </a:rPr>
              <a:t>Construire des savoirs sur les stratégies de formation : espace du contenu des fiches de stratégies</a:t>
            </a:r>
          </a:p>
          <a:p>
            <a:endParaRPr lang="fr-CA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657600" lvl="8" indent="0">
              <a:buNone/>
            </a:pPr>
            <a:r>
              <a:rPr lang="fr-CA" sz="9600" b="1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?</a:t>
            </a:r>
            <a:endParaRPr lang="fr-CA" sz="9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CA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9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L’hypothèse de la confiance à l’épreuve des faits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b="1" dirty="0">
                <a:solidFill>
                  <a:schemeClr val="accent2">
                    <a:lumMod val="75000"/>
                  </a:schemeClr>
                </a:solidFill>
              </a:rPr>
              <a:t>Discuter du contenu et de la forme des savoirs : espace de la discussion sur les fiches de stratégies </a:t>
            </a:r>
          </a:p>
          <a:p>
            <a:endParaRPr lang="fr-CA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fr-CA" sz="9600" b="1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?</a:t>
            </a:r>
            <a:endParaRPr lang="fr-CA" sz="9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C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4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Vos impressions ?</a:t>
            </a:r>
            <a:br>
              <a:rPr lang="fr-CA" dirty="0"/>
            </a:br>
            <a:r>
              <a:rPr lang="fr-CA" dirty="0"/>
              <a:t>Vos questions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 </a:t>
            </a:r>
          </a:p>
          <a:p>
            <a:endParaRPr lang="fr-CA" dirty="0"/>
          </a:p>
          <a:p>
            <a:endParaRPr lang="fr-CA" dirty="0"/>
          </a:p>
          <a:p>
            <a:pPr marL="0" indent="0" algn="ctr">
              <a:buNone/>
            </a:pPr>
            <a:r>
              <a:rPr lang="fr-CA" sz="6600" dirty="0">
                <a:solidFill>
                  <a:schemeClr val="accent2">
                    <a:lumMod val="75000"/>
                  </a:schemeClr>
                </a:solidFill>
              </a:rPr>
              <a:t>Merci !</a:t>
            </a:r>
          </a:p>
        </p:txBody>
      </p:sp>
    </p:spTree>
    <p:extLst>
      <p:ext uri="{BB962C8B-B14F-4D97-AF65-F5344CB8AC3E}">
        <p14:creationId xmlns:p14="http://schemas.microsoft.com/office/powerpoint/2010/main" val="28955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Références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18253"/>
            <a:ext cx="8596668" cy="4623109"/>
          </a:xfrm>
        </p:spPr>
        <p:txBody>
          <a:bodyPr>
            <a:normAutofit fontScale="85000" lnSpcReduction="20000"/>
          </a:bodyPr>
          <a:lstStyle/>
          <a:p>
            <a:endParaRPr lang="fr-CA" dirty="0"/>
          </a:p>
          <a:p>
            <a:r>
              <a:rPr lang="fr-CA" dirty="0" err="1"/>
              <a:t>Collis</a:t>
            </a:r>
            <a:r>
              <a:rPr lang="fr-CA" dirty="0"/>
              <a:t>, B. et J. </a:t>
            </a:r>
            <a:r>
              <a:rPr lang="fr-CA" dirty="0" err="1"/>
              <a:t>Moonen</a:t>
            </a:r>
            <a:r>
              <a:rPr lang="fr-CA" dirty="0"/>
              <a:t> (2005). </a:t>
            </a:r>
            <a:r>
              <a:rPr lang="en-CA" dirty="0"/>
              <a:t>« Collaborative learning in a contribution-oriented pedagogy », </a:t>
            </a:r>
            <a:r>
              <a:rPr lang="en-CA" i="1" dirty="0"/>
              <a:t>Encyclopedia of distance learning</a:t>
            </a:r>
            <a:r>
              <a:rPr lang="en-CA" dirty="0"/>
              <a:t>,</a:t>
            </a:r>
            <a:r>
              <a:rPr lang="en-CA" i="1" dirty="0"/>
              <a:t> 1</a:t>
            </a:r>
            <a:r>
              <a:rPr lang="en-CA" dirty="0"/>
              <a:t> (2),  77-283. </a:t>
            </a:r>
          </a:p>
          <a:p>
            <a:r>
              <a:rPr lang="fr-CA" dirty="0"/>
              <a:t>Henri, F. et B. Pudelko (2003). </a:t>
            </a:r>
            <a:r>
              <a:rPr lang="en-CA" dirty="0"/>
              <a:t>«Understanding and analyzing learning and activity in virtual communities »</a:t>
            </a:r>
            <a:r>
              <a:rPr lang="en-CA" i="1" dirty="0"/>
              <a:t> Journal of Computer Assisted Learning</a:t>
            </a:r>
            <a:r>
              <a:rPr lang="en-CA" dirty="0"/>
              <a:t>,</a:t>
            </a:r>
            <a:r>
              <a:rPr lang="en-CA" i="1" dirty="0"/>
              <a:t> 19</a:t>
            </a:r>
            <a:r>
              <a:rPr lang="en-CA" dirty="0"/>
              <a:t>(4), 474-487.</a:t>
            </a:r>
            <a:endParaRPr lang="fr-CA" dirty="0"/>
          </a:p>
          <a:p>
            <a:r>
              <a:rPr lang="en-CA" dirty="0" err="1"/>
              <a:t>Karasavvidis</a:t>
            </a:r>
            <a:r>
              <a:rPr lang="en-CA" dirty="0"/>
              <a:t>, I. (2010). « Wiki uses in higher education: Exploring barriers to successful implementation », </a:t>
            </a:r>
            <a:r>
              <a:rPr lang="en-CA" i="1" dirty="0"/>
              <a:t>Interactive Learning Environments</a:t>
            </a:r>
            <a:r>
              <a:rPr lang="en-CA" dirty="0"/>
              <a:t>,</a:t>
            </a:r>
            <a:r>
              <a:rPr lang="en-CA" i="1" dirty="0"/>
              <a:t> 18</a:t>
            </a:r>
            <a:r>
              <a:rPr lang="en-CA" dirty="0"/>
              <a:t>(3), 219-231. </a:t>
            </a:r>
            <a:endParaRPr lang="fr-CA" dirty="0"/>
          </a:p>
          <a:p>
            <a:r>
              <a:rPr lang="fr-CA" dirty="0" err="1"/>
              <a:t>Mialaret</a:t>
            </a:r>
            <a:r>
              <a:rPr lang="fr-CA" dirty="0"/>
              <a:t>, G. (1991). </a:t>
            </a:r>
            <a:r>
              <a:rPr lang="fr-CA" i="1" dirty="0"/>
              <a:t>Pédagogie générale</a:t>
            </a:r>
            <a:r>
              <a:rPr lang="fr-CA" dirty="0"/>
              <a:t>, Paris, Presses universitaires de France.</a:t>
            </a:r>
          </a:p>
          <a:p>
            <a:r>
              <a:rPr lang="fr-CA" dirty="0" err="1"/>
              <a:t>Sahut</a:t>
            </a:r>
            <a:r>
              <a:rPr lang="fr-CA" dirty="0"/>
              <a:t>, G. (2016). Construire une encyclopédie avec un wiki ? Regards rétrospectifs sur la politique éditoriale de Wikipédia », </a:t>
            </a:r>
            <a:r>
              <a:rPr lang="fr-CA" i="1" dirty="0"/>
              <a:t>I2D – Information, données &amp; documents</a:t>
            </a:r>
            <a:r>
              <a:rPr lang="fr-CA" dirty="0"/>
              <a:t>, 53, (4), 68-77. URL : </a:t>
            </a:r>
            <a:r>
              <a:rPr lang="fr-CA" dirty="0">
                <a:hlinkClick r:id="rId2"/>
              </a:rPr>
              <a:t>https://www.cairn.info/revue-i2d-information-donnees-et-documents-2016-4-page-68.htm</a:t>
            </a:r>
            <a:endParaRPr lang="fr-CA" dirty="0"/>
          </a:p>
          <a:p>
            <a:r>
              <a:rPr lang="en-CA" dirty="0" err="1"/>
              <a:t>Scardamalia</a:t>
            </a:r>
            <a:r>
              <a:rPr lang="en-CA" dirty="0"/>
              <a:t>, M. et C. </a:t>
            </a:r>
            <a:r>
              <a:rPr lang="en-CA" dirty="0" err="1"/>
              <a:t>Bereiter</a:t>
            </a:r>
            <a:r>
              <a:rPr lang="en-CA" dirty="0"/>
              <a:t> (1994). « Computer support for knowledge-building communities », </a:t>
            </a:r>
            <a:r>
              <a:rPr lang="en-CA" i="1" dirty="0"/>
              <a:t>The journal of the learning sciences</a:t>
            </a:r>
            <a:r>
              <a:rPr lang="en-CA" dirty="0"/>
              <a:t>, </a:t>
            </a:r>
            <a:r>
              <a:rPr lang="en-CA" i="1" dirty="0"/>
              <a:t>3</a:t>
            </a:r>
            <a:r>
              <a:rPr lang="en-CA" dirty="0"/>
              <a:t>(3), 265-283.</a:t>
            </a:r>
          </a:p>
          <a:p>
            <a:r>
              <a:rPr lang="en-CA" dirty="0"/>
              <a:t>Zhang, J., M. </a:t>
            </a:r>
            <a:r>
              <a:rPr lang="en-CA" dirty="0" err="1"/>
              <a:t>Scardamalia</a:t>
            </a:r>
            <a:r>
              <a:rPr lang="en-CA" dirty="0"/>
              <a:t>, R. Reeve et R. Messina (2009). « Designs for collective cognitive responsibility in knowledge-building communities »,</a:t>
            </a:r>
            <a:r>
              <a:rPr lang="en-CA" i="1" dirty="0"/>
              <a:t> The journal of the learning sciences</a:t>
            </a:r>
            <a:r>
              <a:rPr lang="en-CA" dirty="0"/>
              <a:t>,</a:t>
            </a:r>
            <a:r>
              <a:rPr lang="en-CA" i="1" dirty="0"/>
              <a:t> 18</a:t>
            </a:r>
            <a:r>
              <a:rPr lang="en-CA" dirty="0"/>
              <a:t>(1), 7- 44. </a:t>
            </a:r>
            <a:endParaRPr lang="fr-CA" dirty="0"/>
          </a:p>
          <a:p>
            <a:br>
              <a:rPr lang="en-CA" dirty="0"/>
            </a:b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672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035530"/>
              </p:ext>
            </p:extLst>
          </p:nvPr>
        </p:nvGraphicFramePr>
        <p:xfrm>
          <a:off x="677690" y="764772"/>
          <a:ext cx="8596312" cy="5985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7430">
                  <a:extLst>
                    <a:ext uri="{9D8B030D-6E8A-4147-A177-3AD203B41FA5}">
                      <a16:colId xmlns:a16="http://schemas.microsoft.com/office/drawing/2014/main" val="168495619"/>
                    </a:ext>
                  </a:extLst>
                </a:gridCol>
                <a:gridCol w="2598882">
                  <a:extLst>
                    <a:ext uri="{9D8B030D-6E8A-4147-A177-3AD203B41FA5}">
                      <a16:colId xmlns:a16="http://schemas.microsoft.com/office/drawing/2014/main" val="255065501"/>
                    </a:ext>
                  </a:extLst>
                </a:gridCol>
              </a:tblGrid>
              <a:tr h="734333">
                <a:tc>
                  <a:txBody>
                    <a:bodyPr/>
                    <a:lstStyle/>
                    <a:p>
                      <a:r>
                        <a:rPr lang="fr-CA" sz="3600" dirty="0"/>
                        <a:t>Un « wiki » c’est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  </a:t>
                      </a:r>
                      <a:r>
                        <a:rPr lang="fr-CA" sz="4000" dirty="0"/>
                        <a:t> ?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86171"/>
                  </a:ext>
                </a:extLst>
              </a:tr>
              <a:tr h="12451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3600" dirty="0"/>
                        <a:t>… un</a:t>
                      </a:r>
                      <a:r>
                        <a:rPr lang="fr-CA" sz="3600" baseline="0" dirty="0"/>
                        <a:t> oiseau </a:t>
                      </a:r>
                      <a:endParaRPr lang="fr-CA" sz="3600" dirty="0"/>
                    </a:p>
                    <a:p>
                      <a:endParaRPr lang="fr-CA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7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999289"/>
                  </a:ext>
                </a:extLst>
              </a:tr>
              <a:tr h="1245174">
                <a:tc>
                  <a:txBody>
                    <a:bodyPr/>
                    <a:lstStyle/>
                    <a:p>
                      <a:r>
                        <a:rPr lang="fr-CA" sz="3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une encyclopédie collaborative en ligne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546150"/>
                  </a:ext>
                </a:extLst>
              </a:tr>
              <a:tr h="152302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3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un système de gestion de contenu web ouvert</a:t>
                      </a:r>
                    </a:p>
                    <a:p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605796"/>
                  </a:ext>
                </a:extLst>
              </a:tr>
              <a:tr h="12374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3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 une communauté en ligne</a:t>
                      </a:r>
                    </a:p>
                    <a:p>
                      <a:endParaRPr lang="fr-CA" sz="3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42944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277792" y="1708232"/>
            <a:ext cx="1321724" cy="754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fr-CA" sz="9600" dirty="0"/>
              <a:t>≠</a:t>
            </a:r>
          </a:p>
        </p:txBody>
      </p:sp>
      <p:sp>
        <p:nvSpPr>
          <p:cNvPr id="7" name="Rectangle 6"/>
          <p:cNvSpPr/>
          <p:nvPr/>
        </p:nvSpPr>
        <p:spPr>
          <a:xfrm>
            <a:off x="7277792" y="2939225"/>
            <a:ext cx="1321724" cy="756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0" dirty="0"/>
              <a:t>≈</a:t>
            </a:r>
          </a:p>
        </p:txBody>
      </p:sp>
      <p:sp>
        <p:nvSpPr>
          <p:cNvPr id="8" name="Rectangle 7"/>
          <p:cNvSpPr/>
          <p:nvPr/>
        </p:nvSpPr>
        <p:spPr>
          <a:xfrm>
            <a:off x="7277792" y="4294909"/>
            <a:ext cx="1296785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0" dirty="0"/>
              <a:t>≈</a:t>
            </a:r>
          </a:p>
        </p:txBody>
      </p:sp>
      <p:sp>
        <p:nvSpPr>
          <p:cNvPr id="9" name="Rectangle 8"/>
          <p:cNvSpPr/>
          <p:nvPr/>
        </p:nvSpPr>
        <p:spPr>
          <a:xfrm>
            <a:off x="7277792" y="5684982"/>
            <a:ext cx="1325879" cy="723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8000" dirty="0"/>
              <a:t>≈</a:t>
            </a:r>
          </a:p>
        </p:txBody>
      </p:sp>
    </p:spTree>
    <p:extLst>
      <p:ext uri="{BB962C8B-B14F-4D97-AF65-F5344CB8AC3E}">
        <p14:creationId xmlns:p14="http://schemas.microsoft.com/office/powerpoint/2010/main" val="330108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6496" y="4633786"/>
            <a:ext cx="682811" cy="57917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3514" y="611893"/>
            <a:ext cx="8596668" cy="1320800"/>
          </a:xfrm>
        </p:spPr>
        <p:txBody>
          <a:bodyPr/>
          <a:lstStyle/>
          <a:p>
            <a:r>
              <a:rPr lang="fr-CA" dirty="0"/>
              <a:t>Un wiki est un système sociotechnique</a:t>
            </a:r>
          </a:p>
        </p:txBody>
      </p:sp>
      <p:sp>
        <p:nvSpPr>
          <p:cNvPr id="5" name="Rectangle avec flèche vers le bas 4"/>
          <p:cNvSpPr/>
          <p:nvPr/>
        </p:nvSpPr>
        <p:spPr>
          <a:xfrm>
            <a:off x="2347839" y="1565567"/>
            <a:ext cx="4978399" cy="104370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b="1" dirty="0"/>
              <a:t>PROJET </a:t>
            </a:r>
          </a:p>
          <a:p>
            <a:pPr algn="ctr"/>
            <a:r>
              <a:rPr lang="fr-CA" dirty="0"/>
              <a:t>(buts, motifs, valeurs)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5673" y="2826328"/>
            <a:ext cx="2216727" cy="979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Technologie</a:t>
            </a:r>
          </a:p>
        </p:txBody>
      </p:sp>
      <p:sp>
        <p:nvSpPr>
          <p:cNvPr id="9" name="Rectangle 8"/>
          <p:cNvSpPr/>
          <p:nvPr/>
        </p:nvSpPr>
        <p:spPr>
          <a:xfrm>
            <a:off x="5551053" y="2821710"/>
            <a:ext cx="2216727" cy="979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Humains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45673" y="4461914"/>
            <a:ext cx="2170545" cy="922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Un moteur de wiki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15705" y="4535084"/>
            <a:ext cx="2262909" cy="849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Groupe</a:t>
            </a:r>
          </a:p>
          <a:p>
            <a:pPr algn="ctr"/>
            <a:r>
              <a:rPr lang="fr-CA" dirty="0"/>
              <a:t>Collectif</a:t>
            </a:r>
          </a:p>
          <a:p>
            <a:pPr algn="ctr"/>
            <a:r>
              <a:rPr lang="fr-CA" dirty="0"/>
              <a:t>Communauté</a:t>
            </a:r>
          </a:p>
        </p:txBody>
      </p:sp>
      <p:sp>
        <p:nvSpPr>
          <p:cNvPr id="3" name="Plus 2"/>
          <p:cNvSpPr/>
          <p:nvPr/>
        </p:nvSpPr>
        <p:spPr>
          <a:xfrm>
            <a:off x="4353569" y="2886367"/>
            <a:ext cx="895738" cy="75898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521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  <p:bldP spid="1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projet Wiki-</a:t>
            </a:r>
            <a:r>
              <a:rPr lang="fr-CA" dirty="0" err="1"/>
              <a:t>TEDia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612669"/>
            <a:ext cx="8596668" cy="4428693"/>
          </a:xfrm>
        </p:spPr>
        <p:txBody>
          <a:bodyPr>
            <a:normAutofit/>
          </a:bodyPr>
          <a:lstStyle/>
          <a:p>
            <a:r>
              <a:rPr lang="fr-CA" dirty="0"/>
              <a:t>Un système de gestion de contenu web en « code ouvert » : </a:t>
            </a:r>
            <a:r>
              <a:rPr lang="fr-CA" dirty="0" err="1">
                <a:hlinkClick r:id="rId2"/>
              </a:rPr>
              <a:t>MediaWiki</a:t>
            </a:r>
            <a:endParaRPr lang="fr-CA" dirty="0"/>
          </a:p>
          <a:p>
            <a:r>
              <a:rPr lang="fr-CA" dirty="0"/>
              <a:t>Des ressources éducatives libres  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sous la licence </a:t>
            </a:r>
            <a:r>
              <a:rPr lang="fr-CA" sz="1400" b="1" dirty="0" err="1"/>
              <a:t>Creative</a:t>
            </a:r>
            <a:r>
              <a:rPr lang="fr-CA" sz="1400" b="1" dirty="0"/>
              <a:t> Commons CC- BY SA</a:t>
            </a:r>
            <a:r>
              <a:rPr lang="fr-CA" sz="1400" dirty="0"/>
              <a:t> Attribution - Partage dans les Mêmes Conditions 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Des savoirs scientifiques sur les stratégies de formation </a:t>
            </a:r>
          </a:p>
          <a:p>
            <a:r>
              <a:rPr lang="fr-CA" dirty="0"/>
              <a:t>Construits par les étudiantes et les étudiants </a:t>
            </a:r>
          </a:p>
          <a:p>
            <a:pPr lvl="1"/>
            <a:r>
              <a:rPr lang="fr-CA" dirty="0"/>
              <a:t>De mon cours en ligne « Stratégies pédagogiques : une approche cognitive » (TED 6210), 2</a:t>
            </a:r>
            <a:r>
              <a:rPr lang="fr-CA" baseline="30000" dirty="0"/>
              <a:t>e</a:t>
            </a:r>
            <a:r>
              <a:rPr lang="fr-CA" dirty="0"/>
              <a:t> cycle en éducation, à l’Université TÉLUQ</a:t>
            </a:r>
          </a:p>
          <a:p>
            <a:r>
              <a:rPr lang="fr-CA" dirty="0"/>
              <a:t>Sous la forme d’une </a:t>
            </a:r>
            <a:r>
              <a:rPr lang="fr-CA" dirty="0">
                <a:hlinkClick r:id="rId3"/>
              </a:rPr>
              <a:t>encyclopédie collaborative de stratégies de formation</a:t>
            </a:r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686" y="3136821"/>
            <a:ext cx="1791429" cy="627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794" y="2079307"/>
            <a:ext cx="1619250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18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7062"/>
          </a:xfrm>
        </p:spPr>
        <p:txBody>
          <a:bodyPr/>
          <a:lstStyle/>
          <a:p>
            <a:r>
              <a:rPr lang="fr-CA" dirty="0"/>
              <a:t>Wiki-</a:t>
            </a:r>
            <a:r>
              <a:rPr lang="fr-CA" dirty="0" err="1"/>
              <a:t>TEDia</a:t>
            </a:r>
            <a:r>
              <a:rPr lang="fr-CA" dirty="0"/>
              <a:t> : un projet « impossible »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46662"/>
            <a:ext cx="8596668" cy="5361709"/>
          </a:xfrm>
        </p:spPr>
        <p:txBody>
          <a:bodyPr>
            <a:normAutofit fontScale="92500"/>
          </a:bodyPr>
          <a:lstStyle/>
          <a:p>
            <a:r>
              <a:rPr lang="fr-CA" sz="2400" dirty="0"/>
              <a:t>En 1991 : « Il est impossible de se livrer à une présentation et à une analyse de toutes les méthodes éducatives présentes et passées et ceci pour plusieurs raisons. </a:t>
            </a:r>
          </a:p>
          <a:p>
            <a:pPr lvl="1"/>
            <a:r>
              <a:rPr lang="fr-CA" sz="2400" dirty="0"/>
              <a:t>La première est relative à l’ampleur de la tâche à accomplir : une encyclopédie n’y suffirait pas.</a:t>
            </a:r>
          </a:p>
          <a:p>
            <a:pPr lvl="1"/>
            <a:r>
              <a:rPr lang="fr-CA" sz="2400" dirty="0"/>
              <a:t>Personne, à notre connaissance, n’a fait, à ce jour, l’inventaire complet en ce domaine » </a:t>
            </a:r>
            <a:r>
              <a:rPr lang="fr-CA" sz="1700" dirty="0"/>
              <a:t>(</a:t>
            </a:r>
            <a:r>
              <a:rPr lang="fr-CA" sz="1700" dirty="0" err="1"/>
              <a:t>Mialaret</a:t>
            </a:r>
            <a:r>
              <a:rPr lang="fr-CA" sz="1700" dirty="0"/>
              <a:t>, 1991, p. 223)</a:t>
            </a:r>
            <a:endParaRPr lang="fr-CA" sz="2400" dirty="0"/>
          </a:p>
          <a:p>
            <a:r>
              <a:rPr lang="fr-CA" sz="2600" dirty="0"/>
              <a:t>En 2013 : </a:t>
            </a:r>
          </a:p>
          <a:p>
            <a:pPr lvl="1"/>
            <a:r>
              <a:rPr lang="fr-CA" sz="2400" dirty="0"/>
              <a:t>Il est possible de concevoir une « encyclopédie de stratégies éducatives » :</a:t>
            </a:r>
          </a:p>
          <a:p>
            <a:pPr lvl="2"/>
            <a:r>
              <a:rPr lang="fr-CA" sz="2200" dirty="0"/>
              <a:t> </a:t>
            </a:r>
            <a:r>
              <a:rPr lang="fr-CA" sz="2200" dirty="0" err="1"/>
              <a:t>Graĉe</a:t>
            </a:r>
            <a:r>
              <a:rPr lang="fr-CA" sz="2200" dirty="0"/>
              <a:t> à la participation de nombreuses personnes ;</a:t>
            </a:r>
          </a:p>
          <a:p>
            <a:pPr lvl="2"/>
            <a:r>
              <a:rPr lang="fr-CA" sz="2200" dirty="0"/>
              <a:t>Contribuant chacune selon ses connaissances, ses intérêts et sa motivation.</a:t>
            </a:r>
          </a:p>
          <a:p>
            <a:pPr lvl="1"/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2230765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Wiki-</a:t>
            </a:r>
            <a:r>
              <a:rPr lang="fr-CA" dirty="0" err="1"/>
              <a:t>TEDia</a:t>
            </a:r>
            <a:r>
              <a:rPr lang="fr-CA" dirty="0"/>
              <a:t> : un projet éducatif en tension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435472"/>
              </p:ext>
            </p:extLst>
          </p:nvPr>
        </p:nvGraphicFramePr>
        <p:xfrm>
          <a:off x="677333" y="2037029"/>
          <a:ext cx="8575377" cy="39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459">
                  <a:extLst>
                    <a:ext uri="{9D8B030D-6E8A-4147-A177-3AD203B41FA5}">
                      <a16:colId xmlns:a16="http://schemas.microsoft.com/office/drawing/2014/main" val="3575290501"/>
                    </a:ext>
                  </a:extLst>
                </a:gridCol>
                <a:gridCol w="2858459">
                  <a:extLst>
                    <a:ext uri="{9D8B030D-6E8A-4147-A177-3AD203B41FA5}">
                      <a16:colId xmlns:a16="http://schemas.microsoft.com/office/drawing/2014/main" val="3883445045"/>
                    </a:ext>
                  </a:extLst>
                </a:gridCol>
                <a:gridCol w="2858459">
                  <a:extLst>
                    <a:ext uri="{9D8B030D-6E8A-4147-A177-3AD203B41FA5}">
                      <a16:colId xmlns:a16="http://schemas.microsoft.com/office/drawing/2014/main" val="917184184"/>
                    </a:ext>
                  </a:extLst>
                </a:gridCol>
              </a:tblGrid>
              <a:tr h="423150">
                <a:tc>
                  <a:txBody>
                    <a:bodyPr/>
                    <a:lstStyle/>
                    <a:p>
                      <a:r>
                        <a:rPr lang="fr-CA" dirty="0"/>
                        <a:t>Source de 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Pôle wiki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Pôle</a:t>
                      </a:r>
                      <a:r>
                        <a:rPr lang="fr-CA" baseline="0" dirty="0"/>
                        <a:t> encyclopédique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41634"/>
                  </a:ext>
                </a:extLst>
              </a:tr>
              <a:tr h="423150">
                <a:tc>
                  <a:txBody>
                    <a:bodyPr/>
                    <a:lstStyle/>
                    <a:p>
                      <a:r>
                        <a:rPr lang="fr-CA" dirty="0"/>
                        <a:t>Modèle d’évolution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Croissance cumulative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Fiabilité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526077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r>
                        <a:rPr lang="fr-CA" dirty="0"/>
                        <a:t>Participation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Libre</a:t>
                      </a:r>
                      <a:r>
                        <a:rPr lang="fr-CA" baseline="0" dirty="0"/>
                        <a:t> et ouverte à tous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Restreinte</a:t>
                      </a:r>
                      <a:r>
                        <a:rPr lang="fr-CA" baseline="0" dirty="0"/>
                        <a:t> et c</a:t>
                      </a:r>
                      <a:r>
                        <a:rPr lang="fr-CA" dirty="0"/>
                        <a:t>onditionnée</a:t>
                      </a:r>
                      <a:r>
                        <a:rPr lang="fr-CA" baseline="0" dirty="0"/>
                        <a:t> par le respect des règles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132925"/>
                  </a:ext>
                </a:extLst>
              </a:tr>
              <a:tr h="1043383">
                <a:tc>
                  <a:txBody>
                    <a:bodyPr/>
                    <a:lstStyle/>
                    <a:p>
                      <a:r>
                        <a:rPr lang="fr-CA" dirty="0"/>
                        <a:t>Établissement</a:t>
                      </a:r>
                      <a:r>
                        <a:rPr lang="fr-CA" baseline="0" dirty="0"/>
                        <a:t> des règles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Ad-hoc,</a:t>
                      </a:r>
                      <a:r>
                        <a:rPr lang="fr-CA" baseline="0" dirty="0"/>
                        <a:t> démocratique, émergent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Prescription, autocratique,</a:t>
                      </a:r>
                      <a:r>
                        <a:rPr lang="fr-CA" baseline="0" dirty="0"/>
                        <a:t> contrôle descendant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920954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r>
                        <a:rPr lang="fr-CA" dirty="0"/>
                        <a:t>Savoirs</a:t>
                      </a:r>
                      <a:r>
                        <a:rPr lang="fr-CA" baseline="0" dirty="0"/>
                        <a:t> exposés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Juxtaposition</a:t>
                      </a:r>
                      <a:r>
                        <a:rPr lang="fr-CA" baseline="0" dirty="0"/>
                        <a:t> de savoirs aux statuts hétérogènes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Priorité aux savoirs</a:t>
                      </a:r>
                      <a:r>
                        <a:rPr lang="fr-CA" baseline="0" dirty="0"/>
                        <a:t> socialement reconnus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697758"/>
                  </a:ext>
                </a:extLst>
              </a:tr>
              <a:tr h="423150">
                <a:tc>
                  <a:txBody>
                    <a:bodyPr/>
                    <a:lstStyle/>
                    <a:p>
                      <a:r>
                        <a:rPr lang="fr-CA" dirty="0"/>
                        <a:t>Rapport à la temporalité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Évolutivité</a:t>
                      </a:r>
                      <a:r>
                        <a:rPr lang="fr-CA" baseline="0" dirty="0"/>
                        <a:t> 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Stabilité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766731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64276" y="6035040"/>
            <a:ext cx="674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Adapté de </a:t>
            </a:r>
            <a:r>
              <a:rPr lang="fr-CA" dirty="0" err="1"/>
              <a:t>Sahut</a:t>
            </a:r>
            <a:r>
              <a:rPr lang="fr-CA" dirty="0"/>
              <a:t> (2016)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420856" y="419793"/>
            <a:ext cx="2955006" cy="1531389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« La sagesse des foules » 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6405125" y="391622"/>
            <a:ext cx="2714259" cy="15595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« La folie des foules »</a:t>
            </a:r>
          </a:p>
        </p:txBody>
      </p:sp>
    </p:spTree>
    <p:extLst>
      <p:ext uri="{BB962C8B-B14F-4D97-AF65-F5344CB8AC3E}">
        <p14:creationId xmlns:p14="http://schemas.microsoft.com/office/powerpoint/2010/main" val="377393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Entre la « sagesse » et la « folie », « l’hypothèse de la confiance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fr-CA" dirty="0"/>
          </a:p>
          <a:p>
            <a:r>
              <a:rPr lang="fr-CA" dirty="0"/>
              <a:t>Deux théories éducatives inspirantes :</a:t>
            </a:r>
          </a:p>
          <a:p>
            <a:pPr lvl="1"/>
            <a:r>
              <a:rPr lang="fr-CA" dirty="0"/>
              <a:t>« </a:t>
            </a:r>
            <a:r>
              <a:rPr lang="fr-CA" dirty="0" err="1"/>
              <a:t>knowledge</a:t>
            </a:r>
            <a:r>
              <a:rPr lang="fr-CA" dirty="0"/>
              <a:t> building » et « </a:t>
            </a:r>
            <a:r>
              <a:rPr lang="fr-CA" dirty="0" err="1"/>
              <a:t>write</a:t>
            </a:r>
            <a:r>
              <a:rPr lang="fr-CA" dirty="0"/>
              <a:t>-to-</a:t>
            </a:r>
            <a:r>
              <a:rPr lang="fr-CA" dirty="0" err="1"/>
              <a:t>learn</a:t>
            </a:r>
            <a:r>
              <a:rPr lang="fr-CA" dirty="0"/>
              <a:t> » </a:t>
            </a:r>
            <a:r>
              <a:rPr lang="fr-CA" sz="1200" dirty="0"/>
              <a:t>(</a:t>
            </a:r>
            <a:r>
              <a:rPr lang="fr-CA" sz="1200" dirty="0" err="1"/>
              <a:t>Scardamalia</a:t>
            </a:r>
            <a:r>
              <a:rPr lang="fr-CA" sz="1200" dirty="0"/>
              <a:t> et </a:t>
            </a:r>
            <a:r>
              <a:rPr lang="fr-CA" sz="1200" dirty="0" err="1"/>
              <a:t>Bereiter</a:t>
            </a:r>
            <a:r>
              <a:rPr lang="fr-CA" sz="1200" dirty="0"/>
              <a:t>, 1994; Zhang, </a:t>
            </a:r>
            <a:r>
              <a:rPr lang="fr-CA" sz="1200" dirty="0" err="1"/>
              <a:t>Scardamalia</a:t>
            </a:r>
            <a:r>
              <a:rPr lang="fr-CA" sz="1200" dirty="0"/>
              <a:t>, </a:t>
            </a:r>
            <a:r>
              <a:rPr lang="fr-CA" sz="1200" dirty="0" err="1"/>
              <a:t>Reeve</a:t>
            </a:r>
            <a:r>
              <a:rPr lang="fr-CA" sz="1200" dirty="0"/>
              <a:t> et </a:t>
            </a:r>
            <a:r>
              <a:rPr lang="fr-CA" sz="1200" dirty="0" err="1"/>
              <a:t>Messina</a:t>
            </a:r>
            <a:r>
              <a:rPr lang="fr-CA" sz="1200" dirty="0"/>
              <a:t>, 2009)</a:t>
            </a:r>
            <a:endParaRPr lang="fr-CA" dirty="0"/>
          </a:p>
          <a:p>
            <a:pPr lvl="1"/>
            <a:r>
              <a:rPr lang="fr-CA" dirty="0"/>
              <a:t>« contribution-</a:t>
            </a:r>
            <a:r>
              <a:rPr lang="fr-CA" dirty="0" err="1"/>
              <a:t>oriented</a:t>
            </a:r>
            <a:r>
              <a:rPr lang="fr-CA" dirty="0"/>
              <a:t> </a:t>
            </a:r>
            <a:r>
              <a:rPr lang="fr-CA" dirty="0" err="1"/>
              <a:t>pedagogy</a:t>
            </a:r>
            <a:r>
              <a:rPr lang="fr-CA" dirty="0"/>
              <a:t> » </a:t>
            </a:r>
            <a:r>
              <a:rPr lang="fr-CA" sz="1200" dirty="0"/>
              <a:t>(</a:t>
            </a:r>
            <a:r>
              <a:rPr lang="fr-CA" sz="1200" dirty="0" err="1"/>
              <a:t>Collis</a:t>
            </a:r>
            <a:r>
              <a:rPr lang="fr-CA" sz="1200" dirty="0"/>
              <a:t> et </a:t>
            </a:r>
            <a:r>
              <a:rPr lang="fr-CA" sz="1200" dirty="0" err="1"/>
              <a:t>Moonen</a:t>
            </a:r>
            <a:r>
              <a:rPr lang="fr-CA" sz="1200" dirty="0"/>
              <a:t>, 2005)</a:t>
            </a:r>
          </a:p>
        </p:txBody>
      </p:sp>
      <p:sp>
        <p:nvSpPr>
          <p:cNvPr id="4" name="Flèche vers le bas 3"/>
          <p:cNvSpPr/>
          <p:nvPr/>
        </p:nvSpPr>
        <p:spPr>
          <a:xfrm>
            <a:off x="4269086" y="3727265"/>
            <a:ext cx="706582" cy="7813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2103120" y="4683227"/>
            <a:ext cx="5178829" cy="1183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L’hypothèse de la confiance  </a:t>
            </a:r>
          </a:p>
        </p:txBody>
      </p:sp>
    </p:spTree>
    <p:extLst>
      <p:ext uri="{BB962C8B-B14F-4D97-AF65-F5344CB8AC3E}">
        <p14:creationId xmlns:p14="http://schemas.microsoft.com/office/powerpoint/2010/main" val="2173078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Concrètement, dans le contexte d’un cours en ligne asynchrone et </a:t>
            </a:r>
            <a:r>
              <a:rPr lang="fr-CA" dirty="0" err="1"/>
              <a:t>autorythmé</a:t>
            </a:r>
            <a:r>
              <a:rPr lang="fr-CA" dirty="0"/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9286" y="2264641"/>
            <a:ext cx="3177335" cy="1020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Espace du contenu </a:t>
            </a:r>
          </a:p>
          <a:p>
            <a:pPr algn="ctr"/>
            <a:r>
              <a:rPr lang="fr-CA" dirty="0"/>
              <a:t> (« fiches des stratégies»)</a:t>
            </a:r>
          </a:p>
        </p:txBody>
      </p:sp>
      <p:sp>
        <p:nvSpPr>
          <p:cNvPr id="5" name="Rectangle 4"/>
          <p:cNvSpPr/>
          <p:nvPr/>
        </p:nvSpPr>
        <p:spPr>
          <a:xfrm>
            <a:off x="5367541" y="3631437"/>
            <a:ext cx="3129895" cy="960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Espace de la discussion sur le contenu (sur les « fiches »)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7971" y="4919569"/>
            <a:ext cx="3119465" cy="1115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Espace de l’organisation du projet (règles, fonctionnement, valeurs)</a:t>
            </a:r>
          </a:p>
        </p:txBody>
      </p:sp>
      <p:sp>
        <p:nvSpPr>
          <p:cNvPr id="19" name="Flèche courbée vers la droite 18"/>
          <p:cNvSpPr/>
          <p:nvPr/>
        </p:nvSpPr>
        <p:spPr>
          <a:xfrm rot="10800000">
            <a:off x="10432192" y="2911014"/>
            <a:ext cx="1119335" cy="350858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10952" y="2233876"/>
            <a:ext cx="2760899" cy="105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Construire les savoirs sur les stratégies de formation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006260" y="3631437"/>
            <a:ext cx="2753402" cy="939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Discuter du contenu et de la forme des savoirs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06260" y="4912876"/>
            <a:ext cx="2753402" cy="1128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Élaborer les règles et les valeurs du projet </a:t>
            </a:r>
          </a:p>
        </p:txBody>
      </p:sp>
      <p:sp>
        <p:nvSpPr>
          <p:cNvPr id="35" name="Flèche droite 34"/>
          <p:cNvSpPr/>
          <p:nvPr/>
        </p:nvSpPr>
        <p:spPr>
          <a:xfrm>
            <a:off x="4105469" y="2528595"/>
            <a:ext cx="870199" cy="4665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Flèche droite 35"/>
          <p:cNvSpPr/>
          <p:nvPr/>
        </p:nvSpPr>
        <p:spPr>
          <a:xfrm>
            <a:off x="4088588" y="3956180"/>
            <a:ext cx="887080" cy="4758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Flèche droite 36"/>
          <p:cNvSpPr/>
          <p:nvPr/>
        </p:nvSpPr>
        <p:spPr>
          <a:xfrm>
            <a:off x="4088588" y="5308230"/>
            <a:ext cx="968604" cy="467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8365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L’hypothèse de la confiance à l’épreuve des faits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b="1" dirty="0">
                <a:solidFill>
                  <a:schemeClr val="accent2">
                    <a:lumMod val="75000"/>
                  </a:schemeClr>
                </a:solidFill>
              </a:rPr>
              <a:t>Élaborer les règles et les valeurs du projet : espace de l’organisation </a:t>
            </a:r>
          </a:p>
          <a:p>
            <a:pPr lvl="1"/>
            <a:r>
              <a:rPr lang="fr-CA" sz="2200" dirty="0"/>
              <a:t>Paramètres de l’ouverture </a:t>
            </a:r>
          </a:p>
          <a:p>
            <a:pPr lvl="1"/>
            <a:r>
              <a:rPr lang="fr-CA" sz="2200" dirty="0"/>
              <a:t>Intention et organisation didactiques</a:t>
            </a:r>
          </a:p>
          <a:p>
            <a:pPr lvl="1"/>
            <a:r>
              <a:rPr lang="fr-CA" sz="2200" dirty="0"/>
              <a:t>Activités structurées (travail noté)</a:t>
            </a:r>
          </a:p>
          <a:p>
            <a:pPr lvl="1"/>
            <a:r>
              <a:rPr lang="fr-CA" sz="2200" dirty="0"/>
              <a:t>Évolution du projet</a:t>
            </a:r>
          </a:p>
          <a:p>
            <a:pPr lvl="1"/>
            <a:r>
              <a:rPr lang="fr-CA" sz="2200" dirty="0"/>
              <a:t>Implication et guidage de « l’experte »  </a:t>
            </a:r>
          </a:p>
        </p:txBody>
      </p:sp>
    </p:spTree>
    <p:extLst>
      <p:ext uri="{BB962C8B-B14F-4D97-AF65-F5344CB8AC3E}">
        <p14:creationId xmlns:p14="http://schemas.microsoft.com/office/powerpoint/2010/main" val="41974473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4525</TotalTime>
  <Words>860</Words>
  <Application>Microsoft Office PowerPoint</Application>
  <PresentationFormat>Grand écran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Facette</vt:lpstr>
      <vt:lpstr>Le projet Wiki-TEDia:  apprendre, créer et partager  des ressources ouvertes et évolutives</vt:lpstr>
      <vt:lpstr>Présentation PowerPoint</vt:lpstr>
      <vt:lpstr>Un wiki est un système sociotechnique</vt:lpstr>
      <vt:lpstr>Le projet Wiki-TEDia</vt:lpstr>
      <vt:lpstr>Wiki-TEDia : un projet « impossible » ?</vt:lpstr>
      <vt:lpstr>Wiki-TEDia : un projet éducatif en tension</vt:lpstr>
      <vt:lpstr>Entre la « sagesse » et la « folie », « l’hypothèse de la confiance »</vt:lpstr>
      <vt:lpstr>Concrètement, dans le contexte d’un cours en ligne asynchrone et autorythmé </vt:lpstr>
      <vt:lpstr>L’hypothèse de la confiance à l’épreuve des faits</vt:lpstr>
      <vt:lpstr>L’hypothèse de la confiance à l’épreuve des faits</vt:lpstr>
      <vt:lpstr>L’hypothèse de la confiance à l’épreuve des faits</vt:lpstr>
      <vt:lpstr>Vos impressions ? Vos questions ?</vt:lpstr>
      <vt:lpstr>Références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Wiki-TEDia</dc:title>
  <dc:creator>Béatrice Pudelko</dc:creator>
  <cp:lastModifiedBy>Pudelko, Béatrice</cp:lastModifiedBy>
  <cp:revision>34</cp:revision>
  <cp:lastPrinted>2019-05-22T00:02:11Z</cp:lastPrinted>
  <dcterms:created xsi:type="dcterms:W3CDTF">2019-05-19T18:53:34Z</dcterms:created>
  <dcterms:modified xsi:type="dcterms:W3CDTF">2024-11-16T23:24:20Z</dcterms:modified>
</cp:coreProperties>
</file>