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333" r:id="rId2"/>
    <p:sldId id="277" r:id="rId3"/>
    <p:sldId id="258" r:id="rId4"/>
    <p:sldId id="349" r:id="rId5"/>
    <p:sldId id="365" r:id="rId6"/>
    <p:sldId id="374" r:id="rId7"/>
    <p:sldId id="289" r:id="rId8"/>
    <p:sldId id="373" r:id="rId9"/>
    <p:sldId id="364" r:id="rId10"/>
    <p:sldId id="294" r:id="rId11"/>
    <p:sldId id="295" r:id="rId12"/>
    <p:sldId id="376" r:id="rId13"/>
    <p:sldId id="371" r:id="rId14"/>
    <p:sldId id="391" r:id="rId15"/>
    <p:sldId id="392" r:id="rId16"/>
    <p:sldId id="378" r:id="rId17"/>
    <p:sldId id="393" r:id="rId18"/>
    <p:sldId id="377" r:id="rId19"/>
    <p:sldId id="394" r:id="rId20"/>
    <p:sldId id="380" r:id="rId21"/>
    <p:sldId id="387" r:id="rId22"/>
    <p:sldId id="382" r:id="rId23"/>
    <p:sldId id="385" r:id="rId24"/>
    <p:sldId id="384" r:id="rId25"/>
    <p:sldId id="272" r:id="rId26"/>
    <p:sldId id="357" r:id="rId27"/>
    <p:sldId id="356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63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272A77-C5A0-4EE6-B66E-E78742269E21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62376-1F8F-4D98-A33F-1A4457D751C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CEFF5-57C0-4D6C-8B78-09EEBCCA1E4F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A9C9A-BF89-4DFB-BF83-89AE619E8809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26FCF0-3B05-45FD-BDB8-1A89D2505A9F}" type="slidenum">
              <a:rPr lang="fr-CA"/>
              <a:pPr/>
              <a:t>7</a:t>
            </a:fld>
            <a:endParaRPr lang="fr-CA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D0D02A-02F0-4CF8-9ABB-8B9DC4C98E1C}" type="datetimeFigureOut">
              <a:rPr lang="fr-FR" smtClean="0"/>
              <a:pPr/>
              <a:t>26/04/2011</a:t>
            </a:fld>
            <a:endParaRPr lang="fr-CA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A0D962E-B152-44E9-9D61-665A72CAA0F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cmap.ihmc.us/publications/researchpapers/theorycmaps/theoryunderlyingconceptmaps.htm" TargetMode="External"/><Relationship Id="rId2" Type="http://schemas.openxmlformats.org/officeDocument/2006/relationships/hyperlink" Target="http://www.phil.cmu.edu/projects/argument_mappin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icef.ca/" TargetMode="External"/><Relationship Id="rId4" Type="http://schemas.openxmlformats.org/officeDocument/2006/relationships/hyperlink" Target="http://cmap.ihmc.us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mc.ihmc.u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map.ihmc.u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717032"/>
            <a:ext cx="7618040" cy="1512168"/>
          </a:xfrm>
        </p:spPr>
        <p:txBody>
          <a:bodyPr/>
          <a:lstStyle/>
          <a:p>
            <a:pPr algn="ctr"/>
            <a:r>
              <a:rPr lang="fr-CA" dirty="0" smtClean="0">
                <a:solidFill>
                  <a:schemeClr val="accent5">
                    <a:lumMod val="75000"/>
                  </a:schemeClr>
                </a:solidFill>
              </a:rPr>
              <a:t>Les cartes conceptuelles : une technique </a:t>
            </a:r>
            <a:r>
              <a:rPr lang="fr-CA" dirty="0" smtClean="0">
                <a:solidFill>
                  <a:schemeClr val="accent5">
                    <a:lumMod val="75000"/>
                  </a:schemeClr>
                </a:solidFill>
              </a:rPr>
              <a:t>de représentation graphique au </a:t>
            </a:r>
            <a:r>
              <a:rPr lang="fr-CA" dirty="0" smtClean="0">
                <a:solidFill>
                  <a:schemeClr val="accent5">
                    <a:lumMod val="75000"/>
                  </a:schemeClr>
                </a:solidFill>
              </a:rPr>
              <a:t>service de </a:t>
            </a:r>
            <a:r>
              <a:rPr lang="fr-CA" dirty="0" smtClean="0">
                <a:solidFill>
                  <a:schemeClr val="accent5">
                    <a:lumMod val="75000"/>
                  </a:schemeClr>
                </a:solidFill>
              </a:rPr>
              <a:t>plusieurs stratégies pédagogiques </a:t>
            </a:r>
            <a:r>
              <a:rPr lang="fr-CA" dirty="0" smtClean="0"/>
              <a:t/>
            </a:r>
            <a:br>
              <a:rPr lang="fr-CA" dirty="0" smtClean="0"/>
            </a:br>
            <a:r>
              <a:rPr lang="fr-CA" dirty="0" smtClean="0"/>
              <a:t/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899592" y="5013176"/>
            <a:ext cx="7494600" cy="1512168"/>
          </a:xfrm>
        </p:spPr>
        <p:txBody>
          <a:bodyPr>
            <a:normAutofit/>
          </a:bodyPr>
          <a:lstStyle/>
          <a:p>
            <a:pPr algn="ctr"/>
            <a:r>
              <a:rPr lang="fr-CA" sz="2400" dirty="0" smtClean="0">
                <a:solidFill>
                  <a:schemeClr val="accent1">
                    <a:lumMod val="75000"/>
                  </a:schemeClr>
                </a:solidFill>
                <a:latin typeface="AvantGarde" pitchFamily="34" charset="0"/>
              </a:rPr>
              <a:t>Béatrice </a:t>
            </a:r>
            <a:r>
              <a:rPr lang="fr-CA" sz="2400" dirty="0" smtClean="0">
                <a:solidFill>
                  <a:schemeClr val="accent1">
                    <a:lumMod val="75000"/>
                  </a:schemeClr>
                </a:solidFill>
                <a:latin typeface="AvantGarde" pitchFamily="34" charset="0"/>
              </a:rPr>
              <a:t>Pudelko</a:t>
            </a:r>
            <a:r>
              <a:rPr lang="fr-CA" sz="2400" dirty="0" smtClean="0">
                <a:solidFill>
                  <a:schemeClr val="accent1">
                    <a:lumMod val="75000"/>
                  </a:schemeClr>
                </a:solidFill>
                <a:latin typeface="AvantGarde" pitchFamily="34" charset="0"/>
              </a:rPr>
              <a:t> </a:t>
            </a:r>
            <a:endParaRPr lang="fr-CA" sz="2400" dirty="0" smtClean="0">
              <a:latin typeface="AvantGarde" pitchFamily="34" charset="0"/>
            </a:endParaRPr>
          </a:p>
          <a:p>
            <a:pPr algn="ctr"/>
            <a:r>
              <a:rPr lang="fr-CA" sz="1800" dirty="0" smtClean="0">
                <a:solidFill>
                  <a:schemeClr val="accent1">
                    <a:lumMod val="75000"/>
                  </a:schemeClr>
                </a:solidFill>
                <a:latin typeface="AvantGarde" pitchFamily="34" charset="0"/>
              </a:rPr>
              <a:t>Télé-université</a:t>
            </a:r>
            <a:endParaRPr lang="fr-CA" sz="1800" dirty="0" smtClean="0">
              <a:solidFill>
                <a:schemeClr val="accent1">
                  <a:lumMod val="75000"/>
                </a:schemeClr>
              </a:solidFill>
              <a:latin typeface="AvantGarde" pitchFamily="34" charset="0"/>
            </a:endParaRPr>
          </a:p>
          <a:p>
            <a:pPr algn="ctr"/>
            <a:r>
              <a:rPr lang="fr-CA" sz="1800" dirty="0" smtClean="0">
                <a:latin typeface="AvantGarde" pitchFamily="34" charset="0"/>
              </a:rPr>
              <a:t>Journée </a:t>
            </a:r>
            <a:r>
              <a:rPr lang="fr-CA" sz="1800" dirty="0" smtClean="0">
                <a:latin typeface="AvantGarde" pitchFamily="34" charset="0"/>
              </a:rPr>
              <a:t>de la Valorisation de l’Enseignement, UQO, </a:t>
            </a:r>
          </a:p>
          <a:p>
            <a:pPr algn="ctr"/>
            <a:r>
              <a:rPr lang="fr-CA" sz="1800" dirty="0" smtClean="0">
                <a:latin typeface="AvantGarde" pitchFamily="34" charset="0"/>
              </a:rPr>
              <a:t>27 avril 2011</a:t>
            </a:r>
          </a:p>
        </p:txBody>
      </p:sp>
      <p:pic>
        <p:nvPicPr>
          <p:cNvPr id="5" name="Picture 2" descr="C:\Users\Beata\AppData\Local\Microsoft\Windows\Temporary Internet Files\Content.IE5\G1TIJYFE\MC90043872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908720"/>
            <a:ext cx="7200800" cy="25649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CM </a:t>
            </a:r>
            <a:r>
              <a:rPr lang="fr-CA" dirty="0" smtClean="0"/>
              <a:t>réalisée avec</a:t>
            </a:r>
            <a:r>
              <a:rPr lang="fr-CA" dirty="0"/>
              <a:t> </a:t>
            </a:r>
            <a:r>
              <a:rPr lang="fr-CA" sz="4000" dirty="0" err="1" smtClean="0"/>
              <a:t>CMapTools</a:t>
            </a:r>
            <a:endParaRPr lang="fr-CA" sz="2400" dirty="0"/>
          </a:p>
        </p:txBody>
      </p:sp>
      <p:pic>
        <p:nvPicPr>
          <p:cNvPr id="27659" name="Picture 11" descr="Lifeon earth (cmpa)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470025"/>
            <a:ext cx="8077200" cy="538797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sz="2400" dirty="0" smtClean="0"/>
              <a:t>CM </a:t>
            </a:r>
            <a:r>
              <a:rPr lang="fr-CA" sz="2400" dirty="0" smtClean="0"/>
              <a:t>réalisée avec Inspiration</a:t>
            </a:r>
            <a:endParaRPr lang="fr-CA" sz="2400" dirty="0"/>
          </a:p>
        </p:txBody>
      </p:sp>
      <p:pic>
        <p:nvPicPr>
          <p:cNvPr id="24600" name="Picture 2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00166" y="1428736"/>
            <a:ext cx="6643734" cy="5257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Autofit/>
          </a:bodyPr>
          <a:lstStyle/>
          <a:p>
            <a:r>
              <a:rPr lang="fr-CA" sz="2400" dirty="0" smtClean="0"/>
              <a:t>Stratégies pédagogiques</a:t>
            </a:r>
            <a:endParaRPr lang="fr-CA" sz="2400" dirty="0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-1" y="620688"/>
          <a:ext cx="8911051" cy="5036120"/>
        </p:xfrm>
        <a:graphic>
          <a:graphicData uri="http://schemas.openxmlformats.org/presentationml/2006/ole">
            <p:oleObj spid="_x0000_s2050" r:id="rId3" imgW="8029440" imgH="44672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3200" dirty="0" smtClean="0">
                <a:latin typeface="Arial Narrow" pitchFamily="34" charset="0"/>
              </a:rPr>
              <a:t>Activités réalisées par les étudiants</a:t>
            </a:r>
          </a:p>
          <a:p>
            <a:r>
              <a:rPr lang="fr-CA" sz="3200" dirty="0" smtClean="0">
                <a:latin typeface="Arial Narrow" pitchFamily="34" charset="0"/>
              </a:rPr>
              <a:t>Objectifs</a:t>
            </a:r>
          </a:p>
          <a:p>
            <a:pPr lvl="1"/>
            <a:r>
              <a:rPr lang="fr-CA" sz="2800" dirty="0" smtClean="0">
                <a:latin typeface="Arial Narrow" pitchFamily="34" charset="0"/>
              </a:rPr>
              <a:t>favoriser l’apprentissage « signifiant » et« profond »</a:t>
            </a:r>
          </a:p>
          <a:p>
            <a:pPr lvl="1"/>
            <a:r>
              <a:rPr lang="fr-CA" sz="2800" dirty="0" smtClean="0">
                <a:latin typeface="Arial Narrow" pitchFamily="34" charset="0"/>
              </a:rPr>
              <a:t>Organisation « propositionnelle » des connaissances (</a:t>
            </a:r>
            <a:r>
              <a:rPr lang="fr-CA" sz="2800" dirty="0" err="1" smtClean="0">
                <a:latin typeface="Arial Narrow" pitchFamily="34" charset="0"/>
              </a:rPr>
              <a:t>Ausubel</a:t>
            </a:r>
            <a:r>
              <a:rPr lang="fr-CA" sz="2800" dirty="0" smtClean="0">
                <a:latin typeface="Arial Narrow" pitchFamily="34" charset="0"/>
              </a:rPr>
              <a:t>, Novak et </a:t>
            </a:r>
            <a:r>
              <a:rPr lang="fr-CA" sz="2800" dirty="0" err="1" smtClean="0">
                <a:latin typeface="Arial Narrow" pitchFamily="34" charset="0"/>
              </a:rPr>
              <a:t>Hanesian</a:t>
            </a:r>
            <a:r>
              <a:rPr lang="fr-CA" sz="2800" dirty="0" smtClean="0">
                <a:latin typeface="Arial Narrow" pitchFamily="34" charset="0"/>
              </a:rPr>
              <a:t>, 1978)</a:t>
            </a:r>
          </a:p>
          <a:p>
            <a:r>
              <a:rPr lang="fr-CA" sz="3200" dirty="0" smtClean="0">
                <a:latin typeface="Arial Narrow" pitchFamily="34" charset="0"/>
              </a:rPr>
              <a:t>Stratégies « génératives » (</a:t>
            </a:r>
            <a:r>
              <a:rPr lang="fr-CA" sz="3200" dirty="0" err="1" smtClean="0">
                <a:latin typeface="Arial Narrow" pitchFamily="34" charset="0"/>
              </a:rPr>
              <a:t>Wittrock</a:t>
            </a:r>
            <a:r>
              <a:rPr lang="fr-CA" sz="3200" dirty="0" smtClean="0">
                <a:latin typeface="Arial Narrow" pitchFamily="34" charset="0"/>
              </a:rPr>
              <a:t>, 1974)</a:t>
            </a:r>
          </a:p>
          <a:p>
            <a:r>
              <a:rPr lang="fr-CA" sz="3200" dirty="0" smtClean="0">
                <a:latin typeface="Arial Narrow" pitchFamily="34" charset="0"/>
              </a:rPr>
              <a:t>Stratégie métacognitive (« </a:t>
            </a:r>
            <a:r>
              <a:rPr lang="fr-CA" sz="3200" i="1" dirty="0" smtClean="0">
                <a:latin typeface="Arial Narrow" pitchFamily="34" charset="0"/>
              </a:rPr>
              <a:t>Learning how to </a:t>
            </a:r>
            <a:r>
              <a:rPr lang="fr-CA" sz="3200" i="1" dirty="0" err="1" smtClean="0">
                <a:latin typeface="Arial Narrow" pitchFamily="34" charset="0"/>
              </a:rPr>
              <a:t>learn</a:t>
            </a:r>
            <a:r>
              <a:rPr lang="fr-CA" sz="3200" dirty="0" smtClean="0">
                <a:latin typeface="Arial Narrow" pitchFamily="34" charset="0"/>
              </a:rPr>
              <a:t> », Novak et </a:t>
            </a:r>
            <a:r>
              <a:rPr lang="fr-CA" sz="3200" dirty="0" err="1" smtClean="0">
                <a:latin typeface="Arial Narrow" pitchFamily="34" charset="0"/>
              </a:rPr>
              <a:t>Gowin</a:t>
            </a:r>
            <a:r>
              <a:rPr lang="fr-CA" sz="3200" dirty="0" smtClean="0">
                <a:latin typeface="Arial Narrow" pitchFamily="34" charset="0"/>
              </a:rPr>
              <a:t>, 1984)</a:t>
            </a:r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endParaRPr lang="fr-CA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Stratégies </a:t>
            </a:r>
            <a:r>
              <a:rPr lang="fr-CA" dirty="0" smtClean="0"/>
              <a:t>d’apprentissage intégrant « concept </a:t>
            </a:r>
            <a:r>
              <a:rPr lang="fr-CA" dirty="0" err="1" smtClean="0"/>
              <a:t>mapping</a:t>
            </a:r>
            <a:r>
              <a:rPr lang="fr-CA" dirty="0" smtClean="0"/>
              <a:t> »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 pitchFamily="34" charset="0"/>
              </a:rPr>
              <a:t>Les </a:t>
            </a:r>
            <a:r>
              <a:rPr lang="en-US" dirty="0" err="1" smtClean="0">
                <a:latin typeface="Arial Narrow" pitchFamily="34" charset="0"/>
              </a:rPr>
              <a:t>effets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sont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généralement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positifs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sur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l’apprentissage</a:t>
            </a:r>
            <a:r>
              <a:rPr lang="en-US" dirty="0" smtClean="0">
                <a:latin typeface="Arial Narrow" pitchFamily="34" charset="0"/>
              </a:rPr>
              <a:t>, </a:t>
            </a:r>
            <a:r>
              <a:rPr lang="en-US" dirty="0" err="1" smtClean="0">
                <a:latin typeface="Arial Narrow" pitchFamily="34" charset="0"/>
              </a:rPr>
              <a:t>l’engagement</a:t>
            </a:r>
            <a:r>
              <a:rPr lang="en-US" dirty="0" smtClean="0">
                <a:latin typeface="Arial Narrow" pitchFamily="34" charset="0"/>
              </a:rPr>
              <a:t>,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l’attitude</a:t>
            </a:r>
            <a:r>
              <a:rPr lang="en-US" dirty="0" smtClean="0">
                <a:latin typeface="Arial Narrow" pitchFamily="34" charset="0"/>
              </a:rPr>
              <a:t> des </a:t>
            </a:r>
            <a:r>
              <a:rPr lang="en-US" dirty="0" smtClean="0">
                <a:latin typeface="Arial Narrow" pitchFamily="34" charset="0"/>
              </a:rPr>
              <a:t>étudiants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sz="2000" dirty="0" smtClean="0">
                <a:latin typeface="Arial Narrow" pitchFamily="34" charset="0"/>
              </a:rPr>
              <a:t>(</a:t>
            </a:r>
            <a:r>
              <a:rPr lang="en-US" sz="2000" dirty="0" err="1" smtClean="0">
                <a:latin typeface="Arial Narrow" pitchFamily="34" charset="0"/>
              </a:rPr>
              <a:t>méta</a:t>
            </a:r>
            <a:r>
              <a:rPr lang="en-US" sz="2000" dirty="0" smtClean="0">
                <a:latin typeface="Arial Narrow" pitchFamily="34" charset="0"/>
              </a:rPr>
              <a:t>-analyses de Moore et </a:t>
            </a:r>
            <a:r>
              <a:rPr lang="en-US" sz="2000" dirty="0" err="1" smtClean="0">
                <a:latin typeface="Arial Narrow" pitchFamily="34" charset="0"/>
              </a:rPr>
              <a:t>Readance</a:t>
            </a:r>
            <a:r>
              <a:rPr lang="en-US" sz="2000" dirty="0" smtClean="0">
                <a:latin typeface="Arial Narrow" pitchFamily="34" charset="0"/>
              </a:rPr>
              <a:t>, 1984; Horton et al, 1993)</a:t>
            </a:r>
            <a:endParaRPr lang="en-US" dirty="0" smtClean="0">
              <a:latin typeface="Arial Narrow" pitchFamily="34" charset="0"/>
            </a:endParaRPr>
          </a:p>
          <a:p>
            <a:r>
              <a:rPr lang="en-US" dirty="0" err="1" smtClean="0">
                <a:latin typeface="Arial Narrow" pitchFamily="34" charset="0"/>
              </a:rPr>
              <a:t>Mais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si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l’on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prend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soin</a:t>
            </a:r>
            <a:r>
              <a:rPr lang="en-US" dirty="0" smtClean="0">
                <a:latin typeface="Arial Narrow" pitchFamily="34" charset="0"/>
              </a:rPr>
              <a:t> de </a:t>
            </a:r>
            <a:r>
              <a:rPr lang="en-US" dirty="0" err="1" smtClean="0">
                <a:latin typeface="Arial Narrow" pitchFamily="34" charset="0"/>
              </a:rPr>
              <a:t>contrôler</a:t>
            </a:r>
            <a:r>
              <a:rPr lang="en-US" dirty="0" smtClean="0">
                <a:latin typeface="Arial Narrow" pitchFamily="34" charset="0"/>
              </a:rPr>
              <a:t> la variable “</a:t>
            </a:r>
            <a:r>
              <a:rPr lang="en-US" dirty="0" err="1" smtClean="0">
                <a:latin typeface="Arial Narrow" pitchFamily="34" charset="0"/>
              </a:rPr>
              <a:t>tâche</a:t>
            </a:r>
            <a:r>
              <a:rPr lang="en-US" dirty="0" smtClean="0">
                <a:latin typeface="Arial Narrow" pitchFamily="34" charset="0"/>
              </a:rPr>
              <a:t>” </a:t>
            </a:r>
            <a:r>
              <a:rPr lang="en-US" dirty="0" err="1" smtClean="0">
                <a:latin typeface="Arial Narrow" pitchFamily="34" charset="0"/>
              </a:rPr>
              <a:t>alors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peu</a:t>
            </a:r>
            <a:r>
              <a:rPr lang="en-US" dirty="0" smtClean="0">
                <a:latin typeface="Arial Narrow" pitchFamily="34" charset="0"/>
              </a:rPr>
              <a:t> de </a:t>
            </a:r>
            <a:r>
              <a:rPr lang="en-US" dirty="0" err="1" smtClean="0">
                <a:latin typeface="Arial Narrow" pitchFamily="34" charset="0"/>
              </a:rPr>
              <a:t>différence</a:t>
            </a:r>
            <a:r>
              <a:rPr lang="en-US" dirty="0" smtClean="0">
                <a:latin typeface="Arial Narrow" pitchFamily="34" charset="0"/>
              </a:rPr>
              <a:t> entre CM et </a:t>
            </a:r>
            <a:r>
              <a:rPr lang="en-US" dirty="0" err="1" smtClean="0">
                <a:latin typeface="Arial Narrow" pitchFamily="34" charset="0"/>
              </a:rPr>
              <a:t>d’autres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stratégies</a:t>
            </a:r>
            <a:r>
              <a:rPr lang="en-US" dirty="0" smtClean="0">
                <a:latin typeface="Arial Narrow" pitchFamily="34" charset="0"/>
              </a:rPr>
              <a:t> “</a:t>
            </a:r>
            <a:r>
              <a:rPr lang="en-US" dirty="0" err="1" smtClean="0">
                <a:latin typeface="Arial Narrow" pitchFamily="34" charset="0"/>
              </a:rPr>
              <a:t>cognitivement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engageantes</a:t>
            </a:r>
            <a:r>
              <a:rPr lang="en-US" dirty="0" smtClean="0">
                <a:latin typeface="Arial Narrow" pitchFamily="34" charset="0"/>
              </a:rPr>
              <a:t>” </a:t>
            </a:r>
            <a:r>
              <a:rPr lang="en-US" sz="2000" dirty="0" smtClean="0">
                <a:latin typeface="Arial Narrow" pitchFamily="34" charset="0"/>
              </a:rPr>
              <a:t>(</a:t>
            </a:r>
            <a:r>
              <a:rPr lang="en-US" sz="2000" dirty="0" err="1" smtClean="0">
                <a:latin typeface="Arial Narrow" pitchFamily="34" charset="0"/>
              </a:rPr>
              <a:t>méta-analyse</a:t>
            </a:r>
            <a:r>
              <a:rPr lang="en-US" sz="2000" dirty="0" smtClean="0">
                <a:latin typeface="Arial Narrow" pitchFamily="34" charset="0"/>
              </a:rPr>
              <a:t> de Nesbit et </a:t>
            </a:r>
            <a:r>
              <a:rPr lang="en-US" sz="2000" dirty="0" err="1" smtClean="0">
                <a:latin typeface="Arial Narrow" pitchFamily="34" charset="0"/>
              </a:rPr>
              <a:t>Adesope</a:t>
            </a:r>
            <a:r>
              <a:rPr lang="en-US" sz="2000" dirty="0" smtClean="0">
                <a:latin typeface="Arial Narrow" pitchFamily="34" charset="0"/>
              </a:rPr>
              <a:t>, 2006)</a:t>
            </a:r>
          </a:p>
          <a:p>
            <a:r>
              <a:rPr lang="en-US" dirty="0" smtClean="0">
                <a:latin typeface="Arial Narrow" pitchFamily="34" charset="0"/>
              </a:rPr>
              <a:t>La </a:t>
            </a:r>
            <a:r>
              <a:rPr lang="en-US" dirty="0" err="1" smtClean="0">
                <a:latin typeface="Arial Narrow" pitchFamily="34" charset="0"/>
              </a:rPr>
              <a:t>grande</a:t>
            </a:r>
            <a:r>
              <a:rPr lang="en-US" dirty="0" smtClean="0">
                <a:latin typeface="Arial Narrow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</a:rPr>
              <a:t>diversité</a:t>
            </a:r>
            <a:r>
              <a:rPr lang="en-US" dirty="0" smtClean="0">
                <a:latin typeface="Arial Narrow" pitchFamily="34" charset="0"/>
              </a:rPr>
              <a:t> des </a:t>
            </a:r>
            <a:r>
              <a:rPr lang="en-US" dirty="0" err="1" smtClean="0">
                <a:latin typeface="Arial Narrow" pitchFamily="34" charset="0"/>
              </a:rPr>
              <a:t>stratégies</a:t>
            </a:r>
            <a:r>
              <a:rPr lang="en-US" dirty="0" smtClean="0">
                <a:latin typeface="Arial Narrow" pitchFamily="34" charset="0"/>
              </a:rPr>
              <a:t> rend </a:t>
            </a:r>
            <a:r>
              <a:rPr lang="en-US" dirty="0" err="1" smtClean="0">
                <a:latin typeface="Arial Narrow" pitchFamily="34" charset="0"/>
              </a:rPr>
              <a:t>difficile</a:t>
            </a:r>
            <a:r>
              <a:rPr lang="en-US" dirty="0" smtClean="0">
                <a:latin typeface="Arial Narrow" pitchFamily="34" charset="0"/>
              </a:rPr>
              <a:t> la </a:t>
            </a:r>
            <a:r>
              <a:rPr lang="en-US" dirty="0" err="1" smtClean="0">
                <a:latin typeface="Arial Narrow" pitchFamily="34" charset="0"/>
              </a:rPr>
              <a:t>comparaison</a:t>
            </a:r>
            <a:r>
              <a:rPr lang="en-US" dirty="0" smtClean="0">
                <a:latin typeface="Arial Narrow" pitchFamily="34" charset="0"/>
              </a:rPr>
              <a:t> et la </a:t>
            </a:r>
            <a:r>
              <a:rPr lang="en-US" dirty="0" err="1" smtClean="0">
                <a:latin typeface="Arial Narrow" pitchFamily="34" charset="0"/>
              </a:rPr>
              <a:t>généralisation</a:t>
            </a:r>
            <a:r>
              <a:rPr lang="en-US" dirty="0" smtClean="0">
                <a:latin typeface="Arial Narrow" pitchFamily="34" charset="0"/>
              </a:rPr>
              <a:t> des </a:t>
            </a:r>
            <a:r>
              <a:rPr lang="en-US" dirty="0" err="1" smtClean="0">
                <a:latin typeface="Arial Narrow" pitchFamily="34" charset="0"/>
              </a:rPr>
              <a:t>résultats</a:t>
            </a:r>
            <a:endParaRPr lang="en-US" dirty="0" smtClean="0">
              <a:latin typeface="Arial Narrow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Qu’en dit la recherche ?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600" dirty="0" smtClean="0">
                <a:latin typeface="Arial Narrow" pitchFamily="34" charset="0"/>
              </a:rPr>
              <a:t>Une activité créative</a:t>
            </a:r>
          </a:p>
          <a:p>
            <a:r>
              <a:rPr lang="fr-CA" sz="3600" dirty="0" smtClean="0">
                <a:latin typeface="Arial Narrow" pitchFamily="34" charset="0"/>
              </a:rPr>
              <a:t>Mais aussi une activité de planification</a:t>
            </a:r>
          </a:p>
          <a:p>
            <a:r>
              <a:rPr lang="fr-CA" sz="3600" dirty="0" smtClean="0">
                <a:latin typeface="Arial Narrow" pitchFamily="34" charset="0"/>
              </a:rPr>
              <a:t>Plusieurs décisions nécessaires</a:t>
            </a:r>
          </a:p>
          <a:p>
            <a:pPr lvl="1"/>
            <a:r>
              <a:rPr lang="fr-CA" sz="3200" dirty="0" smtClean="0">
                <a:latin typeface="Arial Narrow" pitchFamily="34" charset="0"/>
              </a:rPr>
              <a:t>Quoi ? </a:t>
            </a:r>
          </a:p>
          <a:p>
            <a:pPr lvl="1"/>
            <a:r>
              <a:rPr lang="fr-CA" sz="3200" dirty="0" smtClean="0">
                <a:latin typeface="Arial Narrow" pitchFamily="34" charset="0"/>
              </a:rPr>
              <a:t>Pourquoi ?</a:t>
            </a:r>
          </a:p>
          <a:p>
            <a:pPr lvl="1"/>
            <a:r>
              <a:rPr lang="fr-CA" sz="3200" dirty="0" smtClean="0">
                <a:latin typeface="Arial Narrow" pitchFamily="34" charset="0"/>
              </a:rPr>
              <a:t>Avec qui ? </a:t>
            </a:r>
          </a:p>
          <a:p>
            <a:pPr lvl="1"/>
            <a:r>
              <a:rPr lang="fr-CA" sz="3200" dirty="0" smtClean="0">
                <a:latin typeface="Arial Narrow" pitchFamily="34" charset="0"/>
              </a:rPr>
              <a:t>Quand ?</a:t>
            </a:r>
          </a:p>
          <a:p>
            <a:pPr lvl="1"/>
            <a:r>
              <a:rPr lang="fr-CA" sz="3200" dirty="0" smtClean="0">
                <a:latin typeface="Arial Narrow" pitchFamily="34" charset="0"/>
              </a:rPr>
              <a:t>Comment ?</a:t>
            </a:r>
            <a:endParaRPr lang="fr-CA" sz="3200" dirty="0">
              <a:latin typeface="Arial Narrow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3200" dirty="0" smtClean="0"/>
              <a:t>Concevoir une stratégie d’apprentissage intégrant « concept </a:t>
            </a:r>
            <a:r>
              <a:rPr lang="fr-CA" sz="3200" dirty="0" err="1" smtClean="0"/>
              <a:t>mapping</a:t>
            </a:r>
            <a:r>
              <a:rPr lang="fr-CA" sz="3200" dirty="0" smtClean="0"/>
              <a:t> » </a:t>
            </a:r>
            <a:endParaRPr lang="fr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CA" sz="3600" dirty="0" smtClean="0">
                <a:solidFill>
                  <a:srgbClr val="FF0000"/>
                </a:solidFill>
                <a:latin typeface="Arial Narrow" pitchFamily="34" charset="0"/>
              </a:rPr>
              <a:t>Décider du « Quoi » ?</a:t>
            </a:r>
            <a:endParaRPr lang="fr-CA" sz="3600" dirty="0" smtClean="0">
              <a:latin typeface="Arial Narrow" pitchFamily="34" charset="0"/>
            </a:endParaRPr>
          </a:p>
          <a:p>
            <a:pPr lvl="1"/>
            <a:r>
              <a:rPr lang="fr-CA" sz="3600" dirty="0" smtClean="0">
                <a:latin typeface="Arial Narrow" pitchFamily="34" charset="0"/>
              </a:rPr>
              <a:t>Dans quel domaine ?</a:t>
            </a:r>
          </a:p>
          <a:p>
            <a:pPr lvl="1"/>
            <a:r>
              <a:rPr lang="fr-CA" sz="3600" dirty="0" smtClean="0">
                <a:latin typeface="Arial Narrow" pitchFamily="34" charset="0"/>
              </a:rPr>
              <a:t>Quelles </a:t>
            </a:r>
            <a:r>
              <a:rPr lang="fr-CA" sz="3600" dirty="0" smtClean="0">
                <a:latin typeface="Arial Narrow" pitchFamily="34" charset="0"/>
              </a:rPr>
              <a:t>sont les sources des connaissances sur le domaine (textes, web, situations vécues, personnes</a:t>
            </a:r>
            <a:r>
              <a:rPr lang="fr-CA" sz="3600" dirty="0" smtClean="0">
                <a:latin typeface="Arial Narrow" pitchFamily="34" charset="0"/>
              </a:rPr>
              <a:t>…)</a:t>
            </a:r>
            <a:r>
              <a:rPr lang="fr-CA" sz="3600" dirty="0" smtClean="0">
                <a:latin typeface="Arial Narrow" pitchFamily="34" charset="0"/>
              </a:rPr>
              <a:t> </a:t>
            </a:r>
            <a:endParaRPr lang="fr-CA" sz="3600" dirty="0" smtClean="0">
              <a:latin typeface="Arial Narrow" pitchFamily="34" charset="0"/>
            </a:endParaRPr>
          </a:p>
          <a:p>
            <a:pPr lvl="1"/>
            <a:r>
              <a:rPr lang="fr-CA" sz="3600" dirty="0" smtClean="0">
                <a:latin typeface="Arial Narrow" pitchFamily="34" charset="0"/>
              </a:rPr>
              <a:t>Quelle </a:t>
            </a:r>
            <a:r>
              <a:rPr lang="fr-CA" sz="3600" dirty="0" smtClean="0">
                <a:latin typeface="Arial Narrow" pitchFamily="34" charset="0"/>
              </a:rPr>
              <a:t>est la </a:t>
            </a:r>
            <a:r>
              <a:rPr lang="fr-CA" sz="3600" dirty="0" smtClean="0">
                <a:latin typeface="Arial Narrow" pitchFamily="34" charset="0"/>
              </a:rPr>
              <a:t>question, le sujet …?</a:t>
            </a:r>
          </a:p>
          <a:p>
            <a:pPr lvl="1"/>
            <a:r>
              <a:rPr lang="fr-CA" sz="3600" dirty="0" smtClean="0">
                <a:latin typeface="Arial Narrow" pitchFamily="34" charset="0"/>
              </a:rPr>
              <a:t>Quelle structuration privilégier ?</a:t>
            </a:r>
            <a:endParaRPr lang="fr-CA" sz="3600" dirty="0" smtClean="0">
              <a:latin typeface="Arial Narrow" pitchFamily="34" charset="0"/>
            </a:endParaRPr>
          </a:p>
          <a:p>
            <a:pPr lvl="1"/>
            <a:endParaRPr lang="fr-CA" sz="2400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>
              <a:buNone/>
            </a:pPr>
            <a:endParaRPr lang="fr-CA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2800" dirty="0" smtClean="0"/>
              <a:t>Concevoir une stratégie d’apprentissage intégrant « concept </a:t>
            </a:r>
            <a:r>
              <a:rPr lang="fr-CA" sz="2800" dirty="0" err="1" smtClean="0"/>
              <a:t>mapping</a:t>
            </a:r>
            <a:r>
              <a:rPr lang="fr-CA" sz="2800" dirty="0" smtClean="0"/>
              <a:t> </a:t>
            </a:r>
            <a:r>
              <a:rPr lang="fr-CA" sz="2800" dirty="0" smtClean="0"/>
              <a:t>» …</a:t>
            </a:r>
            <a:endParaRPr lang="fr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4000" dirty="0" smtClean="0">
                <a:latin typeface="Arial Narrow" pitchFamily="34" charset="0"/>
              </a:rPr>
              <a:t>Effets positifs de CM sur l’apprentissage </a:t>
            </a:r>
            <a:r>
              <a:rPr lang="fr-CA" sz="4000" dirty="0" smtClean="0">
                <a:solidFill>
                  <a:srgbClr val="FF0000"/>
                </a:solidFill>
                <a:latin typeface="Arial Narrow" pitchFamily="34" charset="0"/>
              </a:rPr>
              <a:t>: </a:t>
            </a:r>
            <a:endParaRPr lang="fr-CA" sz="40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lvl="1"/>
            <a:r>
              <a:rPr lang="fr-CA" sz="3600" dirty="0" smtClean="0">
                <a:latin typeface="Arial Narrow" pitchFamily="34" charset="0"/>
              </a:rPr>
              <a:t>En </a:t>
            </a:r>
            <a:r>
              <a:rPr lang="fr-CA" sz="3600" dirty="0" smtClean="0">
                <a:solidFill>
                  <a:srgbClr val="FF0000"/>
                </a:solidFill>
                <a:latin typeface="Arial Narrow" pitchFamily="34" charset="0"/>
              </a:rPr>
              <a:t>sciences </a:t>
            </a:r>
            <a:r>
              <a:rPr lang="fr-CA" sz="3600" dirty="0" smtClean="0">
                <a:solidFill>
                  <a:srgbClr val="FF0000"/>
                </a:solidFill>
                <a:latin typeface="Arial Narrow" pitchFamily="34" charset="0"/>
              </a:rPr>
              <a:t>sociales et </a:t>
            </a:r>
            <a:r>
              <a:rPr lang="fr-CA" sz="3600" dirty="0" smtClean="0">
                <a:solidFill>
                  <a:srgbClr val="FF0000"/>
                </a:solidFill>
                <a:latin typeface="Arial Narrow" pitchFamily="34" charset="0"/>
              </a:rPr>
              <a:t>humaines </a:t>
            </a:r>
            <a:r>
              <a:rPr lang="fr-CA" sz="3600" dirty="0" smtClean="0">
                <a:latin typeface="Arial Narrow" pitchFamily="34" charset="0"/>
              </a:rPr>
              <a:t>(domaines « verbalement saturés »)</a:t>
            </a:r>
            <a:endParaRPr lang="fr-CA" sz="3600" dirty="0" smtClean="0">
              <a:latin typeface="Arial Narrow" pitchFamily="34" charset="0"/>
            </a:endParaRPr>
          </a:p>
          <a:p>
            <a:pPr lvl="1"/>
            <a:r>
              <a:rPr lang="fr-CA" sz="3600" dirty="0" smtClean="0">
                <a:latin typeface="Arial Narrow" pitchFamily="34" charset="0"/>
              </a:rPr>
              <a:t>Dans les situations d’</a:t>
            </a:r>
            <a:r>
              <a:rPr lang="fr-CA" sz="3600" dirty="0" smtClean="0">
                <a:solidFill>
                  <a:srgbClr val="FF0000"/>
                </a:solidFill>
                <a:latin typeface="Arial Narrow" pitchFamily="34" charset="0"/>
              </a:rPr>
              <a:t>apprentissage </a:t>
            </a:r>
            <a:r>
              <a:rPr lang="fr-CA" sz="3600" dirty="0" smtClean="0">
                <a:solidFill>
                  <a:srgbClr val="FF0000"/>
                </a:solidFill>
                <a:latin typeface="Arial Narrow" pitchFamily="34" charset="0"/>
              </a:rPr>
              <a:t>par les </a:t>
            </a:r>
            <a:r>
              <a:rPr lang="fr-CA" sz="3600" dirty="0" smtClean="0">
                <a:solidFill>
                  <a:srgbClr val="FF0000"/>
                </a:solidFill>
                <a:latin typeface="Arial Narrow" pitchFamily="34" charset="0"/>
              </a:rPr>
              <a:t>textes</a:t>
            </a:r>
            <a:endParaRPr lang="fr-CA" sz="32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lvl="1"/>
            <a:r>
              <a:rPr lang="fr-CA" sz="3600" dirty="0" smtClean="0">
                <a:latin typeface="Arial Narrow" pitchFamily="34" charset="0"/>
              </a:rPr>
              <a:t>Structures des connaissances du type « Discours organisé »</a:t>
            </a:r>
          </a:p>
          <a:p>
            <a:pPr lvl="1"/>
            <a:endParaRPr lang="fr-CA" sz="2400" dirty="0" smtClean="0"/>
          </a:p>
          <a:p>
            <a:pPr lvl="1"/>
            <a:endParaRPr lang="fr-CA" sz="2200" dirty="0" smtClean="0"/>
          </a:p>
          <a:p>
            <a:endParaRPr lang="fr-CA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Qu’en dit la recherche ?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CA" dirty="0" smtClean="0">
                <a:solidFill>
                  <a:srgbClr val="FF0000"/>
                </a:solidFill>
              </a:rPr>
              <a:t> </a:t>
            </a:r>
            <a:r>
              <a:rPr lang="fr-CA" dirty="0" smtClean="0"/>
              <a:t>Décider du « </a:t>
            </a:r>
            <a:r>
              <a:rPr lang="fr-CA" sz="2800" dirty="0" smtClean="0">
                <a:solidFill>
                  <a:srgbClr val="FF0000"/>
                </a:solidFill>
              </a:rPr>
              <a:t>POURQUOI »? </a:t>
            </a:r>
            <a:endParaRPr lang="fr-CA" dirty="0" smtClean="0">
              <a:solidFill>
                <a:srgbClr val="FF0000"/>
              </a:solidFill>
            </a:endParaRPr>
          </a:p>
          <a:p>
            <a:r>
              <a:rPr lang="fr-CA" dirty="0" smtClean="0"/>
              <a:t>Pour…</a:t>
            </a:r>
            <a:endParaRPr lang="fr-CA" dirty="0" smtClean="0"/>
          </a:p>
          <a:p>
            <a:pPr lvl="1"/>
            <a:r>
              <a:rPr lang="fr-CA" dirty="0" smtClean="0"/>
              <a:t>Se familiariser avec un domaine ?</a:t>
            </a:r>
          </a:p>
          <a:p>
            <a:pPr lvl="1"/>
            <a:r>
              <a:rPr lang="fr-CA" dirty="0" smtClean="0"/>
              <a:t>Approfondir un sujet en particulier ?</a:t>
            </a:r>
          </a:p>
          <a:p>
            <a:pPr lvl="1"/>
            <a:r>
              <a:rPr lang="fr-CA" dirty="0" smtClean="0"/>
              <a:t>Identifier ses difficultés de compréhension ? </a:t>
            </a:r>
          </a:p>
          <a:p>
            <a:pPr lvl="1"/>
            <a:r>
              <a:rPr lang="fr-CA" dirty="0" smtClean="0"/>
              <a:t>Apprendre à poser les bonnes questions </a:t>
            </a:r>
            <a:r>
              <a:rPr lang="fr-CA" dirty="0" smtClean="0"/>
              <a:t>?</a:t>
            </a:r>
          </a:p>
          <a:p>
            <a:pPr lvl="1"/>
            <a:r>
              <a:rPr lang="fr-CA" dirty="0" smtClean="0"/>
              <a:t>Discuter ?</a:t>
            </a:r>
            <a:endParaRPr lang="fr-CA" dirty="0" smtClean="0"/>
          </a:p>
          <a:p>
            <a:pPr lvl="1"/>
            <a:r>
              <a:rPr lang="fr-CA" dirty="0" smtClean="0"/>
              <a:t>Structurer l’expérience vécue </a:t>
            </a:r>
            <a:r>
              <a:rPr lang="fr-CA" dirty="0" smtClean="0"/>
              <a:t>?</a:t>
            </a:r>
          </a:p>
          <a:p>
            <a:pPr lvl="1"/>
            <a:r>
              <a:rPr lang="fr-CA" dirty="0" smtClean="0"/>
              <a:t>Relier la théorie et la pratique ?</a:t>
            </a:r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>
              <a:buNone/>
            </a:pPr>
            <a:endParaRPr lang="fr-CA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2400" dirty="0" smtClean="0"/>
              <a:t/>
            </a:r>
            <a:br>
              <a:rPr lang="fr-CA" sz="2400" dirty="0" smtClean="0"/>
            </a:br>
            <a:r>
              <a:rPr lang="fr-CA" sz="2800" dirty="0" smtClean="0"/>
              <a:t>Concevoir une stratégie </a:t>
            </a:r>
            <a:r>
              <a:rPr lang="fr-CA" sz="2800" dirty="0" smtClean="0"/>
              <a:t>d’apprentissage </a:t>
            </a:r>
            <a:r>
              <a:rPr lang="fr-CA" sz="2800" dirty="0" smtClean="0"/>
              <a:t>intégrant « concept </a:t>
            </a:r>
            <a:r>
              <a:rPr lang="fr-CA" sz="2800" dirty="0" err="1" smtClean="0"/>
              <a:t>mapping</a:t>
            </a:r>
            <a:r>
              <a:rPr lang="fr-CA" sz="2800" dirty="0" smtClean="0"/>
              <a:t> » </a:t>
            </a:r>
            <a:r>
              <a:rPr lang="fr-CA" sz="2800" dirty="0" smtClean="0"/>
              <a:t>…</a:t>
            </a:r>
            <a:r>
              <a:rPr lang="fr-CA" sz="2800" dirty="0" smtClean="0"/>
              <a:t/>
            </a:r>
            <a:br>
              <a:rPr lang="fr-CA" sz="2800" dirty="0" smtClean="0"/>
            </a:br>
            <a:endParaRPr lang="fr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sz="3200" dirty="0" smtClean="0">
                <a:latin typeface="Arial Narrow" pitchFamily="34" charset="0"/>
              </a:rPr>
              <a:t>Effets des </a:t>
            </a:r>
            <a:r>
              <a:rPr lang="fr-CA" sz="3200" dirty="0" smtClean="0">
                <a:solidFill>
                  <a:srgbClr val="FF0000"/>
                </a:solidFill>
                <a:latin typeface="Arial Narrow" pitchFamily="34" charset="0"/>
              </a:rPr>
              <a:t>objectifs de la tâche </a:t>
            </a:r>
            <a:r>
              <a:rPr lang="fr-CA" sz="3200" dirty="0" smtClean="0">
                <a:latin typeface="Arial Narrow" pitchFamily="34" charset="0"/>
              </a:rPr>
              <a:t>sur l’apprentissage :</a:t>
            </a:r>
          </a:p>
          <a:p>
            <a:pPr lvl="1"/>
            <a:r>
              <a:rPr lang="fr-CA" sz="2800" dirty="0" smtClean="0">
                <a:latin typeface="Arial Narrow" pitchFamily="34" charset="0"/>
              </a:rPr>
              <a:t>Les objectifs de « </a:t>
            </a:r>
            <a:r>
              <a:rPr lang="fr-CA" sz="2800" dirty="0" smtClean="0">
                <a:solidFill>
                  <a:srgbClr val="FF0000"/>
                </a:solidFill>
                <a:latin typeface="Arial Narrow" pitchFamily="34" charset="0"/>
              </a:rPr>
              <a:t>partage et d’échange </a:t>
            </a:r>
            <a:r>
              <a:rPr lang="fr-CA" sz="2800" dirty="0" smtClean="0">
                <a:latin typeface="Arial Narrow" pitchFamily="34" charset="0"/>
              </a:rPr>
              <a:t>» favorisent </a:t>
            </a:r>
          </a:p>
          <a:p>
            <a:pPr lvl="2"/>
            <a:r>
              <a:rPr lang="fr-CA" sz="2600" dirty="0" smtClean="0">
                <a:latin typeface="Arial Narrow" pitchFamily="34" charset="0"/>
              </a:rPr>
              <a:t>la discussion sur le contenu </a:t>
            </a:r>
          </a:p>
          <a:p>
            <a:pPr lvl="2"/>
            <a:r>
              <a:rPr lang="fr-CA" sz="2600" dirty="0" smtClean="0">
                <a:latin typeface="Arial Narrow" pitchFamily="34" charset="0"/>
              </a:rPr>
              <a:t>l’apprentissage à moyen terme (aussi un changement d’attitude envers l’apprentissage)</a:t>
            </a:r>
          </a:p>
          <a:p>
            <a:pPr lvl="1"/>
            <a:r>
              <a:rPr lang="fr-CA" sz="2800" dirty="0" smtClean="0">
                <a:solidFill>
                  <a:srgbClr val="FF0000"/>
                </a:solidFill>
                <a:latin typeface="Arial Narrow" pitchFamily="34" charset="0"/>
              </a:rPr>
              <a:t>Questionner et se questionner </a:t>
            </a:r>
            <a:r>
              <a:rPr lang="fr-CA" sz="2800" dirty="0" smtClean="0">
                <a:latin typeface="Arial Narrow" pitchFamily="34" charset="0"/>
              </a:rPr>
              <a:t>: la stratégie la plus efficace pour favoriser la compréhension des textes (génération des inférences)</a:t>
            </a:r>
          </a:p>
          <a:p>
            <a:pPr lvl="1"/>
            <a:r>
              <a:rPr lang="fr-CA" sz="2800" dirty="0" smtClean="0">
                <a:latin typeface="Arial Narrow" pitchFamily="34" charset="0"/>
              </a:rPr>
              <a:t>Meilleur rappel des idées « centrales » - organisation en « largeur » plutôt qu’en «</a:t>
            </a:r>
            <a:r>
              <a:rPr lang="fr-CA" sz="2800" smtClean="0">
                <a:latin typeface="Arial Narrow" pitchFamily="34" charset="0"/>
              </a:rPr>
              <a:t> profondeur »</a:t>
            </a:r>
            <a:endParaRPr lang="fr-CA" sz="2800" dirty="0" smtClean="0">
              <a:latin typeface="Arial Narrow" pitchFamily="34" charset="0"/>
            </a:endParaRPr>
          </a:p>
          <a:p>
            <a:pPr lvl="1">
              <a:buFontTx/>
              <a:buChar char="-"/>
            </a:pPr>
            <a:endParaRPr lang="fr-CA" sz="2400" dirty="0" smtClean="0"/>
          </a:p>
          <a:p>
            <a:pPr lvl="1">
              <a:buFontTx/>
              <a:buChar char="-"/>
            </a:pPr>
            <a:endParaRPr lang="fr-CA" sz="2400" dirty="0" smtClean="0"/>
          </a:p>
          <a:p>
            <a:pPr>
              <a:buNone/>
            </a:pPr>
            <a:endParaRPr lang="fr-CA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Qu’en dit la recherche ?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 de l’atelier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83568" y="1340769"/>
            <a:ext cx="7992888" cy="45365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fr-CA" dirty="0" smtClean="0"/>
          </a:p>
          <a:p>
            <a:pPr marL="108000"/>
            <a:r>
              <a:rPr lang="fr-CA" sz="3300" dirty="0" smtClean="0">
                <a:latin typeface="Arial Narrow" pitchFamily="34" charset="0"/>
              </a:rPr>
              <a:t>Construction des cartes conceptuelles</a:t>
            </a:r>
            <a:endParaRPr lang="fr-CA" sz="3300" dirty="0" smtClean="0">
              <a:latin typeface="Arial Narrow" pitchFamily="34" charset="0"/>
            </a:endParaRPr>
          </a:p>
          <a:p>
            <a:pPr marL="108000" lvl="1"/>
            <a:r>
              <a:rPr lang="fr-CA" sz="2800" dirty="0" smtClean="0">
                <a:latin typeface="Arial Narrow" pitchFamily="34" charset="0"/>
              </a:rPr>
              <a:t>T</a:t>
            </a:r>
            <a:r>
              <a:rPr lang="fr-CA" sz="2800" dirty="0" smtClean="0">
                <a:latin typeface="Arial Narrow" pitchFamily="34" charset="0"/>
              </a:rPr>
              <a:t>echnique</a:t>
            </a:r>
            <a:endParaRPr lang="fr-CA" sz="2800" dirty="0" smtClean="0">
              <a:latin typeface="Arial Narrow" pitchFamily="34" charset="0"/>
            </a:endParaRPr>
          </a:p>
          <a:p>
            <a:pPr marL="108000" lvl="1"/>
            <a:r>
              <a:rPr lang="fr-CA" sz="2800" dirty="0" smtClean="0">
                <a:latin typeface="Arial Narrow" pitchFamily="34" charset="0"/>
              </a:rPr>
              <a:t>O</a:t>
            </a:r>
            <a:r>
              <a:rPr lang="fr-CA" sz="2800" dirty="0" smtClean="0">
                <a:latin typeface="Arial Narrow" pitchFamily="34" charset="0"/>
              </a:rPr>
              <a:t>utils informatisés</a:t>
            </a:r>
          </a:p>
          <a:p>
            <a:pPr marL="108000" lvl="1"/>
            <a:r>
              <a:rPr lang="fr-CA" sz="2800" dirty="0" smtClean="0">
                <a:latin typeface="Arial Narrow" pitchFamily="34" charset="0"/>
              </a:rPr>
              <a:t>Raisons de popularité …</a:t>
            </a:r>
          </a:p>
          <a:p>
            <a:pPr marL="108000" lvl="1"/>
            <a:endParaRPr lang="fr-CA" sz="2800" dirty="0" smtClean="0">
              <a:latin typeface="Arial Narrow" pitchFamily="34" charset="0"/>
            </a:endParaRPr>
          </a:p>
          <a:p>
            <a:pPr marL="108000"/>
            <a:r>
              <a:rPr lang="fr-CA" sz="3300" dirty="0" smtClean="0">
                <a:latin typeface="Arial Narrow" pitchFamily="34" charset="0"/>
              </a:rPr>
              <a:t>Stratégies intégrant la construction des cartes conceptuelles</a:t>
            </a:r>
          </a:p>
          <a:p>
            <a:pPr marL="108000" lvl="1"/>
            <a:r>
              <a:rPr lang="fr-CA" sz="2800" dirty="0" smtClean="0">
                <a:latin typeface="Arial Narrow" pitchFamily="34" charset="0"/>
              </a:rPr>
              <a:t>Et ce qu’en dit la recherche …</a:t>
            </a:r>
          </a:p>
          <a:p>
            <a:pPr marL="108000" lvl="1"/>
            <a:endParaRPr lang="fr-CA" sz="2800" dirty="0" smtClean="0">
              <a:latin typeface="Arial Narrow" pitchFamily="34" charset="0"/>
            </a:endParaRPr>
          </a:p>
          <a:p>
            <a:pPr marL="108000"/>
            <a:r>
              <a:rPr lang="fr-CA" sz="3300" dirty="0" smtClean="0">
                <a:latin typeface="Arial Narrow" pitchFamily="34" charset="0"/>
              </a:rPr>
              <a:t>D</a:t>
            </a:r>
            <a:r>
              <a:rPr lang="fr-CA" sz="3300" dirty="0" smtClean="0">
                <a:latin typeface="Arial Narrow" pitchFamily="34" charset="0"/>
              </a:rPr>
              <a:t>éfis pour les enseignants et les étudiants</a:t>
            </a:r>
          </a:p>
          <a:p>
            <a:pPr lvl="1"/>
            <a:endParaRPr lang="fr-CA" sz="2400" dirty="0" smtClean="0"/>
          </a:p>
          <a:p>
            <a:endParaRPr lang="fr-CA" sz="2800" dirty="0" smtClean="0"/>
          </a:p>
          <a:p>
            <a:pPr>
              <a:buNone/>
            </a:pPr>
            <a:endParaRPr lang="fr-CA" sz="3200" dirty="0" smtClean="0"/>
          </a:p>
          <a:p>
            <a:pPr>
              <a:buNone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fr-CA" sz="4000" dirty="0" smtClean="0">
                <a:latin typeface="Arial Narrow" pitchFamily="34" charset="0"/>
              </a:rPr>
              <a:t>Décider de « </a:t>
            </a:r>
            <a:r>
              <a:rPr lang="fr-CA" sz="4000" dirty="0" smtClean="0">
                <a:solidFill>
                  <a:srgbClr val="FF0000"/>
                </a:solidFill>
                <a:latin typeface="Arial Narrow" pitchFamily="34" charset="0"/>
              </a:rPr>
              <a:t>QUI</a:t>
            </a:r>
            <a:r>
              <a:rPr lang="fr-CA" sz="4000" dirty="0" smtClean="0">
                <a:solidFill>
                  <a:srgbClr val="FF0000"/>
                </a:solidFill>
                <a:latin typeface="Arial Narrow" pitchFamily="34" charset="0"/>
              </a:rPr>
              <a:t> </a:t>
            </a:r>
            <a:r>
              <a:rPr lang="fr-CA" sz="4000" dirty="0" smtClean="0">
                <a:solidFill>
                  <a:srgbClr val="FF0000"/>
                </a:solidFill>
                <a:latin typeface="Arial Narrow" pitchFamily="34" charset="0"/>
              </a:rPr>
              <a:t>et avec qui » </a:t>
            </a:r>
            <a:r>
              <a:rPr lang="fr-CA" sz="4000" dirty="0" smtClean="0">
                <a:solidFill>
                  <a:srgbClr val="FF0000"/>
                </a:solidFill>
                <a:latin typeface="Arial Narrow" pitchFamily="34" charset="0"/>
              </a:rPr>
              <a:t>?</a:t>
            </a:r>
            <a:endParaRPr lang="fr-CA" sz="4000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marL="850392" lvl="1" indent="-457200"/>
            <a:r>
              <a:rPr lang="fr-CA" sz="4000" dirty="0" smtClean="0">
                <a:latin typeface="Arial Narrow" pitchFamily="34" charset="0"/>
              </a:rPr>
              <a:t>Individuellement </a:t>
            </a:r>
            <a:r>
              <a:rPr lang="fr-CA" sz="4000" dirty="0" smtClean="0">
                <a:latin typeface="Arial Narrow" pitchFamily="34" charset="0"/>
              </a:rPr>
              <a:t>?</a:t>
            </a:r>
          </a:p>
          <a:p>
            <a:pPr marL="850392" lvl="1" indent="-457200"/>
            <a:r>
              <a:rPr lang="fr-CA" sz="4000" dirty="0" smtClean="0">
                <a:latin typeface="Arial Narrow" pitchFamily="34" charset="0"/>
              </a:rPr>
              <a:t>En </a:t>
            </a:r>
            <a:r>
              <a:rPr lang="fr-CA" sz="4000" dirty="0" smtClean="0">
                <a:latin typeface="Arial Narrow" pitchFamily="34" charset="0"/>
              </a:rPr>
              <a:t>petit groupe </a:t>
            </a:r>
            <a:r>
              <a:rPr lang="fr-CA" sz="4000" dirty="0" smtClean="0">
                <a:latin typeface="Arial Narrow" pitchFamily="34" charset="0"/>
              </a:rPr>
              <a:t>?</a:t>
            </a:r>
          </a:p>
          <a:p>
            <a:pPr marL="850392" lvl="1" indent="-457200"/>
            <a:r>
              <a:rPr lang="fr-CA" sz="4000" dirty="0" smtClean="0">
                <a:latin typeface="Arial Narrow" pitchFamily="34" charset="0"/>
              </a:rPr>
              <a:t>En grand groupe ? </a:t>
            </a:r>
            <a:endParaRPr lang="fr-CA" sz="4000" dirty="0" smtClean="0">
              <a:latin typeface="Arial Narrow" pitchFamily="34" charset="0"/>
            </a:endParaRPr>
          </a:p>
          <a:p>
            <a:pPr marL="850392" lvl="1" indent="-457200"/>
            <a:r>
              <a:rPr lang="fr-CA" sz="4000" dirty="0" smtClean="0">
                <a:latin typeface="Arial Narrow" pitchFamily="34" charset="0"/>
              </a:rPr>
              <a:t>A</a:t>
            </a:r>
            <a:r>
              <a:rPr lang="fr-CA" sz="4000" dirty="0" smtClean="0">
                <a:latin typeface="Arial Narrow" pitchFamily="34" charset="0"/>
              </a:rPr>
              <a:t>vec </a:t>
            </a:r>
            <a:r>
              <a:rPr lang="fr-CA" sz="4000" dirty="0" smtClean="0">
                <a:latin typeface="Arial Narrow" pitchFamily="34" charset="0"/>
              </a:rPr>
              <a:t>l’enseignant ? </a:t>
            </a:r>
            <a:endParaRPr lang="fr-CA" sz="4000" dirty="0" smtClean="0">
              <a:latin typeface="Arial Narrow" pitchFamily="34" charset="0"/>
            </a:endParaRPr>
          </a:p>
          <a:p>
            <a:pPr marL="594360" indent="-457200"/>
            <a:r>
              <a:rPr lang="fr-CA" sz="4400" dirty="0" smtClean="0">
                <a:latin typeface="Arial Narrow" pitchFamily="34" charset="0"/>
              </a:rPr>
              <a:t>Les types d’apprenants ?</a:t>
            </a:r>
            <a:endParaRPr lang="fr-CA" sz="4400" dirty="0" smtClean="0">
              <a:latin typeface="Arial Narrow" pitchFamily="34" charset="0"/>
            </a:endParaRPr>
          </a:p>
          <a:p>
            <a:pPr marL="850392" lvl="1" indent="-457200"/>
            <a:endParaRPr lang="fr-CA" sz="3600" dirty="0" smtClean="0"/>
          </a:p>
          <a:p>
            <a:pPr marL="1371600" lvl="3" indent="-457200"/>
            <a:endParaRPr lang="fr-CA" sz="3200" dirty="0" smtClean="0"/>
          </a:p>
          <a:p>
            <a:pPr marL="1088136" lvl="2" indent="-457200">
              <a:buNone/>
            </a:pPr>
            <a:endParaRPr lang="fr-CA" dirty="0" smtClean="0"/>
          </a:p>
          <a:p>
            <a:pPr marL="1088136" lvl="2" indent="-457200">
              <a:buNone/>
            </a:pPr>
            <a:endParaRPr lang="fr-CA" dirty="0" smtClean="0"/>
          </a:p>
          <a:p>
            <a:pPr lvl="1">
              <a:buFontTx/>
              <a:buChar char="-"/>
            </a:pPr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>
              <a:buNone/>
            </a:pPr>
            <a:endParaRPr lang="fr-CA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3200" dirty="0" smtClean="0"/>
              <a:t>Concevoir une stratégie d’apprentissage intégrant « concept </a:t>
            </a:r>
            <a:r>
              <a:rPr lang="fr-CA" sz="3200" dirty="0" err="1" smtClean="0"/>
              <a:t>mapping</a:t>
            </a:r>
            <a:r>
              <a:rPr lang="fr-CA" sz="3200" dirty="0" smtClean="0"/>
              <a:t> </a:t>
            </a:r>
            <a:r>
              <a:rPr lang="fr-CA" sz="3200" dirty="0" smtClean="0"/>
              <a:t>»…</a:t>
            </a:r>
            <a:endParaRPr lang="fr-C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fr-CA" sz="2800" dirty="0" smtClean="0">
                <a:latin typeface="Arial Narrow" pitchFamily="34" charset="0"/>
              </a:rPr>
              <a:t>Meilleur apprentissage en </a:t>
            </a:r>
            <a:r>
              <a:rPr lang="fr-CA" sz="2800" dirty="0" smtClean="0">
                <a:solidFill>
                  <a:srgbClr val="FF0000"/>
                </a:solidFill>
                <a:latin typeface="Arial Narrow" pitchFamily="34" charset="0"/>
              </a:rPr>
              <a:t>modalité collaborative </a:t>
            </a:r>
            <a:r>
              <a:rPr lang="fr-CA" sz="2800" dirty="0" smtClean="0">
                <a:latin typeface="Arial Narrow" pitchFamily="34" charset="0"/>
              </a:rPr>
              <a:t>qu’individuelle 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fr-CA" sz="2800" dirty="0" smtClean="0">
                <a:latin typeface="Arial Narrow" pitchFamily="34" charset="0"/>
              </a:rPr>
              <a:t>Discussion favorisée </a:t>
            </a:r>
            <a:r>
              <a:rPr lang="fr-CA" sz="2800" dirty="0" smtClean="0">
                <a:solidFill>
                  <a:srgbClr val="FF0000"/>
                </a:solidFill>
                <a:latin typeface="Arial Narrow" pitchFamily="34" charset="0"/>
              </a:rPr>
              <a:t>en petit groupe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fr-CA" sz="2800" dirty="0" smtClean="0">
                <a:solidFill>
                  <a:srgbClr val="FF0000"/>
                </a:solidFill>
                <a:latin typeface="Arial Narrow" pitchFamily="34" charset="0"/>
              </a:rPr>
              <a:t>Modelage par enseignant </a:t>
            </a:r>
            <a:r>
              <a:rPr lang="fr-CA" sz="2800" dirty="0" smtClean="0">
                <a:latin typeface="Arial Narrow" pitchFamily="34" charset="0"/>
              </a:rPr>
              <a:t>(un expert) favorise l’apprentissage</a:t>
            </a:r>
          </a:p>
          <a:p>
            <a:pPr lvl="1">
              <a:lnSpc>
                <a:spcPct val="80000"/>
              </a:lnSpc>
              <a:spcAft>
                <a:spcPct val="20000"/>
              </a:spcAft>
            </a:pPr>
            <a:r>
              <a:rPr lang="fr-CA" sz="2400" dirty="0" smtClean="0">
                <a:latin typeface="Arial Narrow" pitchFamily="34" charset="0"/>
              </a:rPr>
              <a:t>Explicitation des « façons de penser de l’expert »</a:t>
            </a:r>
          </a:p>
          <a:p>
            <a:pPr lvl="1">
              <a:lnSpc>
                <a:spcPct val="80000"/>
              </a:lnSpc>
              <a:spcAft>
                <a:spcPct val="20000"/>
              </a:spcAft>
            </a:pPr>
            <a:r>
              <a:rPr lang="fr-CA" sz="2400" dirty="0" smtClean="0">
                <a:latin typeface="Arial Narrow" pitchFamily="34" charset="0"/>
              </a:rPr>
              <a:t>Étayage régressif</a:t>
            </a:r>
          </a:p>
          <a:p>
            <a:pPr>
              <a:lnSpc>
                <a:spcPct val="80000"/>
              </a:lnSpc>
              <a:spcAft>
                <a:spcPct val="20000"/>
              </a:spcAft>
            </a:pPr>
            <a:r>
              <a:rPr lang="fr-CA" sz="2800" dirty="0" smtClean="0">
                <a:latin typeface="Arial Narrow" pitchFamily="34" charset="0"/>
              </a:rPr>
              <a:t>Les caractéristiques des apprenants :</a:t>
            </a:r>
          </a:p>
          <a:p>
            <a:pPr lvl="1">
              <a:lnSpc>
                <a:spcPct val="80000"/>
              </a:lnSpc>
              <a:spcAft>
                <a:spcPct val="20000"/>
              </a:spcAft>
            </a:pPr>
            <a:r>
              <a:rPr lang="fr-CA" sz="2400" dirty="0" smtClean="0">
                <a:latin typeface="Arial Narrow" pitchFamily="34" charset="0"/>
              </a:rPr>
              <a:t>Meilleurs résultats pour les étudiants académiquement plus « faibles », aux capacités verbales « faibles »</a:t>
            </a:r>
          </a:p>
          <a:p>
            <a:pPr lvl="1">
              <a:lnSpc>
                <a:spcPct val="80000"/>
              </a:lnSpc>
              <a:spcAft>
                <a:spcPct val="20000"/>
              </a:spcAft>
            </a:pPr>
            <a:r>
              <a:rPr lang="fr-CA" sz="2400" dirty="0" smtClean="0">
                <a:latin typeface="Arial Narrow" pitchFamily="34" charset="0"/>
              </a:rPr>
              <a:t>Mais apparent paradoxe : ce sont les étudiants plus « forts » qui apprécient davantage la stratégie</a:t>
            </a:r>
          </a:p>
          <a:p>
            <a:pPr lvl="1">
              <a:lnSpc>
                <a:spcPct val="80000"/>
              </a:lnSpc>
              <a:spcAft>
                <a:spcPct val="20000"/>
              </a:spcAft>
            </a:pPr>
            <a:r>
              <a:rPr lang="fr-CA" sz="2400" dirty="0" smtClean="0">
                <a:latin typeface="Arial Narrow" pitchFamily="34" charset="0"/>
              </a:rPr>
              <a:t>Pas d’effet de « style cognitif » ou « style d’apprentissage »</a:t>
            </a:r>
            <a:endParaRPr lang="fr-CA" sz="2400" dirty="0" smtClean="0">
              <a:latin typeface="Arial Narrow" pitchFamily="34" charset="0"/>
            </a:endParaRPr>
          </a:p>
          <a:p>
            <a:pPr lvl="2">
              <a:lnSpc>
                <a:spcPct val="80000"/>
              </a:lnSpc>
              <a:spcAft>
                <a:spcPct val="20000"/>
              </a:spcAft>
            </a:pPr>
            <a:endParaRPr lang="fr-CA" sz="1600" dirty="0" smtClean="0">
              <a:latin typeface="Arial Narrow" pitchFamily="34" charset="0"/>
            </a:endParaRPr>
          </a:p>
          <a:p>
            <a:endParaRPr lang="fr-CA" dirty="0">
              <a:latin typeface="Arial Narrow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Qu’en dit la recherche ?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fr-CA" sz="2800" dirty="0" smtClean="0">
                <a:solidFill>
                  <a:srgbClr val="FF0000"/>
                </a:solidFill>
                <a:latin typeface="Arial Narrow" pitchFamily="34" charset="0"/>
              </a:rPr>
              <a:t>Décider du « QUAND » et « Comment »</a:t>
            </a:r>
            <a:r>
              <a:rPr lang="fr-CA" sz="2800" dirty="0" smtClean="0">
                <a:solidFill>
                  <a:srgbClr val="FF0000"/>
                </a:solidFill>
                <a:latin typeface="Arial Narrow" pitchFamily="34" charset="0"/>
              </a:rPr>
              <a:t> ?</a:t>
            </a:r>
          </a:p>
          <a:p>
            <a:pPr lvl="1">
              <a:buNone/>
            </a:pPr>
            <a:r>
              <a:rPr lang="fr-CA" sz="2800" dirty="0" smtClean="0">
                <a:latin typeface="Arial Narrow" pitchFamily="34" charset="0"/>
              </a:rPr>
              <a:t>Modalités </a:t>
            </a:r>
            <a:endParaRPr lang="fr-CA" sz="2800" dirty="0" smtClean="0">
              <a:latin typeface="Arial Narrow" pitchFamily="34" charset="0"/>
            </a:endParaRPr>
          </a:p>
          <a:p>
            <a:pPr marL="850392" lvl="1" indent="-457200"/>
            <a:r>
              <a:rPr lang="fr-CA" sz="2800" dirty="0" smtClean="0">
                <a:latin typeface="Arial Narrow" pitchFamily="34" charset="0"/>
              </a:rPr>
              <a:t>Avant le cours (activité préparatoire)</a:t>
            </a:r>
          </a:p>
          <a:p>
            <a:pPr marL="850392" lvl="1" indent="-457200"/>
            <a:r>
              <a:rPr lang="fr-CA" sz="2800" dirty="0" smtClean="0">
                <a:latin typeface="Arial Narrow" pitchFamily="34" charset="0"/>
              </a:rPr>
              <a:t>Pendant le cours (activité principale ou partie du cours )</a:t>
            </a:r>
          </a:p>
          <a:p>
            <a:pPr marL="850392" lvl="1" indent="-457200"/>
            <a:r>
              <a:rPr lang="fr-CA" sz="2800" dirty="0" smtClean="0">
                <a:latin typeface="Arial Narrow" pitchFamily="34" charset="0"/>
              </a:rPr>
              <a:t>Après le cours </a:t>
            </a:r>
            <a:r>
              <a:rPr lang="fr-CA" sz="2800" dirty="0" smtClean="0">
                <a:latin typeface="Arial Narrow" pitchFamily="34" charset="0"/>
              </a:rPr>
              <a:t>(activité de synthèse)</a:t>
            </a:r>
            <a:endParaRPr lang="fr-CA" sz="2800" dirty="0" smtClean="0">
              <a:latin typeface="Arial Narrow" pitchFamily="34" charset="0"/>
            </a:endParaRPr>
          </a:p>
          <a:p>
            <a:pPr marL="594360" indent="-457200"/>
            <a:r>
              <a:rPr lang="fr-CA" sz="3200" dirty="0" smtClean="0">
                <a:latin typeface="Arial Narrow" pitchFamily="34" charset="0"/>
              </a:rPr>
              <a:t>Durée et répartition dans le temps</a:t>
            </a:r>
          </a:p>
          <a:p>
            <a:pPr marL="594360" indent="-457200"/>
            <a:r>
              <a:rPr lang="fr-CA" dirty="0" smtClean="0">
                <a:latin typeface="Arial Narrow" pitchFamily="34" charset="0"/>
              </a:rPr>
              <a:t>Le choix de l’outil</a:t>
            </a:r>
          </a:p>
          <a:p>
            <a:pPr marL="594360" indent="-457200"/>
            <a:r>
              <a:rPr lang="fr-CA" dirty="0" smtClean="0">
                <a:latin typeface="Arial Narrow" pitchFamily="34" charset="0"/>
              </a:rPr>
              <a:t>Formation préalable à l’outil </a:t>
            </a:r>
            <a:r>
              <a:rPr lang="fr-CA" dirty="0" smtClean="0">
                <a:solidFill>
                  <a:srgbClr val="FF0000"/>
                </a:solidFill>
                <a:latin typeface="Arial Narrow" pitchFamily="34" charset="0"/>
              </a:rPr>
              <a:t>ET</a:t>
            </a:r>
            <a:r>
              <a:rPr lang="fr-CA" dirty="0" smtClean="0">
                <a:latin typeface="Arial Narrow" pitchFamily="34" charset="0"/>
              </a:rPr>
              <a:t> à la </a:t>
            </a:r>
            <a:r>
              <a:rPr lang="fr-CA" dirty="0" smtClean="0">
                <a:latin typeface="Arial Narrow" pitchFamily="34" charset="0"/>
              </a:rPr>
              <a:t>technique</a:t>
            </a:r>
          </a:p>
          <a:p>
            <a:pPr marL="594360" indent="-457200"/>
            <a:r>
              <a:rPr lang="fr-CA" dirty="0" smtClean="0">
                <a:latin typeface="Arial Narrow" pitchFamily="34" charset="0"/>
              </a:rPr>
              <a:t>Intégration avec l’écrit </a:t>
            </a:r>
            <a:r>
              <a:rPr lang="fr-CA" dirty="0" smtClean="0">
                <a:latin typeface="Arial Narrow" pitchFamily="34" charset="0"/>
              </a:rPr>
              <a:t>ou avec </a:t>
            </a:r>
            <a:r>
              <a:rPr lang="fr-CA" dirty="0" smtClean="0">
                <a:latin typeface="Arial Narrow" pitchFamily="34" charset="0"/>
              </a:rPr>
              <a:t>une présentation orale</a:t>
            </a:r>
          </a:p>
          <a:p>
            <a:pPr marL="850392" lvl="1" indent="-457200">
              <a:buNone/>
            </a:pPr>
            <a:endParaRPr lang="fr-CA" sz="3200" dirty="0" smtClean="0"/>
          </a:p>
          <a:p>
            <a:pPr marL="1371600" lvl="3" indent="-457200">
              <a:buNone/>
            </a:pPr>
            <a:endParaRPr lang="fr-CA" sz="2400" dirty="0" smtClean="0"/>
          </a:p>
          <a:p>
            <a:pPr marL="1088136" lvl="2" indent="-457200">
              <a:buNone/>
            </a:pPr>
            <a:endParaRPr lang="fr-CA" dirty="0" smtClean="0"/>
          </a:p>
          <a:p>
            <a:pPr lvl="1">
              <a:buFontTx/>
              <a:buChar char="-"/>
            </a:pPr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>
              <a:buNone/>
            </a:pPr>
            <a:endParaRPr lang="fr-CA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2800" dirty="0" smtClean="0"/>
              <a:t>Concevoir une stratégie d’apprentissage intégrant « concept </a:t>
            </a:r>
            <a:r>
              <a:rPr lang="fr-CA" sz="2800" dirty="0" err="1" smtClean="0"/>
              <a:t>mapping</a:t>
            </a:r>
            <a:r>
              <a:rPr lang="fr-CA" sz="2800" dirty="0" smtClean="0"/>
              <a:t> </a:t>
            </a:r>
            <a:r>
              <a:rPr lang="fr-CA" sz="2800" dirty="0" smtClean="0"/>
              <a:t>»…</a:t>
            </a:r>
            <a:endParaRPr lang="fr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r>
              <a:rPr lang="fr-CA" sz="3000" dirty="0" smtClean="0">
                <a:latin typeface="Arial Narrow" pitchFamily="34" charset="0"/>
              </a:rPr>
              <a:t>Planifier</a:t>
            </a:r>
            <a:endParaRPr lang="fr-CA" sz="3000" dirty="0" smtClean="0">
              <a:latin typeface="Arial Narrow" pitchFamily="34" charset="0"/>
            </a:endParaRPr>
          </a:p>
          <a:p>
            <a:pPr lvl="2"/>
            <a:r>
              <a:rPr lang="fr-CA" sz="2200" dirty="0" smtClean="0">
                <a:latin typeface="Arial Narrow" pitchFamily="34" charset="0"/>
              </a:rPr>
              <a:t>La stratégie et son intégration dans le cours</a:t>
            </a:r>
            <a:endParaRPr lang="fr-CA" sz="2200" dirty="0" smtClean="0">
              <a:latin typeface="Arial Narrow" pitchFamily="34" charset="0"/>
            </a:endParaRPr>
          </a:p>
          <a:p>
            <a:pPr lvl="2"/>
            <a:r>
              <a:rPr lang="fr-CA" sz="2200" dirty="0" smtClean="0">
                <a:latin typeface="Arial Narrow" pitchFamily="34" charset="0"/>
              </a:rPr>
              <a:t>Les consignes</a:t>
            </a:r>
          </a:p>
          <a:p>
            <a:pPr lvl="2"/>
            <a:r>
              <a:rPr lang="fr-CA" sz="2200" dirty="0" smtClean="0">
                <a:latin typeface="Arial Narrow" pitchFamily="34" charset="0"/>
              </a:rPr>
              <a:t>La formation</a:t>
            </a:r>
            <a:endParaRPr lang="fr-CA" sz="2200" dirty="0" smtClean="0">
              <a:latin typeface="Arial Narrow" pitchFamily="34" charset="0"/>
            </a:endParaRPr>
          </a:p>
          <a:p>
            <a:r>
              <a:rPr lang="fr-CA" sz="3000" dirty="0" smtClean="0">
                <a:latin typeface="Arial Narrow" pitchFamily="34" charset="0"/>
              </a:rPr>
              <a:t>Consacrer un temps suffisant à la formation préalable</a:t>
            </a:r>
            <a:endParaRPr lang="fr-CA" sz="3000" dirty="0" smtClean="0">
              <a:latin typeface="Arial Narrow" pitchFamily="34" charset="0"/>
            </a:endParaRPr>
          </a:p>
          <a:p>
            <a:r>
              <a:rPr lang="fr-CA" sz="3000" dirty="0" smtClean="0">
                <a:latin typeface="Arial Narrow" pitchFamily="34" charset="0"/>
              </a:rPr>
              <a:t>P</a:t>
            </a:r>
            <a:r>
              <a:rPr lang="fr-CA" sz="3000" dirty="0" smtClean="0">
                <a:latin typeface="Arial Narrow" pitchFamily="34" charset="0"/>
              </a:rPr>
              <a:t>rêcher </a:t>
            </a:r>
            <a:r>
              <a:rPr lang="fr-CA" sz="3000" dirty="0" smtClean="0">
                <a:latin typeface="Arial Narrow" pitchFamily="34" charset="0"/>
              </a:rPr>
              <a:t>par l’exemple (la mise en œuvre difficile de la démarche constructiviste !)</a:t>
            </a:r>
          </a:p>
          <a:p>
            <a:r>
              <a:rPr lang="fr-CA" sz="3000" dirty="0" smtClean="0">
                <a:latin typeface="Arial Narrow" pitchFamily="34" charset="0"/>
              </a:rPr>
              <a:t>Modifier les pratiques de l’évaluation (les rendre congruentes avec l’activité) </a:t>
            </a:r>
          </a:p>
          <a:p>
            <a:pPr lvl="1">
              <a:buNone/>
            </a:pPr>
            <a:endParaRPr lang="fr-CA" dirty="0" smtClean="0"/>
          </a:p>
          <a:p>
            <a:pPr lvl="1">
              <a:buNone/>
            </a:pPr>
            <a:endParaRPr lang="fr-CA" dirty="0" smtClean="0"/>
          </a:p>
          <a:p>
            <a:pPr lvl="1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fr-CA" dirty="0" smtClean="0"/>
          </a:p>
          <a:p>
            <a:pPr marL="1371600" lvl="3" indent="-457200">
              <a:buNone/>
            </a:pPr>
            <a:endParaRPr lang="fr-CA" dirty="0" smtClean="0"/>
          </a:p>
          <a:p>
            <a:pPr marL="1088136" lvl="2" indent="-457200">
              <a:buNone/>
            </a:pPr>
            <a:endParaRPr lang="fr-CA" dirty="0" smtClean="0"/>
          </a:p>
          <a:p>
            <a:pPr marL="1088136" lvl="2" indent="-457200">
              <a:buNone/>
            </a:pPr>
            <a:endParaRPr lang="fr-CA" dirty="0" smtClean="0"/>
          </a:p>
          <a:p>
            <a:pPr lvl="1">
              <a:buFontTx/>
              <a:buChar char="-"/>
            </a:pPr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>
              <a:buNone/>
            </a:pPr>
            <a:endParaRPr lang="fr-CA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fr-CA" sz="3300" dirty="0" smtClean="0">
                <a:solidFill>
                  <a:srgbClr val="FF0000"/>
                </a:solidFill>
              </a:rPr>
              <a:t>Les défis de CM pour les enseignants</a:t>
            </a:r>
            <a:br>
              <a:rPr lang="fr-CA" sz="3300" dirty="0" smtClean="0">
                <a:solidFill>
                  <a:srgbClr val="FF0000"/>
                </a:solidFill>
              </a:rPr>
            </a:br>
            <a:endParaRPr lang="fr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 smtClean="0">
                <a:latin typeface="Arial Narrow" pitchFamily="34" charset="0"/>
              </a:rPr>
              <a:t>Rendre </a:t>
            </a:r>
            <a:r>
              <a:rPr lang="fr-CA" sz="2800" dirty="0" smtClean="0">
                <a:latin typeface="Arial Narrow" pitchFamily="34" charset="0"/>
              </a:rPr>
              <a:t>l’activité de CC pertinente : modifier le « rapport au savoir » = changer l’attitude  envers l’apprentissage: </a:t>
            </a:r>
          </a:p>
          <a:p>
            <a:pPr marL="638175" lvl="2" indent="-342900">
              <a:buClr>
                <a:schemeClr val="tx2"/>
              </a:buClr>
            </a:pPr>
            <a:r>
              <a:rPr lang="fr-FR" sz="2800" dirty="0" smtClean="0">
                <a:latin typeface="Arial Narrow" pitchFamily="34" charset="0"/>
              </a:rPr>
              <a:t>Favoriser la centration sur le </a:t>
            </a:r>
            <a:r>
              <a:rPr lang="fr-FR" sz="2800" dirty="0" smtClean="0">
                <a:solidFill>
                  <a:srgbClr val="FF0000"/>
                </a:solidFill>
                <a:latin typeface="Arial Narrow" pitchFamily="34" charset="0"/>
              </a:rPr>
              <a:t>processus</a:t>
            </a:r>
            <a:r>
              <a:rPr lang="fr-FR" sz="2800" dirty="0" smtClean="0">
                <a:latin typeface="Arial Narrow" pitchFamily="34" charset="0"/>
              </a:rPr>
              <a:t> d’apprentissage:</a:t>
            </a:r>
          </a:p>
          <a:p>
            <a:pPr marL="931863" lvl="3" indent="-342900"/>
            <a:r>
              <a:rPr lang="fr-FR" sz="2000" dirty="0" smtClean="0">
                <a:latin typeface="Arial Narrow" pitchFamily="34" charset="0"/>
              </a:rPr>
              <a:t>Construction active des connaissances (travail d’appropriation)</a:t>
            </a:r>
          </a:p>
          <a:p>
            <a:pPr marL="931863" lvl="3" indent="-342900"/>
            <a:r>
              <a:rPr lang="fr-CA" sz="2000" dirty="0" smtClean="0">
                <a:latin typeface="Arial Narrow" pitchFamily="34" charset="0"/>
              </a:rPr>
              <a:t>Caractère itératif et toujours « améliorable »  des connaissances construites et représentées dans le modèle </a:t>
            </a:r>
          </a:p>
          <a:p>
            <a:pPr marL="931863" lvl="3" indent="-342900"/>
            <a:r>
              <a:rPr lang="fr-CA" sz="2000" dirty="0" smtClean="0">
                <a:latin typeface="Arial Narrow" pitchFamily="34" charset="0"/>
              </a:rPr>
              <a:t>Apprendre nécessite du temps et des efforts</a:t>
            </a:r>
          </a:p>
          <a:p>
            <a:pPr marL="638175" lvl="2" indent="-342900">
              <a:buClr>
                <a:schemeClr val="tx2"/>
              </a:buClr>
            </a:pPr>
            <a:r>
              <a:rPr lang="fr-CA" sz="2800" dirty="0" smtClean="0">
                <a:latin typeface="Arial Narrow" pitchFamily="34" charset="0"/>
              </a:rPr>
              <a:t>Transformer des </a:t>
            </a:r>
            <a:r>
              <a:rPr lang="fr-CA" sz="2800" dirty="0" smtClean="0">
                <a:solidFill>
                  <a:srgbClr val="FF0000"/>
                </a:solidFill>
                <a:latin typeface="Arial Narrow" pitchFamily="34" charset="0"/>
              </a:rPr>
              <a:t>conceptions épistémologiques </a:t>
            </a:r>
            <a:r>
              <a:rPr lang="fr-CA" sz="2800" dirty="0" smtClean="0">
                <a:latin typeface="Arial Narrow" pitchFamily="34" charset="0"/>
              </a:rPr>
              <a:t>sur ce qu’est </a:t>
            </a:r>
            <a:r>
              <a:rPr lang="fr-CA" sz="2800" dirty="0" smtClean="0">
                <a:latin typeface="Arial Narrow" pitchFamily="34" charset="0"/>
              </a:rPr>
              <a:t>la « connaissance » et le « processus de connaître »</a:t>
            </a:r>
            <a:endParaRPr lang="fr-CA" sz="2800" dirty="0" smtClean="0">
              <a:latin typeface="Arial Narrow" pitchFamily="34" charset="0"/>
            </a:endParaRPr>
          </a:p>
          <a:p>
            <a:pPr lvl="1">
              <a:buNone/>
            </a:pPr>
            <a:endParaRPr lang="fr-CA" dirty="0" smtClean="0"/>
          </a:p>
          <a:p>
            <a:pPr lvl="1">
              <a:buNone/>
            </a:pPr>
            <a:endParaRPr lang="fr-CA" dirty="0" smtClean="0"/>
          </a:p>
          <a:p>
            <a:pPr lvl="1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fr-CA" dirty="0" smtClean="0"/>
          </a:p>
          <a:p>
            <a:pPr marL="1371600" lvl="3" indent="-457200">
              <a:buNone/>
            </a:pPr>
            <a:endParaRPr lang="fr-CA" dirty="0" smtClean="0"/>
          </a:p>
          <a:p>
            <a:pPr marL="1088136" lvl="2" indent="-457200">
              <a:buNone/>
            </a:pPr>
            <a:endParaRPr lang="fr-CA" dirty="0" smtClean="0"/>
          </a:p>
          <a:p>
            <a:pPr marL="1088136" lvl="2" indent="-457200">
              <a:buNone/>
            </a:pPr>
            <a:endParaRPr lang="fr-CA" dirty="0" smtClean="0"/>
          </a:p>
          <a:p>
            <a:pPr lvl="1">
              <a:buFontTx/>
              <a:buChar char="-"/>
            </a:pPr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 lvl="1"/>
            <a:endParaRPr lang="fr-CA" dirty="0" smtClean="0"/>
          </a:p>
          <a:p>
            <a:pPr>
              <a:buNone/>
            </a:pPr>
            <a:endParaRPr lang="fr-CA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fr-CA" sz="3300" dirty="0" smtClean="0">
                <a:solidFill>
                  <a:srgbClr val="FF0000"/>
                </a:solidFill>
              </a:rPr>
              <a:t>Les étapes que l’on ne peut pas « sauter » … et qui prennent du temps !</a:t>
            </a:r>
            <a:br>
              <a:rPr lang="fr-CA" sz="3300" dirty="0" smtClean="0">
                <a:solidFill>
                  <a:srgbClr val="FF0000"/>
                </a:solidFill>
              </a:rPr>
            </a:br>
            <a:endParaRPr lang="fr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1328"/>
            <a:ext cx="7859216" cy="4683976"/>
          </a:xfrm>
        </p:spPr>
        <p:txBody>
          <a:bodyPr>
            <a:normAutofit lnSpcReduction="10000"/>
          </a:bodyPr>
          <a:lstStyle/>
          <a:p>
            <a:r>
              <a:rPr lang="fr-CA" sz="3200" dirty="0" smtClean="0">
                <a:latin typeface="Arial Narrow" pitchFamily="34" charset="0"/>
              </a:rPr>
              <a:t>L’activité de </a:t>
            </a:r>
            <a:r>
              <a:rPr lang="fr-CA" sz="3200" dirty="0" smtClean="0">
                <a:latin typeface="Arial Narrow" pitchFamily="34" charset="0"/>
              </a:rPr>
              <a:t>CM </a:t>
            </a:r>
            <a:r>
              <a:rPr lang="fr-CA" sz="3200" dirty="0" smtClean="0">
                <a:latin typeface="Arial Narrow" pitchFamily="34" charset="0"/>
              </a:rPr>
              <a:t>déstabilise les </a:t>
            </a:r>
            <a:r>
              <a:rPr lang="fr-CA" sz="3200" dirty="0" smtClean="0">
                <a:latin typeface="Arial Narrow" pitchFamily="34" charset="0"/>
              </a:rPr>
              <a:t>«routines</a:t>
            </a:r>
            <a:r>
              <a:rPr lang="fr-CA" sz="3200" dirty="0" smtClean="0">
                <a:latin typeface="Arial Narrow" pitchFamily="34" charset="0"/>
              </a:rPr>
              <a:t> » et les attentes </a:t>
            </a:r>
            <a:r>
              <a:rPr lang="fr-CA" sz="3200" dirty="0" smtClean="0">
                <a:latin typeface="Arial Narrow" pitchFamily="34" charset="0"/>
              </a:rPr>
              <a:t>des </a:t>
            </a:r>
            <a:r>
              <a:rPr lang="fr-CA" sz="3200" dirty="0" smtClean="0">
                <a:latin typeface="Arial Narrow" pitchFamily="34" charset="0"/>
              </a:rPr>
              <a:t>étudiants car elle</a:t>
            </a:r>
          </a:p>
          <a:p>
            <a:pPr lvl="1"/>
            <a:r>
              <a:rPr lang="fr-CA" sz="2800" dirty="0" smtClean="0">
                <a:latin typeface="Arial Narrow" pitchFamily="34" charset="0"/>
              </a:rPr>
              <a:t>est </a:t>
            </a:r>
            <a:r>
              <a:rPr lang="fr-CA" sz="2800" dirty="0" smtClean="0">
                <a:latin typeface="Arial Narrow" pitchFamily="34" charset="0"/>
              </a:rPr>
              <a:t>temporellement </a:t>
            </a:r>
            <a:r>
              <a:rPr lang="fr-CA" sz="2800" dirty="0" smtClean="0">
                <a:latin typeface="Arial Narrow" pitchFamily="34" charset="0"/>
              </a:rPr>
              <a:t>et cognitivement exigeante</a:t>
            </a:r>
            <a:endParaRPr lang="fr-CA" sz="2800" dirty="0" smtClean="0">
              <a:latin typeface="Arial Narrow" pitchFamily="34" charset="0"/>
            </a:endParaRPr>
          </a:p>
          <a:p>
            <a:pPr lvl="1"/>
            <a:r>
              <a:rPr lang="fr-CA" sz="2800" dirty="0" smtClean="0">
                <a:latin typeface="Arial Narrow" pitchFamily="34" charset="0"/>
              </a:rPr>
              <a:t>exige souvent une modification en profondeur de l’attitude (cognitive et affective) envers l’acte </a:t>
            </a:r>
            <a:r>
              <a:rPr lang="fr-CA" sz="2800" dirty="0" smtClean="0">
                <a:latin typeface="Arial Narrow" pitchFamily="34" charset="0"/>
              </a:rPr>
              <a:t>d’apprendre</a:t>
            </a:r>
            <a:endParaRPr lang="fr-CA" sz="2800" dirty="0" smtClean="0">
              <a:latin typeface="Arial Narrow" pitchFamily="34" charset="0"/>
            </a:endParaRPr>
          </a:p>
          <a:p>
            <a:pPr lvl="1"/>
            <a:r>
              <a:rPr lang="fr-CA" sz="2800" dirty="0" smtClean="0">
                <a:latin typeface="Arial Narrow" pitchFamily="34" charset="0"/>
              </a:rPr>
              <a:t>peut </a:t>
            </a:r>
            <a:r>
              <a:rPr lang="fr-CA" sz="2800" dirty="0" smtClean="0">
                <a:latin typeface="Arial Narrow" pitchFamily="34" charset="0"/>
              </a:rPr>
              <a:t>paraître non pertinente au regard des objectifs du </a:t>
            </a:r>
            <a:r>
              <a:rPr lang="fr-CA" sz="2800" dirty="0" smtClean="0">
                <a:latin typeface="Arial Narrow" pitchFamily="34" charset="0"/>
              </a:rPr>
              <a:t>cours</a:t>
            </a:r>
          </a:p>
          <a:p>
            <a:pPr lvl="1"/>
            <a:r>
              <a:rPr lang="fr-CA" sz="2800" dirty="0" smtClean="0">
                <a:latin typeface="Arial Narrow" pitchFamily="34" charset="0"/>
              </a:rPr>
              <a:t>p</a:t>
            </a:r>
            <a:r>
              <a:rPr lang="fr-CA" sz="2800" dirty="0" smtClean="0">
                <a:latin typeface="Arial Narrow" pitchFamily="34" charset="0"/>
              </a:rPr>
              <a:t>eut paraître non pertinente en comparaison avec les techniques et stratégies déjà maîtrisées et utilisées par les étudiants</a:t>
            </a:r>
            <a:endParaRPr lang="fr-CA" sz="2800" dirty="0" smtClean="0">
              <a:latin typeface="Arial Narrow" pitchFamily="34" charset="0"/>
            </a:endParaRPr>
          </a:p>
          <a:p>
            <a:pPr lvl="1"/>
            <a:endParaRPr lang="fr-CA" dirty="0" smtClean="0"/>
          </a:p>
          <a:p>
            <a:pPr lvl="1"/>
            <a:endParaRPr lang="fr-CA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/>
            </a:r>
            <a:br>
              <a:rPr lang="fr-CA" dirty="0" smtClean="0"/>
            </a:br>
            <a:r>
              <a:rPr lang="fr-CA" sz="4000" dirty="0" smtClean="0">
                <a:solidFill>
                  <a:srgbClr val="FF0000"/>
                </a:solidFill>
              </a:rPr>
              <a:t>L</a:t>
            </a:r>
            <a:r>
              <a:rPr lang="fr-CA" sz="4000" dirty="0" smtClean="0">
                <a:solidFill>
                  <a:srgbClr val="FF0000"/>
                </a:solidFill>
              </a:rPr>
              <a:t>e défi </a:t>
            </a:r>
            <a:r>
              <a:rPr lang="fr-CA" sz="4000" dirty="0" smtClean="0">
                <a:solidFill>
                  <a:srgbClr val="FF0000"/>
                </a:solidFill>
              </a:rPr>
              <a:t>des </a:t>
            </a:r>
            <a:r>
              <a:rPr lang="fr-CA" sz="4000" dirty="0" smtClean="0">
                <a:solidFill>
                  <a:srgbClr val="FF0000"/>
                </a:solidFill>
              </a:rPr>
              <a:t>CM </a:t>
            </a:r>
            <a:r>
              <a:rPr lang="fr-CA" sz="4000" dirty="0" smtClean="0">
                <a:solidFill>
                  <a:srgbClr val="FF0000"/>
                </a:solidFill>
              </a:rPr>
              <a:t>pour les étudiants</a:t>
            </a:r>
            <a:r>
              <a:rPr lang="fr-CA" sz="3600" dirty="0" smtClean="0"/>
              <a:t/>
            </a:r>
            <a:br>
              <a:rPr lang="fr-CA" sz="3600" dirty="0" smtClean="0"/>
            </a:b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 smtClean="0"/>
              <a:t>Différents outils</a:t>
            </a:r>
          </a:p>
          <a:p>
            <a:pPr>
              <a:buNone/>
            </a:pPr>
            <a:r>
              <a:rPr lang="fr-CA" sz="2400" dirty="0" smtClean="0">
                <a:hlinkClick r:id="rId2"/>
              </a:rPr>
              <a:t>http://www.phil.cmu.edu/projects/argument_mapping/</a:t>
            </a:r>
            <a:endParaRPr lang="fr-CA" sz="2400" dirty="0" smtClean="0"/>
          </a:p>
          <a:p>
            <a:r>
              <a:rPr lang="fr-CA" sz="2400" dirty="0" smtClean="0"/>
              <a:t>Concept </a:t>
            </a:r>
            <a:r>
              <a:rPr lang="fr-CA" sz="2400" dirty="0" err="1" smtClean="0"/>
              <a:t>mapping</a:t>
            </a:r>
            <a:endParaRPr lang="fr-CA" sz="2400" dirty="0" smtClean="0"/>
          </a:p>
          <a:p>
            <a:pPr>
              <a:buNone/>
            </a:pPr>
            <a:r>
              <a:rPr lang="fr-CA" sz="2400" dirty="0" smtClean="0">
                <a:hlinkClick r:id="rId3"/>
              </a:rPr>
              <a:t>http://cmap.ihmc.us/publications/researchpapers/theorycmaps/theoryunderlyingconceptmaps.htm</a:t>
            </a:r>
            <a:endParaRPr lang="fr-CA" sz="2400" dirty="0" smtClean="0"/>
          </a:p>
          <a:p>
            <a:pPr>
              <a:buNone/>
            </a:pPr>
            <a:endParaRPr lang="fr-CA" sz="2400" dirty="0" smtClean="0"/>
          </a:p>
          <a:p>
            <a:pPr>
              <a:buNone/>
            </a:pPr>
            <a:r>
              <a:rPr lang="fr-CA" sz="2400" dirty="0" smtClean="0">
                <a:hlinkClick r:id="rId4"/>
              </a:rPr>
              <a:t>http://cmap.ihmc.us/</a:t>
            </a:r>
            <a:endParaRPr lang="fr-CA" sz="2400" dirty="0" smtClean="0"/>
          </a:p>
          <a:p>
            <a:r>
              <a:rPr lang="fr-CA" sz="2400" dirty="0" smtClean="0"/>
              <a:t>MOT </a:t>
            </a:r>
          </a:p>
          <a:p>
            <a:pPr>
              <a:buNone/>
            </a:pPr>
            <a:r>
              <a:rPr lang="fr-CA" sz="2400" dirty="0" smtClean="0">
                <a:hlinkClick r:id="rId5"/>
              </a:rPr>
              <a:t>http://www.licef.ca/</a:t>
            </a:r>
            <a:r>
              <a:rPr lang="fr-CA" sz="2400" dirty="0" smtClean="0"/>
              <a:t> (rubrique « Produits »)</a:t>
            </a:r>
          </a:p>
          <a:p>
            <a:pPr>
              <a:buNone/>
            </a:pPr>
            <a:endParaRPr lang="fr-CA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Webographie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CA" dirty="0" smtClean="0"/>
              <a:t>Basque, J., Pudelko, B. (2009). </a:t>
            </a:r>
            <a:r>
              <a:rPr lang="en-CA" dirty="0" err="1" smtClean="0"/>
              <a:t>Intersubjective</a:t>
            </a:r>
            <a:r>
              <a:rPr lang="en-CA" dirty="0" smtClean="0"/>
              <a:t> meaning negotiation in dyads using an object-typed concept mapping software tool for learning. </a:t>
            </a:r>
            <a:r>
              <a:rPr lang="en-CA" dirty="0" err="1" smtClean="0"/>
              <a:t>Dans</a:t>
            </a:r>
            <a:r>
              <a:rPr lang="en-CA" dirty="0" smtClean="0"/>
              <a:t> </a:t>
            </a:r>
            <a:r>
              <a:rPr lang="en-CA" dirty="0" err="1" smtClean="0"/>
              <a:t>Lupion</a:t>
            </a:r>
            <a:r>
              <a:rPr lang="en-CA" dirty="0" smtClean="0"/>
              <a:t>-Torres, P. et </a:t>
            </a:r>
            <a:r>
              <a:rPr lang="en-CA" dirty="0" err="1" smtClean="0"/>
              <a:t>Veiga</a:t>
            </a:r>
            <a:r>
              <a:rPr lang="en-CA" dirty="0" smtClean="0"/>
              <a:t> Marriott, R. (</a:t>
            </a:r>
            <a:r>
              <a:rPr lang="en-CA" dirty="0" err="1" smtClean="0"/>
              <a:t>Éds</a:t>
            </a:r>
            <a:r>
              <a:rPr lang="en-CA" dirty="0" smtClean="0"/>
              <a:t>). </a:t>
            </a:r>
            <a:r>
              <a:rPr lang="en-CA" i="1" dirty="0" smtClean="0"/>
              <a:t>Handbook of Research on Collaborative Learning Using Concept Mapping</a:t>
            </a:r>
            <a:r>
              <a:rPr lang="en-CA" dirty="0" smtClean="0"/>
              <a:t>, (pp. 180-206). Hershey, PA ; Idea Group, Inc</a:t>
            </a:r>
            <a:r>
              <a:rPr lang="en-CA" dirty="0" smtClean="0"/>
              <a:t>.</a:t>
            </a:r>
          </a:p>
          <a:p>
            <a:r>
              <a:rPr lang="en-CA" dirty="0" err="1" smtClean="0"/>
              <a:t>Cañas</a:t>
            </a:r>
            <a:r>
              <a:rPr lang="en-CA" dirty="0" smtClean="0"/>
              <a:t>, A. J., &amp; Novak, J. D. (2008). Concept Mapping Using </a:t>
            </a:r>
            <a:r>
              <a:rPr lang="en-CA" dirty="0" err="1" smtClean="0"/>
              <a:t>CmapTools</a:t>
            </a:r>
            <a:r>
              <a:rPr lang="en-CA" dirty="0" smtClean="0"/>
              <a:t> to Enhance Meaningful Learning. In A. Okada, S. Buckingham Shum &amp; T. </a:t>
            </a:r>
            <a:r>
              <a:rPr lang="en-CA" dirty="0" err="1" smtClean="0"/>
              <a:t>Sherborne</a:t>
            </a:r>
            <a:r>
              <a:rPr lang="en-CA" dirty="0" smtClean="0"/>
              <a:t> (Eds.), </a:t>
            </a:r>
            <a:r>
              <a:rPr lang="en-CA" i="1" dirty="0" smtClean="0"/>
              <a:t>Knowledge Cartography, Software Tools and Mapping Techniques,</a:t>
            </a:r>
            <a:r>
              <a:rPr lang="en-CA" dirty="0" smtClean="0"/>
              <a:t> (pp. 25-46). London: Springer-</a:t>
            </a:r>
            <a:r>
              <a:rPr lang="en-CA" dirty="0" err="1" smtClean="0"/>
              <a:t>Verlag</a:t>
            </a:r>
            <a:r>
              <a:rPr lang="en-CA" dirty="0" smtClean="0"/>
              <a:t>.</a:t>
            </a:r>
            <a:endParaRPr lang="fr-CA" dirty="0" smtClean="0"/>
          </a:p>
          <a:p>
            <a:r>
              <a:rPr lang="en-US" dirty="0" smtClean="0"/>
              <a:t>Chang, Y-H. et al. (2010). </a:t>
            </a:r>
            <a:r>
              <a:rPr lang="en-CA" dirty="0" smtClean="0"/>
              <a:t>Trends of Science Education Research: An Automatic Content </a:t>
            </a:r>
            <a:r>
              <a:rPr lang="en-CA" dirty="0" smtClean="0"/>
              <a:t>Analysis.</a:t>
            </a:r>
            <a:r>
              <a:rPr lang="en-CA" i="1" dirty="0" smtClean="0"/>
              <a:t> </a:t>
            </a:r>
            <a:r>
              <a:rPr lang="en-CA" i="1" dirty="0" smtClean="0"/>
              <a:t>Journal of Science Education and </a:t>
            </a:r>
            <a:r>
              <a:rPr lang="en-CA" i="1" dirty="0" smtClean="0"/>
              <a:t>Technology,19(4</a:t>
            </a:r>
            <a:r>
              <a:rPr lang="en-CA" dirty="0" smtClean="0"/>
              <a:t>),315-331</a:t>
            </a:r>
          </a:p>
          <a:p>
            <a:r>
              <a:rPr lang="en-US" dirty="0" smtClean="0"/>
              <a:t>Horton, P. B., </a:t>
            </a:r>
            <a:r>
              <a:rPr lang="en-US" dirty="0" err="1" smtClean="0"/>
              <a:t>McConney</a:t>
            </a:r>
            <a:r>
              <a:rPr lang="en-US" dirty="0" smtClean="0"/>
              <a:t>, A. A., Gallo, M., Woods, A. L., </a:t>
            </a:r>
            <a:r>
              <a:rPr lang="en-US" dirty="0" err="1" smtClean="0"/>
              <a:t>Senn</a:t>
            </a:r>
            <a:r>
              <a:rPr lang="en-US" dirty="0" smtClean="0"/>
              <a:t>, G. J., et Hamelin, D. (1993). An investigation of  the effectiveness of  concept mapping as an  instructional  tool. </a:t>
            </a:r>
            <a:r>
              <a:rPr lang="fr-FR" i="1" dirty="0" smtClean="0"/>
              <a:t>Science  Education </a:t>
            </a:r>
            <a:r>
              <a:rPr lang="fr-FR" dirty="0" smtClean="0"/>
              <a:t>77(1): 95-111</a:t>
            </a:r>
            <a:r>
              <a:rPr lang="fr-FR" dirty="0" smtClean="0"/>
              <a:t>.</a:t>
            </a:r>
          </a:p>
          <a:p>
            <a:r>
              <a:rPr lang="en-US" dirty="0" smtClean="0"/>
              <a:t>Moore, D. W., et </a:t>
            </a:r>
            <a:r>
              <a:rPr lang="en-US" dirty="0" err="1" smtClean="0"/>
              <a:t>Readence</a:t>
            </a:r>
            <a:r>
              <a:rPr lang="en-US" dirty="0" smtClean="0"/>
              <a:t>, J. E. (1984). A quantitative and qualitative review of graphic organizer research. </a:t>
            </a:r>
            <a:r>
              <a:rPr lang="en-CA" i="1" dirty="0" smtClean="0"/>
              <a:t>Journal of Educational Research </a:t>
            </a:r>
            <a:r>
              <a:rPr lang="en-CA" dirty="0" smtClean="0"/>
              <a:t>78: 11-17</a:t>
            </a:r>
            <a:r>
              <a:rPr lang="en-CA" dirty="0" smtClean="0"/>
              <a:t>.</a:t>
            </a:r>
            <a:endParaRPr lang="en-US" dirty="0" smtClean="0"/>
          </a:p>
          <a:p>
            <a:r>
              <a:rPr lang="en-US" dirty="0" smtClean="0"/>
              <a:t>Nesbit</a:t>
            </a:r>
            <a:r>
              <a:rPr lang="en-US" dirty="0" smtClean="0"/>
              <a:t>, J. C., &amp; </a:t>
            </a:r>
            <a:r>
              <a:rPr lang="en-US" dirty="0" err="1" smtClean="0"/>
              <a:t>Adesope</a:t>
            </a:r>
            <a:r>
              <a:rPr lang="en-US" dirty="0" smtClean="0"/>
              <a:t>, O. O. (2006). Learning with Concept and Knowledge Maps : a Meta-analysis. </a:t>
            </a:r>
            <a:r>
              <a:rPr lang="en-US" i="1" dirty="0" smtClean="0"/>
              <a:t>Review of Educational Research, 76(3), 413-448.</a:t>
            </a:r>
          </a:p>
          <a:p>
            <a:r>
              <a:rPr lang="en-US" dirty="0" smtClean="0"/>
              <a:t>Novak, J. D. (1985). </a:t>
            </a:r>
            <a:r>
              <a:rPr lang="en-US" dirty="0" err="1" smtClean="0"/>
              <a:t>Metalearning</a:t>
            </a:r>
            <a:r>
              <a:rPr lang="en-US" dirty="0" smtClean="0"/>
              <a:t> and </a:t>
            </a:r>
            <a:r>
              <a:rPr lang="en-US" dirty="0" err="1" smtClean="0"/>
              <a:t>metaknowledge</a:t>
            </a:r>
            <a:r>
              <a:rPr lang="en-US" dirty="0" smtClean="0"/>
              <a:t> strategies to help students learn how to learn. In C. K. West &amp; A. L. Pines (Eds.), </a:t>
            </a:r>
            <a:r>
              <a:rPr lang="en-US" i="1" dirty="0" smtClean="0"/>
              <a:t>Cognitive structure and conceptual change. Orlando, Florida: Academic Press</a:t>
            </a:r>
            <a:r>
              <a:rPr lang="en-US" i="1" dirty="0" smtClean="0"/>
              <a:t>.</a:t>
            </a:r>
          </a:p>
          <a:p>
            <a:r>
              <a:rPr lang="en-GB" dirty="0" smtClean="0"/>
              <a:t>Novak, J. D., &amp; </a:t>
            </a:r>
            <a:r>
              <a:rPr lang="en-GB" dirty="0" err="1" smtClean="0"/>
              <a:t>Gowin</a:t>
            </a:r>
            <a:r>
              <a:rPr lang="en-GB" dirty="0" smtClean="0"/>
              <a:t>, D. (1984). </a:t>
            </a:r>
            <a:r>
              <a:rPr lang="en-GB" i="1" dirty="0" smtClean="0"/>
              <a:t>Learning how to learn.</a:t>
            </a:r>
            <a:r>
              <a:rPr lang="en-GB" dirty="0" smtClean="0"/>
              <a:t> Cambridge, UK: Cambridge University Press</a:t>
            </a:r>
            <a:r>
              <a:rPr lang="en-GB" dirty="0" smtClean="0"/>
              <a:t>.</a:t>
            </a:r>
            <a:endParaRPr lang="fr-CA" dirty="0" smtClean="0"/>
          </a:p>
          <a:p>
            <a:r>
              <a:rPr lang="en-US" dirty="0" err="1" smtClean="0"/>
              <a:t>Wittrock</a:t>
            </a:r>
            <a:r>
              <a:rPr lang="en-US" dirty="0" smtClean="0"/>
              <a:t>, M. C. (1974). Learning as generative process. </a:t>
            </a:r>
            <a:r>
              <a:rPr lang="en-US" i="1" dirty="0" smtClean="0"/>
              <a:t>Educational Psychologist, 11, 87-95.</a:t>
            </a:r>
            <a:endParaRPr lang="fr-CA" dirty="0" smtClean="0"/>
          </a:p>
          <a:p>
            <a:endParaRPr lang="fr-CA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Bibliographie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4000" i="1" dirty="0" err="1" smtClean="0">
                <a:latin typeface="Arial Narrow" pitchFamily="34" charset="0"/>
              </a:rPr>
              <a:t>Mind</a:t>
            </a:r>
            <a:r>
              <a:rPr lang="fr-CA" sz="4000" i="1" dirty="0" smtClean="0">
                <a:latin typeface="Arial Narrow" pitchFamily="34" charset="0"/>
              </a:rPr>
              <a:t> </a:t>
            </a:r>
            <a:r>
              <a:rPr lang="fr-CA" sz="4000" i="1" dirty="0" err="1" smtClean="0">
                <a:latin typeface="Arial Narrow" pitchFamily="34" charset="0"/>
              </a:rPr>
              <a:t>maps</a:t>
            </a:r>
            <a:r>
              <a:rPr lang="fr-CA" sz="4000" dirty="0" smtClean="0">
                <a:latin typeface="Arial Narrow" pitchFamily="34" charset="0"/>
              </a:rPr>
              <a:t>, </a:t>
            </a:r>
            <a:r>
              <a:rPr lang="fr-CA" sz="4000" i="1" dirty="0" smtClean="0">
                <a:latin typeface="Arial Narrow" pitchFamily="34" charset="0"/>
              </a:rPr>
              <a:t>concept </a:t>
            </a:r>
            <a:r>
              <a:rPr lang="fr-CA" sz="4000" i="1" dirty="0" err="1" smtClean="0">
                <a:latin typeface="Arial Narrow" pitchFamily="34" charset="0"/>
              </a:rPr>
              <a:t>maps</a:t>
            </a:r>
            <a:r>
              <a:rPr lang="fr-CA" sz="4000" dirty="0" smtClean="0">
                <a:latin typeface="Arial Narrow" pitchFamily="34" charset="0"/>
              </a:rPr>
              <a:t>, </a:t>
            </a:r>
            <a:r>
              <a:rPr lang="fr-CA" sz="4000" i="1" dirty="0" err="1" smtClean="0">
                <a:latin typeface="Arial Narrow" pitchFamily="34" charset="0"/>
              </a:rPr>
              <a:t>semantic</a:t>
            </a:r>
            <a:r>
              <a:rPr lang="fr-CA" sz="4000" i="1" dirty="0" smtClean="0">
                <a:latin typeface="Arial Narrow" pitchFamily="34" charset="0"/>
              </a:rPr>
              <a:t> networks</a:t>
            </a:r>
            <a:r>
              <a:rPr lang="fr-CA" sz="4000" dirty="0" smtClean="0">
                <a:latin typeface="Arial Narrow" pitchFamily="34" charset="0"/>
              </a:rPr>
              <a:t>?</a:t>
            </a:r>
            <a:endParaRPr lang="fr-CA" sz="4000" b="1" dirty="0" smtClean="0">
              <a:latin typeface="Arial Narrow" pitchFamily="34" charset="0"/>
            </a:endParaRPr>
          </a:p>
          <a:p>
            <a:pPr lvl="1"/>
            <a:r>
              <a:rPr lang="fr-CA" sz="3600" b="1" dirty="0" smtClean="0">
                <a:latin typeface="Arial Narrow" pitchFamily="34" charset="0"/>
              </a:rPr>
              <a:t>technique</a:t>
            </a:r>
            <a:r>
              <a:rPr lang="fr-CA" sz="3600" dirty="0" smtClean="0">
                <a:latin typeface="Arial Narrow" pitchFamily="34" charset="0"/>
              </a:rPr>
              <a:t> </a:t>
            </a:r>
            <a:r>
              <a:rPr lang="fr-CA" sz="3600" dirty="0" smtClean="0">
                <a:latin typeface="Arial Narrow" pitchFamily="34" charset="0"/>
              </a:rPr>
              <a:t>de </a:t>
            </a:r>
            <a:r>
              <a:rPr lang="fr-CA" sz="3600" dirty="0" smtClean="0">
                <a:latin typeface="Arial Narrow" pitchFamily="34" charset="0"/>
              </a:rPr>
              <a:t>représentation </a:t>
            </a:r>
            <a:r>
              <a:rPr lang="fr-CA" sz="3600" dirty="0" smtClean="0">
                <a:latin typeface="Arial Narrow" pitchFamily="34" charset="0"/>
              </a:rPr>
              <a:t>graphique des informations</a:t>
            </a:r>
            <a:endParaRPr lang="fr-CA" sz="3600" dirty="0" smtClean="0">
              <a:latin typeface="Arial Narrow" pitchFamily="34" charset="0"/>
            </a:endParaRPr>
          </a:p>
          <a:p>
            <a:pPr lvl="1"/>
            <a:r>
              <a:rPr lang="fr-CA" sz="3600" dirty="0" smtClean="0">
                <a:latin typeface="Arial Narrow" pitchFamily="34" charset="0"/>
              </a:rPr>
              <a:t>s</a:t>
            </a:r>
            <a:r>
              <a:rPr lang="fr-CA" sz="3600" dirty="0" smtClean="0">
                <a:latin typeface="Arial Narrow" pitchFamily="34" charset="0"/>
              </a:rPr>
              <a:t>ous </a:t>
            </a:r>
            <a:r>
              <a:rPr lang="fr-CA" sz="3600" dirty="0" smtClean="0">
                <a:latin typeface="Arial Narrow" pitchFamily="34" charset="0"/>
              </a:rPr>
              <a:t>forme de réseau</a:t>
            </a:r>
            <a:r>
              <a:rPr lang="fr-CA" sz="3600" dirty="0">
                <a:latin typeface="Arial Narrow" pitchFamily="34" charset="0"/>
              </a:rPr>
              <a:t> </a:t>
            </a:r>
            <a:r>
              <a:rPr lang="fr-CA" sz="3600" dirty="0" smtClean="0">
                <a:latin typeface="Arial Narrow" pitchFamily="34" charset="0"/>
              </a:rPr>
              <a:t>composé de </a:t>
            </a:r>
          </a:p>
          <a:p>
            <a:pPr lvl="2"/>
            <a:r>
              <a:rPr lang="fr-CA" sz="3600" dirty="0" smtClean="0">
                <a:latin typeface="Arial Narrow" pitchFamily="34" charset="0"/>
              </a:rPr>
              <a:t>nœuds </a:t>
            </a:r>
          </a:p>
          <a:p>
            <a:pPr lvl="2"/>
            <a:r>
              <a:rPr lang="fr-CA" sz="3600" dirty="0" smtClean="0">
                <a:latin typeface="Arial Narrow" pitchFamily="34" charset="0"/>
              </a:rPr>
              <a:t>liens </a:t>
            </a:r>
            <a:endParaRPr lang="fr-CA" sz="3600" dirty="0" smtClean="0">
              <a:latin typeface="Arial Narrow" pitchFamily="34" charset="0"/>
            </a:endParaRPr>
          </a:p>
          <a:p>
            <a:pPr lvl="1"/>
            <a:endParaRPr lang="fr-CA" sz="3000" dirty="0" smtClean="0"/>
          </a:p>
          <a:p>
            <a:pPr lvl="1">
              <a:buNone/>
            </a:pPr>
            <a:endParaRPr lang="fr-CA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Les cartes </a:t>
            </a:r>
            <a:r>
              <a:rPr lang="fr-CA" dirty="0" smtClean="0"/>
              <a:t>conceptuelles …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32656"/>
            <a:ext cx="5904656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800" dirty="0" smtClean="0">
                <a:latin typeface="Arial Narrow" pitchFamily="34" charset="0"/>
              </a:rPr>
              <a:t>Années 70/80 : travaux de </a:t>
            </a:r>
            <a:r>
              <a:rPr lang="fr-FR" sz="2800" dirty="0" smtClean="0">
                <a:latin typeface="Arial Narrow" pitchFamily="34" charset="0"/>
              </a:rPr>
              <a:t>Joseph Novak </a:t>
            </a:r>
            <a:r>
              <a:rPr lang="fr-FR" sz="2800" i="1" dirty="0" smtClean="0">
                <a:latin typeface="Arial Narrow" pitchFamily="34" charset="0"/>
              </a:rPr>
              <a:t>et al</a:t>
            </a:r>
            <a:r>
              <a:rPr lang="fr-FR" sz="2800" dirty="0" smtClean="0">
                <a:latin typeface="Arial Narrow" pitchFamily="34" charset="0"/>
              </a:rPr>
              <a:t>.   </a:t>
            </a:r>
          </a:p>
          <a:p>
            <a:pPr lvl="1"/>
            <a:r>
              <a:rPr lang="fr-FR" sz="2400" i="1" dirty="0" smtClean="0">
                <a:latin typeface="Arial Narrow" pitchFamily="34" charset="0"/>
              </a:rPr>
              <a:t>les enfants sont capables de démontrer des niveaux de connaissance plus élevés si on leur permet d’utiliser un support externe de représentation des </a:t>
            </a:r>
            <a:r>
              <a:rPr lang="fr-FR" sz="2400" i="1" dirty="0" smtClean="0">
                <a:latin typeface="Arial Narrow" pitchFamily="34" charset="0"/>
              </a:rPr>
              <a:t>connaissances</a:t>
            </a:r>
          </a:p>
          <a:p>
            <a:r>
              <a:rPr lang="fr-CA" sz="2800" dirty="0" smtClean="0">
                <a:latin typeface="Arial Narrow" pitchFamily="34" charset="0"/>
              </a:rPr>
              <a:t>1984</a:t>
            </a:r>
            <a:r>
              <a:rPr lang="fr-CA" sz="2800" dirty="0" smtClean="0">
                <a:latin typeface="Arial Narrow" pitchFamily="34" charset="0"/>
              </a:rPr>
              <a:t>: Novak et </a:t>
            </a:r>
            <a:r>
              <a:rPr lang="fr-CA" sz="2800" dirty="0" err="1" smtClean="0">
                <a:latin typeface="Arial Narrow" pitchFamily="34" charset="0"/>
              </a:rPr>
              <a:t>Gowin</a:t>
            </a:r>
            <a:r>
              <a:rPr lang="fr-CA" sz="2800" dirty="0" smtClean="0">
                <a:latin typeface="Arial Narrow" pitchFamily="34" charset="0"/>
              </a:rPr>
              <a:t> « </a:t>
            </a:r>
            <a:r>
              <a:rPr lang="fr-CA" sz="2800" i="1" dirty="0" smtClean="0">
                <a:latin typeface="Arial Narrow" pitchFamily="34" charset="0"/>
              </a:rPr>
              <a:t>Learning how to </a:t>
            </a:r>
            <a:r>
              <a:rPr lang="fr-CA" sz="2800" i="1" dirty="0" err="1" smtClean="0">
                <a:latin typeface="Arial Narrow" pitchFamily="34" charset="0"/>
              </a:rPr>
              <a:t>learn</a:t>
            </a:r>
            <a:r>
              <a:rPr lang="fr-CA" sz="2800" i="1" dirty="0" smtClean="0">
                <a:latin typeface="Arial Narrow" pitchFamily="34" charset="0"/>
              </a:rPr>
              <a:t> </a:t>
            </a:r>
            <a:r>
              <a:rPr lang="fr-CA" sz="2800" dirty="0" smtClean="0">
                <a:latin typeface="Arial Narrow" pitchFamily="34" charset="0"/>
              </a:rPr>
              <a:t>»</a:t>
            </a:r>
          </a:p>
          <a:p>
            <a:r>
              <a:rPr lang="fr-CA" sz="2800" dirty="0" smtClean="0">
                <a:latin typeface="Arial Narrow" pitchFamily="34" charset="0"/>
              </a:rPr>
              <a:t>1990 : numéro consacré au CM de </a:t>
            </a:r>
            <a:r>
              <a:rPr lang="fr-CA" sz="2800" i="1" dirty="0" smtClean="0">
                <a:latin typeface="Arial Narrow" pitchFamily="34" charset="0"/>
              </a:rPr>
              <a:t>Journal of </a:t>
            </a:r>
            <a:r>
              <a:rPr lang="fr-CA" sz="2800" i="1" dirty="0" err="1" smtClean="0">
                <a:latin typeface="Arial Narrow" pitchFamily="34" charset="0"/>
              </a:rPr>
              <a:t>Research</a:t>
            </a:r>
            <a:r>
              <a:rPr lang="fr-CA" sz="2800" i="1" dirty="0" smtClean="0">
                <a:latin typeface="Arial Narrow" pitchFamily="34" charset="0"/>
              </a:rPr>
              <a:t> in Science </a:t>
            </a:r>
            <a:r>
              <a:rPr lang="fr-CA" sz="2800" i="1" dirty="0" err="1" smtClean="0">
                <a:latin typeface="Arial Narrow" pitchFamily="34" charset="0"/>
              </a:rPr>
              <a:t>Teaching</a:t>
            </a:r>
            <a:r>
              <a:rPr lang="fr-CA" sz="2800" i="1" dirty="0" smtClean="0">
                <a:latin typeface="Arial Narrow" pitchFamily="34" charset="0"/>
              </a:rPr>
              <a:t> </a:t>
            </a:r>
            <a:endParaRPr lang="fr-CA" sz="2800" dirty="0" smtClean="0">
              <a:latin typeface="Arial Narrow" pitchFamily="34" charset="0"/>
            </a:endParaRPr>
          </a:p>
          <a:p>
            <a:r>
              <a:rPr lang="fr-CA" sz="2800" dirty="0" smtClean="0">
                <a:latin typeface="Arial Narrow" pitchFamily="34" charset="0"/>
              </a:rPr>
              <a:t>1992 : format standard de CM adopté à la réunion nationale de </a:t>
            </a:r>
            <a:r>
              <a:rPr lang="fr-CA" sz="2800" i="1" dirty="0" smtClean="0">
                <a:latin typeface="Arial Narrow" pitchFamily="34" charset="0"/>
              </a:rPr>
              <a:t>The National Science </a:t>
            </a:r>
            <a:r>
              <a:rPr lang="fr-CA" sz="2800" i="1" dirty="0" err="1" smtClean="0">
                <a:latin typeface="Arial Narrow" pitchFamily="34" charset="0"/>
              </a:rPr>
              <a:t>Teachers</a:t>
            </a:r>
            <a:r>
              <a:rPr lang="fr-CA" sz="2800" i="1" dirty="0" smtClean="0">
                <a:latin typeface="Arial Narrow" pitchFamily="34" charset="0"/>
              </a:rPr>
              <a:t> Association</a:t>
            </a:r>
            <a:endParaRPr lang="fr-CA" sz="2800" dirty="0">
              <a:latin typeface="Arial Narrow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« Concept </a:t>
            </a:r>
            <a:r>
              <a:rPr lang="fr-CA" dirty="0" err="1" smtClean="0"/>
              <a:t>mapping</a:t>
            </a:r>
            <a:r>
              <a:rPr lang="fr-CA" dirty="0" smtClean="0"/>
              <a:t> » … une technique en vogue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600" dirty="0" smtClean="0">
                <a:latin typeface="Arial Narrow" pitchFamily="34" charset="0"/>
              </a:rPr>
              <a:t>Entre 1997 et 2005 : 500 articles sur les </a:t>
            </a:r>
            <a:r>
              <a:rPr lang="fr-CA" sz="3600" dirty="0" smtClean="0">
                <a:latin typeface="Arial Narrow" pitchFamily="34" charset="0"/>
              </a:rPr>
              <a:t>CC </a:t>
            </a:r>
            <a:r>
              <a:rPr lang="fr-CA" sz="2400" dirty="0" smtClean="0">
                <a:latin typeface="Arial Narrow" pitchFamily="34" charset="0"/>
              </a:rPr>
              <a:t>(Nesbitt et </a:t>
            </a:r>
            <a:r>
              <a:rPr lang="fr-CA" sz="2400" dirty="0" err="1" smtClean="0">
                <a:latin typeface="Arial Narrow" pitchFamily="34" charset="0"/>
              </a:rPr>
              <a:t>Adesope</a:t>
            </a:r>
            <a:r>
              <a:rPr lang="fr-CA" sz="2400" dirty="0" smtClean="0">
                <a:latin typeface="Arial Narrow" pitchFamily="34" charset="0"/>
              </a:rPr>
              <a:t>, 2006)</a:t>
            </a:r>
            <a:r>
              <a:rPr lang="fr-CA" sz="3600" dirty="0" smtClean="0">
                <a:latin typeface="Arial Narrow" pitchFamily="34" charset="0"/>
              </a:rPr>
              <a:t> </a:t>
            </a:r>
            <a:endParaRPr lang="fr-CA" sz="3600" dirty="0" smtClean="0">
              <a:latin typeface="Arial Narrow" pitchFamily="34" charset="0"/>
            </a:endParaRPr>
          </a:p>
          <a:p>
            <a:r>
              <a:rPr lang="fr-CA" sz="3600" dirty="0" smtClean="0">
                <a:latin typeface="Arial Narrow" pitchFamily="34" charset="0"/>
              </a:rPr>
              <a:t>Entre </a:t>
            </a:r>
            <a:r>
              <a:rPr lang="fr-CA" sz="3600" dirty="0" smtClean="0">
                <a:latin typeface="Arial Narrow" pitchFamily="34" charset="0"/>
              </a:rPr>
              <a:t>1990 et 2007 </a:t>
            </a:r>
            <a:r>
              <a:rPr lang="fr-CA" sz="3600" dirty="0" smtClean="0">
                <a:latin typeface="Arial Narrow" pitchFamily="34" charset="0"/>
              </a:rPr>
              <a:t>:</a:t>
            </a:r>
            <a:r>
              <a:rPr lang="fr-CA" sz="2400" dirty="0" smtClean="0">
                <a:latin typeface="Arial Narrow" pitchFamily="34" charset="0"/>
              </a:rPr>
              <a:t> </a:t>
            </a:r>
            <a:r>
              <a:rPr lang="fr-CA" sz="2800" dirty="0" smtClean="0">
                <a:latin typeface="Arial Narrow" pitchFamily="34" charset="0"/>
              </a:rPr>
              <a:t>Numéro 1 des articles parus dans </a:t>
            </a:r>
            <a:r>
              <a:rPr lang="en-CA" sz="2800" i="1" dirty="0" smtClean="0">
                <a:latin typeface="Arial Narrow" pitchFamily="34" charset="0"/>
              </a:rPr>
              <a:t>International </a:t>
            </a:r>
            <a:r>
              <a:rPr lang="en-CA" sz="2800" i="1" dirty="0" smtClean="0">
                <a:latin typeface="Arial Narrow" pitchFamily="34" charset="0"/>
              </a:rPr>
              <a:t>Journal of Science Education,</a:t>
            </a:r>
            <a:r>
              <a:rPr lang="en-CA" sz="2800" dirty="0" smtClean="0">
                <a:latin typeface="Arial Narrow" pitchFamily="34" charset="0"/>
              </a:rPr>
              <a:t> </a:t>
            </a:r>
            <a:r>
              <a:rPr lang="en-CA" sz="2800" i="1" dirty="0" smtClean="0">
                <a:latin typeface="Arial Narrow" pitchFamily="34" charset="0"/>
              </a:rPr>
              <a:t>Journal of Research in Science Teaching, Research in Science Education, </a:t>
            </a:r>
            <a:r>
              <a:rPr lang="en-CA" sz="2800" i="1" dirty="0" smtClean="0">
                <a:latin typeface="Arial Narrow" pitchFamily="34" charset="0"/>
              </a:rPr>
              <a:t>Science Education</a:t>
            </a:r>
            <a:r>
              <a:rPr lang="en-CA" sz="2400" i="1" dirty="0" smtClean="0">
                <a:latin typeface="Arial Narrow" pitchFamily="34" charset="0"/>
              </a:rPr>
              <a:t> </a:t>
            </a:r>
            <a:r>
              <a:rPr lang="en-CA" sz="2400" dirty="0" smtClean="0">
                <a:latin typeface="Arial Narrow" pitchFamily="34" charset="0"/>
              </a:rPr>
              <a:t>(Chang et al. 2010)</a:t>
            </a:r>
            <a:endParaRPr lang="fr-CA" sz="3600" dirty="0" smtClean="0">
              <a:latin typeface="Arial Narrow" pitchFamily="34" charset="0"/>
            </a:endParaRPr>
          </a:p>
          <a:p>
            <a:r>
              <a:rPr lang="fr-CA" sz="3600" dirty="0" smtClean="0">
                <a:latin typeface="Arial Narrow" pitchFamily="34" charset="0"/>
              </a:rPr>
              <a:t>2004 </a:t>
            </a:r>
            <a:r>
              <a:rPr lang="fr-CA" sz="3600" dirty="0" smtClean="0">
                <a:latin typeface="Arial Narrow" pitchFamily="34" charset="0"/>
              </a:rPr>
              <a:t>:  premier congrès international </a:t>
            </a:r>
            <a:r>
              <a:rPr lang="fr-CA" sz="2400" dirty="0" smtClean="0">
                <a:latin typeface="Arial Narrow" pitchFamily="34" charset="0"/>
              </a:rPr>
              <a:t>Concept </a:t>
            </a:r>
            <a:r>
              <a:rPr lang="fr-CA" sz="2400" dirty="0" err="1" smtClean="0">
                <a:latin typeface="Arial Narrow" pitchFamily="34" charset="0"/>
              </a:rPr>
              <a:t>Mapping</a:t>
            </a:r>
            <a:r>
              <a:rPr lang="fr-CA" sz="2400" dirty="0" smtClean="0">
                <a:latin typeface="Arial Narrow" pitchFamily="34" charset="0"/>
              </a:rPr>
              <a:t> </a:t>
            </a:r>
            <a:r>
              <a:rPr lang="fr-CA" sz="2400" dirty="0" err="1" smtClean="0">
                <a:latin typeface="Arial Narrow" pitchFamily="34" charset="0"/>
              </a:rPr>
              <a:t>Conference</a:t>
            </a:r>
            <a:r>
              <a:rPr lang="fr-CA" sz="2400" dirty="0" smtClean="0">
                <a:latin typeface="Arial Narrow" pitchFamily="34" charset="0"/>
              </a:rPr>
              <a:t> </a:t>
            </a:r>
            <a:r>
              <a:rPr lang="fr-CA" sz="2000" dirty="0" smtClean="0">
                <a:latin typeface="Arial Narrow" pitchFamily="34" charset="0"/>
                <a:hlinkClick r:id="rId2"/>
              </a:rPr>
              <a:t>http</a:t>
            </a:r>
            <a:r>
              <a:rPr lang="fr-CA" sz="2000" dirty="0" smtClean="0">
                <a:latin typeface="Arial Narrow" pitchFamily="34" charset="0"/>
                <a:hlinkClick r:id="rId2"/>
              </a:rPr>
              <a:t>://cmc.ihmc.us</a:t>
            </a:r>
            <a:r>
              <a:rPr lang="fr-CA" sz="2000" dirty="0" smtClean="0">
                <a:latin typeface="Arial Narrow" pitchFamily="34" charset="0"/>
                <a:hlinkClick r:id="rId2"/>
              </a:rPr>
              <a:t>/</a:t>
            </a:r>
            <a:endParaRPr lang="fr-CA" sz="2000" dirty="0" smtClean="0">
              <a:latin typeface="Arial Narrow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« Concept </a:t>
            </a:r>
            <a:r>
              <a:rPr lang="fr-CA" dirty="0" err="1" smtClean="0"/>
              <a:t>mapping</a:t>
            </a:r>
            <a:r>
              <a:rPr lang="fr-CA" dirty="0" smtClean="0"/>
              <a:t> » … une technique en vogue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351837" cy="1143000"/>
          </a:xfrm>
        </p:spPr>
        <p:txBody>
          <a:bodyPr/>
          <a:lstStyle/>
          <a:p>
            <a:pPr algn="ctr">
              <a:lnSpc>
                <a:spcPct val="50000"/>
              </a:lnSpc>
            </a:pPr>
            <a:r>
              <a:rPr lang="fr-CA" sz="3600" dirty="0" smtClean="0"/>
              <a:t>Concept </a:t>
            </a:r>
            <a:r>
              <a:rPr lang="fr-CA" sz="3600" dirty="0" err="1" smtClean="0"/>
              <a:t>mapping</a:t>
            </a:r>
            <a:r>
              <a:rPr lang="fr-CA" sz="3600" dirty="0" smtClean="0"/>
              <a:t> selon Novak</a:t>
            </a:r>
            <a:r>
              <a:rPr lang="fr-CA" dirty="0"/>
              <a:t/>
            </a:r>
            <a:br>
              <a:rPr lang="fr-CA" dirty="0"/>
            </a:br>
            <a:r>
              <a:rPr lang="fr-CA" sz="2000" dirty="0"/>
              <a:t>(Novak:  </a:t>
            </a:r>
            <a:r>
              <a:rPr lang="fr-CA" sz="1800" dirty="0"/>
              <a:t>http://cmap.coginst.uwf.edu/info/printer.html</a:t>
            </a:r>
            <a:r>
              <a:rPr lang="fr-CA" dirty="0"/>
              <a:t> </a:t>
            </a:r>
            <a:r>
              <a:rPr lang="fr-CA" sz="2000" dirty="0"/>
              <a:t>)</a:t>
            </a:r>
          </a:p>
        </p:txBody>
      </p:sp>
      <p:sp>
        <p:nvSpPr>
          <p:cNvPr id="65539" name="Rectangle 10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fr-CA"/>
          </a:p>
        </p:txBody>
      </p:sp>
      <p:pic>
        <p:nvPicPr>
          <p:cNvPr id="65540" name="Picture 1028" descr="ConceptMap_Map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785794"/>
            <a:ext cx="7921625" cy="54991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600" dirty="0" smtClean="0">
                <a:latin typeface="Arial Narrow" pitchFamily="34" charset="0"/>
              </a:rPr>
              <a:t>F</a:t>
            </a:r>
            <a:r>
              <a:rPr lang="fr-CA" sz="3600" dirty="0" smtClean="0">
                <a:latin typeface="Arial Narrow" pitchFamily="34" charset="0"/>
              </a:rPr>
              <a:t>ormat </a:t>
            </a:r>
            <a:r>
              <a:rPr lang="fr-CA" sz="3600" dirty="0" smtClean="0">
                <a:latin typeface="Arial Narrow" pitchFamily="34" charset="0"/>
              </a:rPr>
              <a:t>« </a:t>
            </a:r>
            <a:r>
              <a:rPr lang="fr-CA" sz="3600" dirty="0" smtClean="0">
                <a:latin typeface="Arial Narrow" pitchFamily="34" charset="0"/>
              </a:rPr>
              <a:t>standardisé » </a:t>
            </a:r>
            <a:r>
              <a:rPr lang="fr-CA" sz="3600" dirty="0" smtClean="0">
                <a:latin typeface="Arial Narrow" pitchFamily="34" charset="0"/>
              </a:rPr>
              <a:t>de la </a:t>
            </a:r>
            <a:r>
              <a:rPr lang="fr-CA" sz="3600" dirty="0" smtClean="0">
                <a:latin typeface="Arial Narrow" pitchFamily="34" charset="0"/>
              </a:rPr>
              <a:t>technique de « concept </a:t>
            </a:r>
            <a:r>
              <a:rPr lang="fr-CA" sz="3600" dirty="0" err="1" smtClean="0">
                <a:latin typeface="Arial Narrow" pitchFamily="34" charset="0"/>
              </a:rPr>
              <a:t>mapping</a:t>
            </a:r>
            <a:r>
              <a:rPr lang="fr-CA" sz="3600" dirty="0" smtClean="0">
                <a:latin typeface="Arial Narrow" pitchFamily="34" charset="0"/>
              </a:rPr>
              <a:t> »</a:t>
            </a:r>
          </a:p>
          <a:p>
            <a:pPr lvl="1"/>
            <a:r>
              <a:rPr lang="fr-CA" sz="3200" dirty="0" smtClean="0">
                <a:latin typeface="Arial Narrow" pitchFamily="34" charset="0"/>
              </a:rPr>
              <a:t>Une technique « indépendante du domaine » </a:t>
            </a:r>
            <a:endParaRPr lang="fr-CA" sz="3200" dirty="0" smtClean="0">
              <a:latin typeface="Arial Narrow" pitchFamily="34" charset="0"/>
            </a:endParaRPr>
          </a:p>
          <a:p>
            <a:r>
              <a:rPr lang="fr-CA" sz="3600" dirty="0" smtClean="0">
                <a:latin typeface="Arial Narrow" pitchFamily="34" charset="0"/>
              </a:rPr>
              <a:t>F</a:t>
            </a:r>
            <a:r>
              <a:rPr lang="fr-CA" sz="3600" dirty="0" smtClean="0">
                <a:latin typeface="Arial Narrow" pitchFamily="34" charset="0"/>
              </a:rPr>
              <a:t>acilité </a:t>
            </a:r>
            <a:r>
              <a:rPr lang="fr-CA" sz="3600" dirty="0" smtClean="0">
                <a:latin typeface="Arial Narrow" pitchFamily="34" charset="0"/>
              </a:rPr>
              <a:t>de l’intégration dans les stratégies pédagogiques </a:t>
            </a:r>
            <a:r>
              <a:rPr lang="fr-CA" sz="3600" dirty="0" smtClean="0">
                <a:latin typeface="Arial Narrow" pitchFamily="34" charset="0"/>
              </a:rPr>
              <a:t>« centrés sur l’apprenant »</a:t>
            </a:r>
            <a:endParaRPr lang="fr-CA" sz="3600" dirty="0" smtClean="0">
              <a:latin typeface="Arial Narrow" pitchFamily="34" charset="0"/>
            </a:endParaRPr>
          </a:p>
          <a:p>
            <a:r>
              <a:rPr lang="fr-CA" sz="3600" dirty="0" smtClean="0">
                <a:latin typeface="Arial Narrow" pitchFamily="34" charset="0"/>
              </a:rPr>
              <a:t>D</a:t>
            </a:r>
            <a:r>
              <a:rPr lang="fr-CA" sz="3600" dirty="0" smtClean="0">
                <a:latin typeface="Arial Narrow" pitchFamily="34" charset="0"/>
              </a:rPr>
              <a:t>isponibilité </a:t>
            </a:r>
            <a:r>
              <a:rPr lang="fr-CA" sz="3600" dirty="0" smtClean="0">
                <a:latin typeface="Arial Narrow" pitchFamily="34" charset="0"/>
              </a:rPr>
              <a:t>des outils gratuits et faciles d’usage</a:t>
            </a:r>
            <a:endParaRPr lang="fr-CA" sz="3600" dirty="0">
              <a:latin typeface="Arial Narrow" pitchFamily="34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Raisons de popularité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2800" dirty="0" err="1" smtClean="0">
                <a:latin typeface="Arial Narrow" pitchFamily="34" charset="0"/>
              </a:rPr>
              <a:t>Cmap</a:t>
            </a:r>
            <a:r>
              <a:rPr lang="fr-CA" sz="2800" dirty="0" smtClean="0">
                <a:latin typeface="Arial Narrow" pitchFamily="34" charset="0"/>
              </a:rPr>
              <a:t> Tools</a:t>
            </a:r>
            <a:endParaRPr lang="fr-CA" sz="2800" dirty="0" smtClean="0">
              <a:latin typeface="Arial Narrow" pitchFamily="34" charset="0"/>
            </a:endParaRPr>
          </a:p>
          <a:p>
            <a:pPr>
              <a:buNone/>
            </a:pPr>
            <a:r>
              <a:rPr lang="fr-CA" sz="2800" dirty="0" smtClean="0">
                <a:latin typeface="Arial Narrow" pitchFamily="34" charset="0"/>
                <a:hlinkClick r:id="rId2"/>
              </a:rPr>
              <a:t>http://cmap.ihmc.us</a:t>
            </a:r>
            <a:r>
              <a:rPr lang="fr-CA" sz="2800" dirty="0" smtClean="0">
                <a:latin typeface="Arial Narrow" pitchFamily="34" charset="0"/>
                <a:hlinkClick r:id="rId2"/>
              </a:rPr>
              <a:t>/</a:t>
            </a:r>
            <a:endParaRPr lang="fr-CA" sz="2800" dirty="0" smtClean="0">
              <a:latin typeface="Arial Narrow" pitchFamily="34" charset="0"/>
            </a:endParaRPr>
          </a:p>
          <a:p>
            <a:pPr lvl="1"/>
            <a:r>
              <a:rPr lang="fr-CA" sz="2400" dirty="0" smtClean="0">
                <a:latin typeface="Arial Narrow" pitchFamily="34" charset="0"/>
              </a:rPr>
              <a:t>Gratuit</a:t>
            </a:r>
          </a:p>
          <a:p>
            <a:pPr lvl="1"/>
            <a:r>
              <a:rPr lang="fr-CA" sz="2400" dirty="0" smtClean="0">
                <a:latin typeface="Arial Narrow" pitchFamily="34" charset="0"/>
              </a:rPr>
              <a:t>PC et Mac</a:t>
            </a:r>
          </a:p>
          <a:p>
            <a:pPr lvl="1"/>
            <a:r>
              <a:rPr lang="fr-CA" sz="2400" dirty="0" smtClean="0">
                <a:latin typeface="Arial Narrow" pitchFamily="34" charset="0"/>
              </a:rPr>
              <a:t>Collaboratif</a:t>
            </a:r>
          </a:p>
          <a:p>
            <a:pPr>
              <a:buFontTx/>
              <a:buChar char="-"/>
            </a:pPr>
            <a:endParaRPr lang="fr-CA" sz="2800" dirty="0" smtClean="0">
              <a:latin typeface="Arial Narrow" pitchFamily="34" charset="0"/>
            </a:endParaRPr>
          </a:p>
          <a:p>
            <a:r>
              <a:rPr lang="fr-CA" sz="2800" dirty="0" smtClean="0">
                <a:latin typeface="Arial Narrow" pitchFamily="34" charset="0"/>
              </a:rPr>
              <a:t>Inspiration</a:t>
            </a:r>
          </a:p>
          <a:p>
            <a:pPr>
              <a:buNone/>
            </a:pPr>
            <a:endParaRPr lang="fr-CA" sz="2800" dirty="0" smtClean="0">
              <a:latin typeface="Arial Narrow" pitchFamily="34" charset="0"/>
            </a:endParaRPr>
          </a:p>
          <a:p>
            <a:r>
              <a:rPr lang="fr-CA" sz="2800" dirty="0" err="1" smtClean="0">
                <a:latin typeface="Arial Narrow" pitchFamily="34" charset="0"/>
              </a:rPr>
              <a:t>Mind</a:t>
            </a:r>
            <a:r>
              <a:rPr lang="fr-CA" sz="2800" dirty="0" smtClean="0">
                <a:latin typeface="Arial Narrow" pitchFamily="34" charset="0"/>
              </a:rPr>
              <a:t> Manager</a:t>
            </a:r>
          </a:p>
          <a:p>
            <a:pPr>
              <a:buNone/>
            </a:pPr>
            <a:endParaRPr lang="fr-CA" sz="2400" dirty="0" smtClean="0"/>
          </a:p>
          <a:p>
            <a:pPr>
              <a:buFontTx/>
              <a:buChar char="-"/>
            </a:pPr>
            <a:endParaRPr lang="fr-CA" sz="2400" dirty="0" smtClean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outils de concept </a:t>
            </a:r>
            <a:r>
              <a:rPr lang="fr-CA" dirty="0" err="1" smtClean="0"/>
              <a:t>mapping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4290</TotalTime>
  <Words>931</Words>
  <Application>Microsoft Office PowerPoint</Application>
  <PresentationFormat>Affichage à l'écran (4:3)</PresentationFormat>
  <Paragraphs>213</Paragraphs>
  <Slides>27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Rotonde</vt:lpstr>
      <vt:lpstr>Les cartes conceptuelles : une technique de représentation graphique au service de plusieurs stratégies pédagogiques   </vt:lpstr>
      <vt:lpstr>Plan de l’atelier</vt:lpstr>
      <vt:lpstr>Les cartes conceptuelles …</vt:lpstr>
      <vt:lpstr>Diapositive 4</vt:lpstr>
      <vt:lpstr>« Concept mapping » … une technique en vogue</vt:lpstr>
      <vt:lpstr>« Concept mapping » … une technique en vogue</vt:lpstr>
      <vt:lpstr>Concept mapping selon Novak (Novak:  http://cmap.coginst.uwf.edu/info/printer.html )</vt:lpstr>
      <vt:lpstr>Raisons de popularité</vt:lpstr>
      <vt:lpstr>Les outils de concept mapping</vt:lpstr>
      <vt:lpstr>CM réalisée avec CMapTools</vt:lpstr>
      <vt:lpstr>CM réalisée avec Inspiration</vt:lpstr>
      <vt:lpstr>Stratégies pédagogiques</vt:lpstr>
      <vt:lpstr>Stratégies d’apprentissage intégrant « concept mapping »</vt:lpstr>
      <vt:lpstr>Qu’en dit la recherche ?</vt:lpstr>
      <vt:lpstr>Concevoir une stratégie d’apprentissage intégrant « concept mapping » </vt:lpstr>
      <vt:lpstr>Concevoir une stratégie d’apprentissage intégrant « concept mapping » …</vt:lpstr>
      <vt:lpstr>Qu’en dit la recherche ?</vt:lpstr>
      <vt:lpstr> Concevoir une stratégie d’apprentissage intégrant « concept mapping » … </vt:lpstr>
      <vt:lpstr>Qu’en dit la recherche ?</vt:lpstr>
      <vt:lpstr>Concevoir une stratégie d’apprentissage intégrant « concept mapping »…</vt:lpstr>
      <vt:lpstr>Qu’en dit la recherche ?</vt:lpstr>
      <vt:lpstr>Concevoir une stratégie d’apprentissage intégrant « concept mapping »…</vt:lpstr>
      <vt:lpstr>Les défis de CM pour les enseignants </vt:lpstr>
      <vt:lpstr>Les étapes que l’on ne peut pas « sauter » … et qui prennent du temps ! </vt:lpstr>
      <vt:lpstr> Le défi des CM pour les étudiants </vt:lpstr>
      <vt:lpstr>Webographie</vt:lpstr>
      <vt:lpstr>Bibliographie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utilisations pédagogiques des cartes des connaissances</dc:title>
  <dc:creator>Beata</dc:creator>
  <cp:lastModifiedBy>Béatrice Pudelko</cp:lastModifiedBy>
  <cp:revision>194</cp:revision>
  <dcterms:created xsi:type="dcterms:W3CDTF">2009-03-09T14:08:41Z</dcterms:created>
  <dcterms:modified xsi:type="dcterms:W3CDTF">2011-04-27T10:38:10Z</dcterms:modified>
</cp:coreProperties>
</file>