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34"/>
  </p:notesMasterIdLst>
  <p:sldIdLst>
    <p:sldId id="256" r:id="rId2"/>
    <p:sldId id="269" r:id="rId3"/>
    <p:sldId id="273" r:id="rId4"/>
    <p:sldId id="270" r:id="rId5"/>
    <p:sldId id="274" r:id="rId6"/>
    <p:sldId id="278" r:id="rId7"/>
    <p:sldId id="279" r:id="rId8"/>
    <p:sldId id="277" r:id="rId9"/>
    <p:sldId id="284" r:id="rId10"/>
    <p:sldId id="282" r:id="rId11"/>
    <p:sldId id="285" r:id="rId12"/>
    <p:sldId id="306" r:id="rId13"/>
    <p:sldId id="308" r:id="rId14"/>
    <p:sldId id="287" r:id="rId15"/>
    <p:sldId id="298" r:id="rId16"/>
    <p:sldId id="288" r:id="rId17"/>
    <p:sldId id="299" r:id="rId18"/>
    <p:sldId id="300" r:id="rId19"/>
    <p:sldId id="301" r:id="rId20"/>
    <p:sldId id="302" r:id="rId21"/>
    <p:sldId id="303" r:id="rId22"/>
    <p:sldId id="307" r:id="rId23"/>
    <p:sldId id="304" r:id="rId24"/>
    <p:sldId id="309" r:id="rId25"/>
    <p:sldId id="292" r:id="rId26"/>
    <p:sldId id="294" r:id="rId27"/>
    <p:sldId id="295" r:id="rId28"/>
    <p:sldId id="293" r:id="rId29"/>
    <p:sldId id="297" r:id="rId30"/>
    <p:sldId id="283" r:id="rId31"/>
    <p:sldId id="268" r:id="rId32"/>
    <p:sldId id="296"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85380-D829-4928-A321-94D1DC7D8D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D8C21E-503F-43CB-B261-6AC10505032D}">
      <dgm:prSet/>
      <dgm:spPr/>
      <dgm:t>
        <a:bodyPr/>
        <a:lstStyle/>
        <a:p>
          <a:r>
            <a:rPr lang="fr-CA" dirty="0"/>
            <a:t>L’existence de problématiques éducatives communes aux différents pays (sous l’effet de la mondialisation économique, culturelle et éducative)</a:t>
          </a:r>
          <a:endParaRPr lang="en-US" dirty="0"/>
        </a:p>
      </dgm:t>
    </dgm:pt>
    <dgm:pt modelId="{168DBD1F-BB14-4EEB-875A-BA3EAD2DB616}" type="parTrans" cxnId="{910F148A-C817-48B0-AC1A-F1721BE55203}">
      <dgm:prSet/>
      <dgm:spPr/>
      <dgm:t>
        <a:bodyPr/>
        <a:lstStyle/>
        <a:p>
          <a:endParaRPr lang="en-US"/>
        </a:p>
      </dgm:t>
    </dgm:pt>
    <dgm:pt modelId="{7E4C653E-F7F9-4646-9EC6-AEC292084772}" type="sibTrans" cxnId="{910F148A-C817-48B0-AC1A-F1721BE55203}">
      <dgm:prSet/>
      <dgm:spPr/>
      <dgm:t>
        <a:bodyPr/>
        <a:lstStyle/>
        <a:p>
          <a:endParaRPr lang="en-US"/>
        </a:p>
      </dgm:t>
    </dgm:pt>
    <dgm:pt modelId="{03942CE1-64F2-4128-8A50-C89A6F01991D}">
      <dgm:prSet/>
      <dgm:spPr/>
      <dgm:t>
        <a:bodyPr/>
        <a:lstStyle/>
        <a:p>
          <a:r>
            <a:rPr lang="fr-CA" dirty="0"/>
            <a:t>La crise de l’État-nation et la construction de nouveaux espaces culturels </a:t>
          </a:r>
          <a:endParaRPr lang="en-US" dirty="0"/>
        </a:p>
      </dgm:t>
    </dgm:pt>
    <dgm:pt modelId="{9C000D8F-1144-46E6-9412-B76B6C2661D4}" type="parTrans" cxnId="{9A3F6B4B-0635-4A5F-AAB5-320A3CA723E2}">
      <dgm:prSet/>
      <dgm:spPr/>
      <dgm:t>
        <a:bodyPr/>
        <a:lstStyle/>
        <a:p>
          <a:endParaRPr lang="en-US"/>
        </a:p>
      </dgm:t>
    </dgm:pt>
    <dgm:pt modelId="{8E9E93D1-3067-4411-B083-FFC4D42BA16E}" type="sibTrans" cxnId="{9A3F6B4B-0635-4A5F-AAB5-320A3CA723E2}">
      <dgm:prSet/>
      <dgm:spPr/>
      <dgm:t>
        <a:bodyPr/>
        <a:lstStyle/>
        <a:p>
          <a:endParaRPr lang="en-US"/>
        </a:p>
      </dgm:t>
    </dgm:pt>
    <dgm:pt modelId="{60B66886-08BD-4419-B1B8-1155E7744585}">
      <dgm:prSet/>
      <dgm:spPr/>
      <dgm:t>
        <a:bodyPr/>
        <a:lstStyle/>
        <a:p>
          <a:r>
            <a:rPr lang="fr-CA" dirty="0"/>
            <a:t>L’internationalisation du monde universitaire et de la recherche scientifique </a:t>
          </a:r>
          <a:endParaRPr lang="en-US" dirty="0"/>
        </a:p>
      </dgm:t>
    </dgm:pt>
    <dgm:pt modelId="{1FA0E424-0825-4966-BD18-BE215B35DBE4}" type="parTrans" cxnId="{F1D0F07C-AD39-4E39-8092-623BA9547AF9}">
      <dgm:prSet/>
      <dgm:spPr/>
      <dgm:t>
        <a:bodyPr/>
        <a:lstStyle/>
        <a:p>
          <a:endParaRPr lang="en-US"/>
        </a:p>
      </dgm:t>
    </dgm:pt>
    <dgm:pt modelId="{6CE475DB-6EF1-4A77-8CBB-032DD1220685}" type="sibTrans" cxnId="{F1D0F07C-AD39-4E39-8092-623BA9547AF9}">
      <dgm:prSet/>
      <dgm:spPr/>
      <dgm:t>
        <a:bodyPr/>
        <a:lstStyle/>
        <a:p>
          <a:endParaRPr lang="en-US"/>
        </a:p>
      </dgm:t>
    </dgm:pt>
    <dgm:pt modelId="{06E97AF4-4146-4F93-8595-50AA9E5EEAAF}" type="pres">
      <dgm:prSet presAssocID="{3EA85380-D829-4928-A321-94D1DC7D8DC7}" presName="linear" presStyleCnt="0">
        <dgm:presLayoutVars>
          <dgm:animLvl val="lvl"/>
          <dgm:resizeHandles val="exact"/>
        </dgm:presLayoutVars>
      </dgm:prSet>
      <dgm:spPr/>
    </dgm:pt>
    <dgm:pt modelId="{B05408C3-84BB-493A-8711-F0D3BCE0C4DE}" type="pres">
      <dgm:prSet presAssocID="{38D8C21E-503F-43CB-B261-6AC10505032D}" presName="parentText" presStyleLbl="node1" presStyleIdx="0" presStyleCnt="3" custLinFactY="6460" custLinFactNeighborY="100000">
        <dgm:presLayoutVars>
          <dgm:chMax val="0"/>
          <dgm:bulletEnabled val="1"/>
        </dgm:presLayoutVars>
      </dgm:prSet>
      <dgm:spPr/>
    </dgm:pt>
    <dgm:pt modelId="{9FE2DCFE-C9F1-4FEE-AE86-5EC55798C408}" type="pres">
      <dgm:prSet presAssocID="{7E4C653E-F7F9-4646-9EC6-AEC292084772}" presName="spacer" presStyleCnt="0"/>
      <dgm:spPr/>
    </dgm:pt>
    <dgm:pt modelId="{E70700E2-477F-408F-B971-AD7DA7F6C5E8}" type="pres">
      <dgm:prSet presAssocID="{03942CE1-64F2-4128-8A50-C89A6F01991D}" presName="parentText" presStyleLbl="node1" presStyleIdx="1" presStyleCnt="3">
        <dgm:presLayoutVars>
          <dgm:chMax val="0"/>
          <dgm:bulletEnabled val="1"/>
        </dgm:presLayoutVars>
      </dgm:prSet>
      <dgm:spPr/>
    </dgm:pt>
    <dgm:pt modelId="{D446AB54-097B-4540-A5BD-EDE1388D727E}" type="pres">
      <dgm:prSet presAssocID="{8E9E93D1-3067-4411-B083-FFC4D42BA16E}" presName="spacer" presStyleCnt="0"/>
      <dgm:spPr/>
    </dgm:pt>
    <dgm:pt modelId="{0EBE1F44-A9A5-47B6-A777-B362E2EF94D0}" type="pres">
      <dgm:prSet presAssocID="{60B66886-08BD-4419-B1B8-1155E7744585}" presName="parentText" presStyleLbl="node1" presStyleIdx="2" presStyleCnt="3">
        <dgm:presLayoutVars>
          <dgm:chMax val="0"/>
          <dgm:bulletEnabled val="1"/>
        </dgm:presLayoutVars>
      </dgm:prSet>
      <dgm:spPr/>
    </dgm:pt>
  </dgm:ptLst>
  <dgm:cxnLst>
    <dgm:cxn modelId="{640CB011-7930-4D54-9230-FD82DB836AC9}" type="presOf" srcId="{38D8C21E-503F-43CB-B261-6AC10505032D}" destId="{B05408C3-84BB-493A-8711-F0D3BCE0C4DE}" srcOrd="0" destOrd="0" presId="urn:microsoft.com/office/officeart/2005/8/layout/vList2"/>
    <dgm:cxn modelId="{6817242F-47E8-4298-A7F8-5E88257D73AD}" type="presOf" srcId="{60B66886-08BD-4419-B1B8-1155E7744585}" destId="{0EBE1F44-A9A5-47B6-A777-B362E2EF94D0}" srcOrd="0" destOrd="0" presId="urn:microsoft.com/office/officeart/2005/8/layout/vList2"/>
    <dgm:cxn modelId="{9A3F6B4B-0635-4A5F-AAB5-320A3CA723E2}" srcId="{3EA85380-D829-4928-A321-94D1DC7D8DC7}" destId="{03942CE1-64F2-4128-8A50-C89A6F01991D}" srcOrd="1" destOrd="0" parTransId="{9C000D8F-1144-46E6-9412-B76B6C2661D4}" sibTransId="{8E9E93D1-3067-4411-B083-FFC4D42BA16E}"/>
    <dgm:cxn modelId="{F1D0F07C-AD39-4E39-8092-623BA9547AF9}" srcId="{3EA85380-D829-4928-A321-94D1DC7D8DC7}" destId="{60B66886-08BD-4419-B1B8-1155E7744585}" srcOrd="2" destOrd="0" parTransId="{1FA0E424-0825-4966-BD18-BE215B35DBE4}" sibTransId="{6CE475DB-6EF1-4A77-8CBB-032DD1220685}"/>
    <dgm:cxn modelId="{910F148A-C817-48B0-AC1A-F1721BE55203}" srcId="{3EA85380-D829-4928-A321-94D1DC7D8DC7}" destId="{38D8C21E-503F-43CB-B261-6AC10505032D}" srcOrd="0" destOrd="0" parTransId="{168DBD1F-BB14-4EEB-875A-BA3EAD2DB616}" sibTransId="{7E4C653E-F7F9-4646-9EC6-AEC292084772}"/>
    <dgm:cxn modelId="{97A9C8AD-4588-4FC7-AF8C-05F1B96C7FC1}" type="presOf" srcId="{03942CE1-64F2-4128-8A50-C89A6F01991D}" destId="{E70700E2-477F-408F-B971-AD7DA7F6C5E8}" srcOrd="0" destOrd="0" presId="urn:microsoft.com/office/officeart/2005/8/layout/vList2"/>
    <dgm:cxn modelId="{44EF68AE-4CDA-4C06-9147-0EA0C7E55A22}" type="presOf" srcId="{3EA85380-D829-4928-A321-94D1DC7D8DC7}" destId="{06E97AF4-4146-4F93-8595-50AA9E5EEAAF}" srcOrd="0" destOrd="0" presId="urn:microsoft.com/office/officeart/2005/8/layout/vList2"/>
    <dgm:cxn modelId="{04172FF5-0A2B-44B4-AA3A-17FDE56D0AB4}" type="presParOf" srcId="{06E97AF4-4146-4F93-8595-50AA9E5EEAAF}" destId="{B05408C3-84BB-493A-8711-F0D3BCE0C4DE}" srcOrd="0" destOrd="0" presId="urn:microsoft.com/office/officeart/2005/8/layout/vList2"/>
    <dgm:cxn modelId="{2C6CD7C0-FE83-4A26-AF6C-752DAE53D5B8}" type="presParOf" srcId="{06E97AF4-4146-4F93-8595-50AA9E5EEAAF}" destId="{9FE2DCFE-C9F1-4FEE-AE86-5EC55798C408}" srcOrd="1" destOrd="0" presId="urn:microsoft.com/office/officeart/2005/8/layout/vList2"/>
    <dgm:cxn modelId="{C70ED9E5-6C44-4596-9ABE-C87E4FFC2160}" type="presParOf" srcId="{06E97AF4-4146-4F93-8595-50AA9E5EEAAF}" destId="{E70700E2-477F-408F-B971-AD7DA7F6C5E8}" srcOrd="2" destOrd="0" presId="urn:microsoft.com/office/officeart/2005/8/layout/vList2"/>
    <dgm:cxn modelId="{E4AB4E97-E87D-493F-832D-90600CE17D2E}" type="presParOf" srcId="{06E97AF4-4146-4F93-8595-50AA9E5EEAAF}" destId="{D446AB54-097B-4540-A5BD-EDE1388D727E}" srcOrd="3" destOrd="0" presId="urn:microsoft.com/office/officeart/2005/8/layout/vList2"/>
    <dgm:cxn modelId="{AC7C15CA-D4DD-49AF-87D9-701027046BB8}" type="presParOf" srcId="{06E97AF4-4146-4F93-8595-50AA9E5EEAAF}" destId="{0EBE1F44-A9A5-47B6-A777-B362E2EF94D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FA169-426A-4794-8103-C40739936F9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CA"/>
        </a:p>
      </dgm:t>
    </dgm:pt>
    <dgm:pt modelId="{5107CDEB-66DE-4B77-BC56-B0AE52F86C51}">
      <dgm:prSet phldrT="[Texte]"/>
      <dgm:spPr/>
      <dgm:t>
        <a:bodyPr/>
        <a:lstStyle/>
        <a:p>
          <a:r>
            <a:rPr lang="fr-CA" dirty="0"/>
            <a:t>Théorie (descriptive) de l’apprentissage</a:t>
          </a:r>
        </a:p>
      </dgm:t>
    </dgm:pt>
    <dgm:pt modelId="{AFBBA265-6513-4255-8E61-63684A3E81B8}" type="parTrans" cxnId="{02050162-8C09-4D04-AF71-82B6B2E46C10}">
      <dgm:prSet/>
      <dgm:spPr/>
      <dgm:t>
        <a:bodyPr/>
        <a:lstStyle/>
        <a:p>
          <a:endParaRPr lang="fr-CA"/>
        </a:p>
      </dgm:t>
    </dgm:pt>
    <dgm:pt modelId="{1E0B67A9-C1D8-49F2-BBD4-3EE5B23586E8}" type="sibTrans" cxnId="{02050162-8C09-4D04-AF71-82B6B2E46C10}">
      <dgm:prSet/>
      <dgm:spPr/>
      <dgm:t>
        <a:bodyPr/>
        <a:lstStyle/>
        <a:p>
          <a:endParaRPr lang="fr-CA"/>
        </a:p>
      </dgm:t>
    </dgm:pt>
    <dgm:pt modelId="{3E871A6E-BEE9-4B0C-A117-5491D9747185}">
      <dgm:prSet phldrT="[Texte]"/>
      <dgm:spPr/>
      <dgm:t>
        <a:bodyPr/>
        <a:lstStyle/>
        <a:p>
          <a:r>
            <a:rPr lang="fr-CA" dirty="0"/>
            <a:t>Pratique éducative</a:t>
          </a:r>
        </a:p>
      </dgm:t>
    </dgm:pt>
    <dgm:pt modelId="{F81A9C96-3C81-423E-B730-E9C4944DA0F7}" type="parTrans" cxnId="{200C4DCA-36F8-4E2E-99FD-6C524303F30D}">
      <dgm:prSet/>
      <dgm:spPr/>
      <dgm:t>
        <a:bodyPr/>
        <a:lstStyle/>
        <a:p>
          <a:endParaRPr lang="fr-CA"/>
        </a:p>
      </dgm:t>
    </dgm:pt>
    <dgm:pt modelId="{E65963E1-829D-49BF-B6E7-65BCC9A626A4}" type="sibTrans" cxnId="{200C4DCA-36F8-4E2E-99FD-6C524303F30D}">
      <dgm:prSet/>
      <dgm:spPr/>
      <dgm:t>
        <a:bodyPr/>
        <a:lstStyle/>
        <a:p>
          <a:endParaRPr lang="fr-CA"/>
        </a:p>
      </dgm:t>
    </dgm:pt>
    <dgm:pt modelId="{1748C358-A99D-4F00-AC52-88BCDBD015FE}" type="pres">
      <dgm:prSet presAssocID="{C9DFA169-426A-4794-8103-C40739936F99}" presName="diagram" presStyleCnt="0">
        <dgm:presLayoutVars>
          <dgm:dir/>
          <dgm:resizeHandles val="exact"/>
        </dgm:presLayoutVars>
      </dgm:prSet>
      <dgm:spPr/>
    </dgm:pt>
    <dgm:pt modelId="{A0E34449-D81A-41DA-9908-2B38ED6B864E}" type="pres">
      <dgm:prSet presAssocID="{5107CDEB-66DE-4B77-BC56-B0AE52F86C51}" presName="arrow" presStyleLbl="node1" presStyleIdx="0" presStyleCnt="2">
        <dgm:presLayoutVars>
          <dgm:bulletEnabled val="1"/>
        </dgm:presLayoutVars>
      </dgm:prSet>
      <dgm:spPr/>
    </dgm:pt>
    <dgm:pt modelId="{25DD0CC5-E11C-4031-9AB0-7556CECB12E0}" type="pres">
      <dgm:prSet presAssocID="{3E871A6E-BEE9-4B0C-A117-5491D9747185}" presName="arrow" presStyleLbl="node1" presStyleIdx="1" presStyleCnt="2">
        <dgm:presLayoutVars>
          <dgm:bulletEnabled val="1"/>
        </dgm:presLayoutVars>
      </dgm:prSet>
      <dgm:spPr/>
    </dgm:pt>
  </dgm:ptLst>
  <dgm:cxnLst>
    <dgm:cxn modelId="{EB254607-CFF1-4897-8CEA-4E46CCC84C1C}" type="presOf" srcId="{5107CDEB-66DE-4B77-BC56-B0AE52F86C51}" destId="{A0E34449-D81A-41DA-9908-2B38ED6B864E}" srcOrd="0" destOrd="0" presId="urn:microsoft.com/office/officeart/2005/8/layout/arrow5"/>
    <dgm:cxn modelId="{E4AD0437-F426-4427-A120-9282CADBA340}" type="presOf" srcId="{C9DFA169-426A-4794-8103-C40739936F99}" destId="{1748C358-A99D-4F00-AC52-88BCDBD015FE}" srcOrd="0" destOrd="0" presId="urn:microsoft.com/office/officeart/2005/8/layout/arrow5"/>
    <dgm:cxn modelId="{02050162-8C09-4D04-AF71-82B6B2E46C10}" srcId="{C9DFA169-426A-4794-8103-C40739936F99}" destId="{5107CDEB-66DE-4B77-BC56-B0AE52F86C51}" srcOrd="0" destOrd="0" parTransId="{AFBBA265-6513-4255-8E61-63684A3E81B8}" sibTransId="{1E0B67A9-C1D8-49F2-BBD4-3EE5B23586E8}"/>
    <dgm:cxn modelId="{200C4DCA-36F8-4E2E-99FD-6C524303F30D}" srcId="{C9DFA169-426A-4794-8103-C40739936F99}" destId="{3E871A6E-BEE9-4B0C-A117-5491D9747185}" srcOrd="1" destOrd="0" parTransId="{F81A9C96-3C81-423E-B730-E9C4944DA0F7}" sibTransId="{E65963E1-829D-49BF-B6E7-65BCC9A626A4}"/>
    <dgm:cxn modelId="{D44B1EEF-F732-4AEA-BB7B-6B9367D75441}" type="presOf" srcId="{3E871A6E-BEE9-4B0C-A117-5491D9747185}" destId="{25DD0CC5-E11C-4031-9AB0-7556CECB12E0}" srcOrd="0" destOrd="0" presId="urn:microsoft.com/office/officeart/2005/8/layout/arrow5"/>
    <dgm:cxn modelId="{423DB44A-58F4-4653-B22B-EB4FCCE8EF44}" type="presParOf" srcId="{1748C358-A99D-4F00-AC52-88BCDBD015FE}" destId="{A0E34449-D81A-41DA-9908-2B38ED6B864E}" srcOrd="0" destOrd="0" presId="urn:microsoft.com/office/officeart/2005/8/layout/arrow5"/>
    <dgm:cxn modelId="{3C6992E0-34C7-4329-8312-2F33ADF25CE8}" type="presParOf" srcId="{1748C358-A99D-4F00-AC52-88BCDBD015FE}" destId="{25DD0CC5-E11C-4031-9AB0-7556CECB12E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F6F67-BFE7-4887-BDB1-D1437FD4BD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D6E9ADE-3600-434F-BB9B-31EA8F338238}">
      <dgm:prSet custT="1"/>
      <dgm:spPr/>
      <dgm:t>
        <a:bodyPr/>
        <a:lstStyle/>
        <a:p>
          <a:pPr>
            <a:lnSpc>
              <a:spcPct val="100000"/>
            </a:lnSpc>
          </a:pPr>
          <a:r>
            <a:rPr lang="fr-CA" sz="2000" dirty="0"/>
            <a:t>But : constituer « </a:t>
          </a:r>
          <a:r>
            <a:rPr lang="fr-CA" sz="2000" i="1" dirty="0"/>
            <a:t>a </a:t>
          </a:r>
          <a:r>
            <a:rPr lang="fr-CA" sz="2000" i="1" dirty="0" err="1"/>
            <a:t>scientific</a:t>
          </a:r>
          <a:r>
            <a:rPr lang="fr-CA" sz="2000" i="1" dirty="0"/>
            <a:t> base for the art of </a:t>
          </a:r>
          <a:r>
            <a:rPr lang="fr-CA" sz="2000" i="1" dirty="0" err="1"/>
            <a:t>teaching</a:t>
          </a:r>
          <a:r>
            <a:rPr lang="fr-CA" sz="2000" dirty="0"/>
            <a:t> », en établissant des relations entre les variables de l’enseignement et de l’apprentissage (Gage, 1978).</a:t>
          </a:r>
          <a:endParaRPr lang="en-US" sz="2000" dirty="0"/>
        </a:p>
      </dgm:t>
    </dgm:pt>
    <dgm:pt modelId="{967A85F6-37E5-4D75-8F41-0E730EF0F448}" type="parTrans" cxnId="{A3BE1F36-9DAD-4434-96BF-E5D2CBB0ABA6}">
      <dgm:prSet/>
      <dgm:spPr/>
      <dgm:t>
        <a:bodyPr/>
        <a:lstStyle/>
        <a:p>
          <a:endParaRPr lang="en-US"/>
        </a:p>
      </dgm:t>
    </dgm:pt>
    <dgm:pt modelId="{5E4866F0-7F65-4B9D-9668-5E7F01E99024}" type="sibTrans" cxnId="{A3BE1F36-9DAD-4434-96BF-E5D2CBB0ABA6}">
      <dgm:prSet/>
      <dgm:spPr/>
      <dgm:t>
        <a:bodyPr/>
        <a:lstStyle/>
        <a:p>
          <a:endParaRPr lang="en-US"/>
        </a:p>
      </dgm:t>
    </dgm:pt>
    <dgm:pt modelId="{35293098-44C6-439F-B053-F1FB56FF85B1}">
      <dgm:prSet/>
      <dgm:spPr/>
      <dgm:t>
        <a:bodyPr/>
        <a:lstStyle/>
        <a:p>
          <a:pPr>
            <a:lnSpc>
              <a:spcPct val="100000"/>
            </a:lnSpc>
          </a:pPr>
          <a:r>
            <a:rPr lang="fr-CA" dirty="0"/>
            <a:t>Recherches  « processus-produits » (</a:t>
          </a:r>
          <a:r>
            <a:rPr lang="fr-CA" i="1" dirty="0"/>
            <a:t>process-</a:t>
          </a:r>
          <a:r>
            <a:rPr lang="fr-CA" i="1" dirty="0" err="1"/>
            <a:t>outcome</a:t>
          </a:r>
          <a:r>
            <a:rPr lang="fr-CA" dirty="0"/>
            <a:t>) : étudier les relations entre les comportements des enseignants en classe (les processus) et l’évaluation des résultats d’apprentissage des élèves (les produits). </a:t>
          </a:r>
          <a:endParaRPr lang="en-US" dirty="0"/>
        </a:p>
      </dgm:t>
    </dgm:pt>
    <dgm:pt modelId="{074316F8-920F-4C28-9EC6-906F18853D3E}" type="parTrans" cxnId="{366998F7-7C4C-4D85-9050-4662F00A6719}">
      <dgm:prSet/>
      <dgm:spPr/>
      <dgm:t>
        <a:bodyPr/>
        <a:lstStyle/>
        <a:p>
          <a:endParaRPr lang="en-US"/>
        </a:p>
      </dgm:t>
    </dgm:pt>
    <dgm:pt modelId="{8AF9CA55-04D3-4B98-AE25-376CE4867485}" type="sibTrans" cxnId="{366998F7-7C4C-4D85-9050-4662F00A6719}">
      <dgm:prSet/>
      <dgm:spPr/>
      <dgm:t>
        <a:bodyPr/>
        <a:lstStyle/>
        <a:p>
          <a:endParaRPr lang="en-US"/>
        </a:p>
      </dgm:t>
    </dgm:pt>
    <dgm:pt modelId="{712FDD78-9EF6-4DEC-9262-4188B604A96D}">
      <dgm:prSet/>
      <dgm:spPr/>
      <dgm:t>
        <a:bodyPr/>
        <a:lstStyle/>
        <a:p>
          <a:pPr>
            <a:lnSpc>
              <a:spcPct val="100000"/>
            </a:lnSpc>
          </a:pPr>
          <a:r>
            <a:rPr lang="en-CA"/>
            <a:t>Comment ? </a:t>
          </a:r>
          <a:endParaRPr lang="en-US"/>
        </a:p>
      </dgm:t>
    </dgm:pt>
    <dgm:pt modelId="{FF346AC2-8074-4764-805D-E069764FE352}" type="parTrans" cxnId="{7D72177D-B4D4-481C-B025-0E2B439CEC8D}">
      <dgm:prSet/>
      <dgm:spPr/>
      <dgm:t>
        <a:bodyPr/>
        <a:lstStyle/>
        <a:p>
          <a:endParaRPr lang="en-US"/>
        </a:p>
      </dgm:t>
    </dgm:pt>
    <dgm:pt modelId="{B9F1DEC5-E2F1-4517-A33C-17DF796C19B8}" type="sibTrans" cxnId="{7D72177D-B4D4-481C-B025-0E2B439CEC8D}">
      <dgm:prSet/>
      <dgm:spPr/>
      <dgm:t>
        <a:bodyPr/>
        <a:lstStyle/>
        <a:p>
          <a:endParaRPr lang="en-US"/>
        </a:p>
      </dgm:t>
    </dgm:pt>
    <dgm:pt modelId="{81B0B0EE-7280-4483-9C43-8AAAD6D68997}" type="pres">
      <dgm:prSet presAssocID="{650F6F67-BFE7-4887-BDB1-D1437FD4BDC4}" presName="root" presStyleCnt="0">
        <dgm:presLayoutVars>
          <dgm:dir/>
          <dgm:resizeHandles val="exact"/>
        </dgm:presLayoutVars>
      </dgm:prSet>
      <dgm:spPr/>
    </dgm:pt>
    <dgm:pt modelId="{49DB5B44-8B32-4B43-82BA-3014B6F5B2D7}" type="pres">
      <dgm:prSet presAssocID="{2D6E9ADE-3600-434F-BB9B-31EA8F338238}" presName="compNode" presStyleCnt="0"/>
      <dgm:spPr/>
    </dgm:pt>
    <dgm:pt modelId="{8C4A8F3E-25DD-4802-B94E-4F41BB6DCA0E}" type="pres">
      <dgm:prSet presAssocID="{2D6E9ADE-3600-434F-BB9B-31EA8F338238}" presName="bgRect" presStyleLbl="bgShp" presStyleIdx="0" presStyleCnt="3" custLinFactNeighborY="-1400"/>
      <dgm:spPr/>
    </dgm:pt>
    <dgm:pt modelId="{7DAFF8E3-34E9-4095-A7C1-5BC75A723921}" type="pres">
      <dgm:prSet presAssocID="{2D6E9ADE-3600-434F-BB9B-31EA8F3382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lle"/>
        </a:ext>
      </dgm:extLst>
    </dgm:pt>
    <dgm:pt modelId="{4AFB16E0-8D87-473E-B5D2-EAE0267E9BA5}" type="pres">
      <dgm:prSet presAssocID="{2D6E9ADE-3600-434F-BB9B-31EA8F338238}" presName="spaceRect" presStyleCnt="0"/>
      <dgm:spPr/>
    </dgm:pt>
    <dgm:pt modelId="{CD6A7597-E5F0-4200-B5C7-C14D6B42C101}" type="pres">
      <dgm:prSet presAssocID="{2D6E9ADE-3600-434F-BB9B-31EA8F338238}" presName="parTx" presStyleLbl="revTx" presStyleIdx="0" presStyleCnt="3">
        <dgm:presLayoutVars>
          <dgm:chMax val="0"/>
          <dgm:chPref val="0"/>
        </dgm:presLayoutVars>
      </dgm:prSet>
      <dgm:spPr/>
    </dgm:pt>
    <dgm:pt modelId="{7CD643C0-DC87-485E-84C2-95CFFB1608D8}" type="pres">
      <dgm:prSet presAssocID="{5E4866F0-7F65-4B9D-9668-5E7F01E99024}" presName="sibTrans" presStyleCnt="0"/>
      <dgm:spPr/>
    </dgm:pt>
    <dgm:pt modelId="{6248E81E-3422-4527-B97E-E8EADEDF1156}" type="pres">
      <dgm:prSet presAssocID="{35293098-44C6-439F-B053-F1FB56FF85B1}" presName="compNode" presStyleCnt="0"/>
      <dgm:spPr/>
    </dgm:pt>
    <dgm:pt modelId="{20094F7A-B922-4BC3-AA18-8516CF0F312A}" type="pres">
      <dgm:prSet presAssocID="{35293098-44C6-439F-B053-F1FB56FF85B1}" presName="bgRect" presStyleLbl="bgShp" presStyleIdx="1" presStyleCnt="3"/>
      <dgm:spPr/>
    </dgm:pt>
    <dgm:pt modelId="{7A656850-F58C-4986-8631-9E7F4239D070}" type="pres">
      <dgm:prSet presAssocID="{35293098-44C6-439F-B053-F1FB56FF85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28114FEE-740E-48E9-89D0-2A4EAC12070D}" type="pres">
      <dgm:prSet presAssocID="{35293098-44C6-439F-B053-F1FB56FF85B1}" presName="spaceRect" presStyleCnt="0"/>
      <dgm:spPr/>
    </dgm:pt>
    <dgm:pt modelId="{349DD37B-91AD-4995-AE83-90AA0235BD2F}" type="pres">
      <dgm:prSet presAssocID="{35293098-44C6-439F-B053-F1FB56FF85B1}" presName="parTx" presStyleLbl="revTx" presStyleIdx="1" presStyleCnt="3">
        <dgm:presLayoutVars>
          <dgm:chMax val="0"/>
          <dgm:chPref val="0"/>
        </dgm:presLayoutVars>
      </dgm:prSet>
      <dgm:spPr/>
    </dgm:pt>
    <dgm:pt modelId="{FF79A3A5-3B42-4275-8B29-8F1BE8010B8F}" type="pres">
      <dgm:prSet presAssocID="{8AF9CA55-04D3-4B98-AE25-376CE4867485}" presName="sibTrans" presStyleCnt="0"/>
      <dgm:spPr/>
    </dgm:pt>
    <dgm:pt modelId="{592EC4BF-01F2-4183-88F0-E11D6EDF0C67}" type="pres">
      <dgm:prSet presAssocID="{712FDD78-9EF6-4DEC-9262-4188B604A96D}" presName="compNode" presStyleCnt="0"/>
      <dgm:spPr/>
    </dgm:pt>
    <dgm:pt modelId="{F646ED39-1C2A-4B0A-AD9E-6D5D06592841}" type="pres">
      <dgm:prSet presAssocID="{712FDD78-9EF6-4DEC-9262-4188B604A96D}" presName="bgRect" presStyleLbl="bgShp" presStyleIdx="2" presStyleCnt="3"/>
      <dgm:spPr/>
    </dgm:pt>
    <dgm:pt modelId="{B2428EDA-C897-476F-8DBD-ADF5E7E70CC8}" type="pres">
      <dgm:prSet presAssocID="{712FDD78-9EF6-4DEC-9262-4188B604A9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edit card"/>
        </a:ext>
      </dgm:extLst>
    </dgm:pt>
    <dgm:pt modelId="{E9A358AF-419E-46C6-9330-5F78272E555F}" type="pres">
      <dgm:prSet presAssocID="{712FDD78-9EF6-4DEC-9262-4188B604A96D}" presName="spaceRect" presStyleCnt="0"/>
      <dgm:spPr/>
    </dgm:pt>
    <dgm:pt modelId="{9D596B87-195A-443E-A615-3164E13C32E4}" type="pres">
      <dgm:prSet presAssocID="{712FDD78-9EF6-4DEC-9262-4188B604A96D}" presName="parTx" presStyleLbl="revTx" presStyleIdx="2" presStyleCnt="3">
        <dgm:presLayoutVars>
          <dgm:chMax val="0"/>
          <dgm:chPref val="0"/>
        </dgm:presLayoutVars>
      </dgm:prSet>
      <dgm:spPr/>
    </dgm:pt>
  </dgm:ptLst>
  <dgm:cxnLst>
    <dgm:cxn modelId="{968D6616-8C04-4DF3-BFA1-BD698A95626D}" type="presOf" srcId="{650F6F67-BFE7-4887-BDB1-D1437FD4BDC4}" destId="{81B0B0EE-7280-4483-9C43-8AAAD6D68997}" srcOrd="0" destOrd="0" presId="urn:microsoft.com/office/officeart/2018/2/layout/IconVerticalSolidList"/>
    <dgm:cxn modelId="{D528B31C-4F8B-4BBE-A3AD-29D036D0FFA4}" type="presOf" srcId="{712FDD78-9EF6-4DEC-9262-4188B604A96D}" destId="{9D596B87-195A-443E-A615-3164E13C32E4}" srcOrd="0" destOrd="0" presId="urn:microsoft.com/office/officeart/2018/2/layout/IconVerticalSolidList"/>
    <dgm:cxn modelId="{A3BE1F36-9DAD-4434-96BF-E5D2CBB0ABA6}" srcId="{650F6F67-BFE7-4887-BDB1-D1437FD4BDC4}" destId="{2D6E9ADE-3600-434F-BB9B-31EA8F338238}" srcOrd="0" destOrd="0" parTransId="{967A85F6-37E5-4D75-8F41-0E730EF0F448}" sibTransId="{5E4866F0-7F65-4B9D-9668-5E7F01E99024}"/>
    <dgm:cxn modelId="{F1BB6F46-76B5-4C35-9DB9-71FAF59D4D30}" type="presOf" srcId="{2D6E9ADE-3600-434F-BB9B-31EA8F338238}" destId="{CD6A7597-E5F0-4200-B5C7-C14D6B42C101}" srcOrd="0" destOrd="0" presId="urn:microsoft.com/office/officeart/2018/2/layout/IconVerticalSolidList"/>
    <dgm:cxn modelId="{7D72177D-B4D4-481C-B025-0E2B439CEC8D}" srcId="{650F6F67-BFE7-4887-BDB1-D1437FD4BDC4}" destId="{712FDD78-9EF6-4DEC-9262-4188B604A96D}" srcOrd="2" destOrd="0" parTransId="{FF346AC2-8074-4764-805D-E069764FE352}" sibTransId="{B9F1DEC5-E2F1-4517-A33C-17DF796C19B8}"/>
    <dgm:cxn modelId="{3532819D-8A3D-42CB-87CE-8010B730D320}" type="presOf" srcId="{35293098-44C6-439F-B053-F1FB56FF85B1}" destId="{349DD37B-91AD-4995-AE83-90AA0235BD2F}" srcOrd="0" destOrd="0" presId="urn:microsoft.com/office/officeart/2018/2/layout/IconVerticalSolidList"/>
    <dgm:cxn modelId="{366998F7-7C4C-4D85-9050-4662F00A6719}" srcId="{650F6F67-BFE7-4887-BDB1-D1437FD4BDC4}" destId="{35293098-44C6-439F-B053-F1FB56FF85B1}" srcOrd="1" destOrd="0" parTransId="{074316F8-920F-4C28-9EC6-906F18853D3E}" sibTransId="{8AF9CA55-04D3-4B98-AE25-376CE4867485}"/>
    <dgm:cxn modelId="{03AED8F4-24FF-45B8-991C-1AAC1E639564}" type="presParOf" srcId="{81B0B0EE-7280-4483-9C43-8AAAD6D68997}" destId="{49DB5B44-8B32-4B43-82BA-3014B6F5B2D7}" srcOrd="0" destOrd="0" presId="urn:microsoft.com/office/officeart/2018/2/layout/IconVerticalSolidList"/>
    <dgm:cxn modelId="{978F2681-9B03-4BEF-B67A-5940697AD209}" type="presParOf" srcId="{49DB5B44-8B32-4B43-82BA-3014B6F5B2D7}" destId="{8C4A8F3E-25DD-4802-B94E-4F41BB6DCA0E}" srcOrd="0" destOrd="0" presId="urn:microsoft.com/office/officeart/2018/2/layout/IconVerticalSolidList"/>
    <dgm:cxn modelId="{7876FEF2-7443-43FA-82C1-0C05BF984579}" type="presParOf" srcId="{49DB5B44-8B32-4B43-82BA-3014B6F5B2D7}" destId="{7DAFF8E3-34E9-4095-A7C1-5BC75A723921}" srcOrd="1" destOrd="0" presId="urn:microsoft.com/office/officeart/2018/2/layout/IconVerticalSolidList"/>
    <dgm:cxn modelId="{4BEB2A54-0C3D-455B-BB17-12ACD4E5D22C}" type="presParOf" srcId="{49DB5B44-8B32-4B43-82BA-3014B6F5B2D7}" destId="{4AFB16E0-8D87-473E-B5D2-EAE0267E9BA5}" srcOrd="2" destOrd="0" presId="urn:microsoft.com/office/officeart/2018/2/layout/IconVerticalSolidList"/>
    <dgm:cxn modelId="{D435EF5F-EEE0-4812-9E0D-FEA7D2B4CE2E}" type="presParOf" srcId="{49DB5B44-8B32-4B43-82BA-3014B6F5B2D7}" destId="{CD6A7597-E5F0-4200-B5C7-C14D6B42C101}" srcOrd="3" destOrd="0" presId="urn:microsoft.com/office/officeart/2018/2/layout/IconVerticalSolidList"/>
    <dgm:cxn modelId="{ADB01D9B-D75A-450A-8BF5-8874BE820E2E}" type="presParOf" srcId="{81B0B0EE-7280-4483-9C43-8AAAD6D68997}" destId="{7CD643C0-DC87-485E-84C2-95CFFB1608D8}" srcOrd="1" destOrd="0" presId="urn:microsoft.com/office/officeart/2018/2/layout/IconVerticalSolidList"/>
    <dgm:cxn modelId="{7C6D566F-1E5B-4D81-B0EC-CE368D502890}" type="presParOf" srcId="{81B0B0EE-7280-4483-9C43-8AAAD6D68997}" destId="{6248E81E-3422-4527-B97E-E8EADEDF1156}" srcOrd="2" destOrd="0" presId="urn:microsoft.com/office/officeart/2018/2/layout/IconVerticalSolidList"/>
    <dgm:cxn modelId="{5B7B9053-435A-451E-9D6A-D413792C29C4}" type="presParOf" srcId="{6248E81E-3422-4527-B97E-E8EADEDF1156}" destId="{20094F7A-B922-4BC3-AA18-8516CF0F312A}" srcOrd="0" destOrd="0" presId="urn:microsoft.com/office/officeart/2018/2/layout/IconVerticalSolidList"/>
    <dgm:cxn modelId="{520AF38D-94C1-4502-8422-62A74AF018AA}" type="presParOf" srcId="{6248E81E-3422-4527-B97E-E8EADEDF1156}" destId="{7A656850-F58C-4986-8631-9E7F4239D070}" srcOrd="1" destOrd="0" presId="urn:microsoft.com/office/officeart/2018/2/layout/IconVerticalSolidList"/>
    <dgm:cxn modelId="{B382B686-F828-4B71-A024-2FA0A02C6894}" type="presParOf" srcId="{6248E81E-3422-4527-B97E-E8EADEDF1156}" destId="{28114FEE-740E-48E9-89D0-2A4EAC12070D}" srcOrd="2" destOrd="0" presId="urn:microsoft.com/office/officeart/2018/2/layout/IconVerticalSolidList"/>
    <dgm:cxn modelId="{AB50D531-6A66-41DB-BF73-0BB79E56C5DD}" type="presParOf" srcId="{6248E81E-3422-4527-B97E-E8EADEDF1156}" destId="{349DD37B-91AD-4995-AE83-90AA0235BD2F}" srcOrd="3" destOrd="0" presId="urn:microsoft.com/office/officeart/2018/2/layout/IconVerticalSolidList"/>
    <dgm:cxn modelId="{7C58BABB-47EE-4D2B-83D0-573966AD9625}" type="presParOf" srcId="{81B0B0EE-7280-4483-9C43-8AAAD6D68997}" destId="{FF79A3A5-3B42-4275-8B29-8F1BE8010B8F}" srcOrd="3" destOrd="0" presId="urn:microsoft.com/office/officeart/2018/2/layout/IconVerticalSolidList"/>
    <dgm:cxn modelId="{56320745-1F5D-4FB7-9EAC-DC4E730CB5E1}" type="presParOf" srcId="{81B0B0EE-7280-4483-9C43-8AAAD6D68997}" destId="{592EC4BF-01F2-4183-88F0-E11D6EDF0C67}" srcOrd="4" destOrd="0" presId="urn:microsoft.com/office/officeart/2018/2/layout/IconVerticalSolidList"/>
    <dgm:cxn modelId="{B83D41B1-9B28-46B2-812A-AC1161995FA7}" type="presParOf" srcId="{592EC4BF-01F2-4183-88F0-E11D6EDF0C67}" destId="{F646ED39-1C2A-4B0A-AD9E-6D5D06592841}" srcOrd="0" destOrd="0" presId="urn:microsoft.com/office/officeart/2018/2/layout/IconVerticalSolidList"/>
    <dgm:cxn modelId="{B89328CC-5F96-40F8-81A5-32FCDB7DAEAF}" type="presParOf" srcId="{592EC4BF-01F2-4183-88F0-E11D6EDF0C67}" destId="{B2428EDA-C897-476F-8DBD-ADF5E7E70CC8}" srcOrd="1" destOrd="0" presId="urn:microsoft.com/office/officeart/2018/2/layout/IconVerticalSolidList"/>
    <dgm:cxn modelId="{F0D3B49C-5849-4B46-A10D-B7F78E6ABFFF}" type="presParOf" srcId="{592EC4BF-01F2-4183-88F0-E11D6EDF0C67}" destId="{E9A358AF-419E-46C6-9330-5F78272E555F}" srcOrd="2" destOrd="0" presId="urn:microsoft.com/office/officeart/2018/2/layout/IconVerticalSolidList"/>
    <dgm:cxn modelId="{12B57CD3-7803-4B2D-A0C0-CD7426576A5A}" type="presParOf" srcId="{592EC4BF-01F2-4183-88F0-E11D6EDF0C67}" destId="{9D596B87-195A-443E-A615-3164E13C32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0F6F67-BFE7-4887-BDB1-D1437FD4BD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D6E9ADE-3600-434F-BB9B-31EA8F338238}">
      <dgm:prSet custT="1"/>
      <dgm:spPr/>
      <dgm:t>
        <a:bodyPr/>
        <a:lstStyle/>
        <a:p>
          <a:pPr>
            <a:lnSpc>
              <a:spcPct val="100000"/>
            </a:lnSpc>
          </a:pPr>
          <a:r>
            <a:rPr lang="en-CA" sz="1800" dirty="0" err="1"/>
            <a:t>Décrire</a:t>
          </a:r>
          <a:r>
            <a:rPr lang="en-CA" sz="1800" dirty="0"/>
            <a:t> les </a:t>
          </a:r>
          <a:r>
            <a:rPr lang="en-CA" sz="1800" dirty="0" err="1"/>
            <a:t>moyens</a:t>
          </a:r>
          <a:r>
            <a:rPr lang="en-CA" sz="1800" dirty="0"/>
            <a:t> de </a:t>
          </a:r>
          <a:r>
            <a:rPr lang="en-CA" sz="1800" dirty="0" err="1"/>
            <a:t>favoriser</a:t>
          </a:r>
          <a:r>
            <a:rPr lang="en-CA" sz="1800" dirty="0"/>
            <a:t> </a:t>
          </a:r>
          <a:r>
            <a:rPr lang="en-CA" sz="1800" dirty="0" err="1"/>
            <a:t>l’apprentissage</a:t>
          </a:r>
          <a:r>
            <a:rPr lang="en-CA" sz="1800" dirty="0"/>
            <a:t> sous </a:t>
          </a:r>
          <a:r>
            <a:rPr lang="en-CA" sz="1800" dirty="0" err="1"/>
            <a:t>forme</a:t>
          </a:r>
          <a:r>
            <a:rPr lang="en-CA" sz="1800" dirty="0"/>
            <a:t> de « </a:t>
          </a:r>
          <a:r>
            <a:rPr lang="en-CA" sz="1800" i="1" dirty="0"/>
            <a:t>a variety of methods of instruction (different ways of facilitating human learning and development)</a:t>
          </a:r>
          <a:r>
            <a:rPr lang="en-CA" sz="1800" dirty="0"/>
            <a:t> » et des principes </a:t>
          </a:r>
          <a:r>
            <a:rPr lang="en-CA" sz="1800" dirty="0" err="1"/>
            <a:t>précisant</a:t>
          </a:r>
          <a:r>
            <a:rPr lang="en-CA" sz="1800" dirty="0"/>
            <a:t> « </a:t>
          </a:r>
          <a:r>
            <a:rPr lang="en-CA" sz="1800" i="1" dirty="0"/>
            <a:t>when to use – and not use – each of those methods</a:t>
          </a:r>
          <a:r>
            <a:rPr lang="en-CA" sz="1800" dirty="0"/>
            <a:t> » dans la pratique </a:t>
          </a:r>
          <a:r>
            <a:rPr lang="en-CA" sz="1800" dirty="0" err="1"/>
            <a:t>éducative</a:t>
          </a:r>
          <a:r>
            <a:rPr lang="en-CA" sz="1800" dirty="0"/>
            <a:t> (</a:t>
          </a:r>
          <a:r>
            <a:rPr lang="en-CA" sz="1800" dirty="0" err="1"/>
            <a:t>Reigeluth</a:t>
          </a:r>
          <a:r>
            <a:rPr lang="en-CA" sz="1800" dirty="0"/>
            <a:t>, 1999, p. 8)</a:t>
          </a:r>
          <a:endParaRPr lang="en-US" sz="1800" dirty="0"/>
        </a:p>
      </dgm:t>
    </dgm:pt>
    <dgm:pt modelId="{967A85F6-37E5-4D75-8F41-0E730EF0F448}" type="parTrans" cxnId="{A3BE1F36-9DAD-4434-96BF-E5D2CBB0ABA6}">
      <dgm:prSet/>
      <dgm:spPr/>
      <dgm:t>
        <a:bodyPr/>
        <a:lstStyle/>
        <a:p>
          <a:endParaRPr lang="en-US"/>
        </a:p>
      </dgm:t>
    </dgm:pt>
    <dgm:pt modelId="{5E4866F0-7F65-4B9D-9668-5E7F01E99024}" type="sibTrans" cxnId="{A3BE1F36-9DAD-4434-96BF-E5D2CBB0ABA6}">
      <dgm:prSet/>
      <dgm:spPr/>
      <dgm:t>
        <a:bodyPr/>
        <a:lstStyle/>
        <a:p>
          <a:endParaRPr lang="en-US"/>
        </a:p>
      </dgm:t>
    </dgm:pt>
    <dgm:pt modelId="{35293098-44C6-439F-B053-F1FB56FF85B1}">
      <dgm:prSet/>
      <dgm:spPr/>
      <dgm:t>
        <a:bodyPr/>
        <a:lstStyle/>
        <a:p>
          <a:pPr>
            <a:lnSpc>
              <a:spcPct val="100000"/>
            </a:lnSpc>
          </a:pPr>
          <a:r>
            <a:rPr lang="en-CA" dirty="0" err="1"/>
            <a:t>Recherches</a:t>
          </a:r>
          <a:r>
            <a:rPr lang="en-CA" dirty="0"/>
            <a:t> du type design : </a:t>
          </a:r>
          <a:r>
            <a:rPr lang="en-CA" dirty="0" err="1"/>
            <a:t>créer</a:t>
          </a:r>
          <a:r>
            <a:rPr lang="en-CA" dirty="0"/>
            <a:t> un artefact (</a:t>
          </a:r>
          <a:r>
            <a:rPr lang="en-CA" dirty="0" err="1"/>
            <a:t>méthode</a:t>
          </a:r>
          <a:r>
            <a:rPr lang="en-CA" dirty="0"/>
            <a:t>), </a:t>
          </a:r>
          <a:r>
            <a:rPr lang="en-CA" dirty="0" err="1"/>
            <a:t>décrire</a:t>
          </a:r>
          <a:r>
            <a:rPr lang="en-CA" dirty="0"/>
            <a:t> </a:t>
          </a:r>
          <a:r>
            <a:rPr lang="fr-CA" dirty="0"/>
            <a:t>comment et pourquoi il remplit son but, mais aussi comment, quand et pourquoi on devrait l’utiliser ou l’améliorer</a:t>
          </a:r>
          <a:endParaRPr lang="en-US" dirty="0"/>
        </a:p>
      </dgm:t>
    </dgm:pt>
    <dgm:pt modelId="{074316F8-920F-4C28-9EC6-906F18853D3E}" type="parTrans" cxnId="{366998F7-7C4C-4D85-9050-4662F00A6719}">
      <dgm:prSet/>
      <dgm:spPr/>
      <dgm:t>
        <a:bodyPr/>
        <a:lstStyle/>
        <a:p>
          <a:endParaRPr lang="en-US"/>
        </a:p>
      </dgm:t>
    </dgm:pt>
    <dgm:pt modelId="{8AF9CA55-04D3-4B98-AE25-376CE4867485}" type="sibTrans" cxnId="{366998F7-7C4C-4D85-9050-4662F00A6719}">
      <dgm:prSet/>
      <dgm:spPr/>
      <dgm:t>
        <a:bodyPr/>
        <a:lstStyle/>
        <a:p>
          <a:endParaRPr lang="en-US"/>
        </a:p>
      </dgm:t>
    </dgm:pt>
    <dgm:pt modelId="{712FDD78-9EF6-4DEC-9262-4188B604A96D}">
      <dgm:prSet/>
      <dgm:spPr/>
      <dgm:t>
        <a:bodyPr/>
        <a:lstStyle/>
        <a:p>
          <a:pPr>
            <a:lnSpc>
              <a:spcPct val="100000"/>
            </a:lnSpc>
          </a:pPr>
          <a:r>
            <a:rPr lang="en-CA"/>
            <a:t>Comment ? </a:t>
          </a:r>
          <a:endParaRPr lang="en-US"/>
        </a:p>
      </dgm:t>
    </dgm:pt>
    <dgm:pt modelId="{FF346AC2-8074-4764-805D-E069764FE352}" type="parTrans" cxnId="{7D72177D-B4D4-481C-B025-0E2B439CEC8D}">
      <dgm:prSet/>
      <dgm:spPr/>
      <dgm:t>
        <a:bodyPr/>
        <a:lstStyle/>
        <a:p>
          <a:endParaRPr lang="en-US"/>
        </a:p>
      </dgm:t>
    </dgm:pt>
    <dgm:pt modelId="{B9F1DEC5-E2F1-4517-A33C-17DF796C19B8}" type="sibTrans" cxnId="{7D72177D-B4D4-481C-B025-0E2B439CEC8D}">
      <dgm:prSet/>
      <dgm:spPr/>
      <dgm:t>
        <a:bodyPr/>
        <a:lstStyle/>
        <a:p>
          <a:endParaRPr lang="en-US"/>
        </a:p>
      </dgm:t>
    </dgm:pt>
    <dgm:pt modelId="{81B0B0EE-7280-4483-9C43-8AAAD6D68997}" type="pres">
      <dgm:prSet presAssocID="{650F6F67-BFE7-4887-BDB1-D1437FD4BDC4}" presName="root" presStyleCnt="0">
        <dgm:presLayoutVars>
          <dgm:dir/>
          <dgm:resizeHandles val="exact"/>
        </dgm:presLayoutVars>
      </dgm:prSet>
      <dgm:spPr/>
    </dgm:pt>
    <dgm:pt modelId="{49DB5B44-8B32-4B43-82BA-3014B6F5B2D7}" type="pres">
      <dgm:prSet presAssocID="{2D6E9ADE-3600-434F-BB9B-31EA8F338238}" presName="compNode" presStyleCnt="0"/>
      <dgm:spPr/>
    </dgm:pt>
    <dgm:pt modelId="{8C4A8F3E-25DD-4802-B94E-4F41BB6DCA0E}" type="pres">
      <dgm:prSet presAssocID="{2D6E9ADE-3600-434F-BB9B-31EA8F338238}" presName="bgRect" presStyleLbl="bgShp" presStyleIdx="0" presStyleCnt="3" custLinFactNeighborY="-1400"/>
      <dgm:spPr/>
    </dgm:pt>
    <dgm:pt modelId="{7DAFF8E3-34E9-4095-A7C1-5BC75A723921}" type="pres">
      <dgm:prSet presAssocID="{2D6E9ADE-3600-434F-BB9B-31EA8F3382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lle"/>
        </a:ext>
      </dgm:extLst>
    </dgm:pt>
    <dgm:pt modelId="{4AFB16E0-8D87-473E-B5D2-EAE0267E9BA5}" type="pres">
      <dgm:prSet presAssocID="{2D6E9ADE-3600-434F-BB9B-31EA8F338238}" presName="spaceRect" presStyleCnt="0"/>
      <dgm:spPr/>
    </dgm:pt>
    <dgm:pt modelId="{CD6A7597-E5F0-4200-B5C7-C14D6B42C101}" type="pres">
      <dgm:prSet presAssocID="{2D6E9ADE-3600-434F-BB9B-31EA8F338238}" presName="parTx" presStyleLbl="revTx" presStyleIdx="0" presStyleCnt="3">
        <dgm:presLayoutVars>
          <dgm:chMax val="0"/>
          <dgm:chPref val="0"/>
        </dgm:presLayoutVars>
      </dgm:prSet>
      <dgm:spPr/>
    </dgm:pt>
    <dgm:pt modelId="{7CD643C0-DC87-485E-84C2-95CFFB1608D8}" type="pres">
      <dgm:prSet presAssocID="{5E4866F0-7F65-4B9D-9668-5E7F01E99024}" presName="sibTrans" presStyleCnt="0"/>
      <dgm:spPr/>
    </dgm:pt>
    <dgm:pt modelId="{6248E81E-3422-4527-B97E-E8EADEDF1156}" type="pres">
      <dgm:prSet presAssocID="{35293098-44C6-439F-B053-F1FB56FF85B1}" presName="compNode" presStyleCnt="0"/>
      <dgm:spPr/>
    </dgm:pt>
    <dgm:pt modelId="{20094F7A-B922-4BC3-AA18-8516CF0F312A}" type="pres">
      <dgm:prSet presAssocID="{35293098-44C6-439F-B053-F1FB56FF85B1}" presName="bgRect" presStyleLbl="bgShp" presStyleIdx="1" presStyleCnt="3"/>
      <dgm:spPr/>
    </dgm:pt>
    <dgm:pt modelId="{7A656850-F58C-4986-8631-9E7F4239D070}" type="pres">
      <dgm:prSet presAssocID="{35293098-44C6-439F-B053-F1FB56FF85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28114FEE-740E-48E9-89D0-2A4EAC12070D}" type="pres">
      <dgm:prSet presAssocID="{35293098-44C6-439F-B053-F1FB56FF85B1}" presName="spaceRect" presStyleCnt="0"/>
      <dgm:spPr/>
    </dgm:pt>
    <dgm:pt modelId="{349DD37B-91AD-4995-AE83-90AA0235BD2F}" type="pres">
      <dgm:prSet presAssocID="{35293098-44C6-439F-B053-F1FB56FF85B1}" presName="parTx" presStyleLbl="revTx" presStyleIdx="1" presStyleCnt="3">
        <dgm:presLayoutVars>
          <dgm:chMax val="0"/>
          <dgm:chPref val="0"/>
        </dgm:presLayoutVars>
      </dgm:prSet>
      <dgm:spPr/>
    </dgm:pt>
    <dgm:pt modelId="{FF79A3A5-3B42-4275-8B29-8F1BE8010B8F}" type="pres">
      <dgm:prSet presAssocID="{8AF9CA55-04D3-4B98-AE25-376CE4867485}" presName="sibTrans" presStyleCnt="0"/>
      <dgm:spPr/>
    </dgm:pt>
    <dgm:pt modelId="{592EC4BF-01F2-4183-88F0-E11D6EDF0C67}" type="pres">
      <dgm:prSet presAssocID="{712FDD78-9EF6-4DEC-9262-4188B604A96D}" presName="compNode" presStyleCnt="0"/>
      <dgm:spPr/>
    </dgm:pt>
    <dgm:pt modelId="{F646ED39-1C2A-4B0A-AD9E-6D5D06592841}" type="pres">
      <dgm:prSet presAssocID="{712FDD78-9EF6-4DEC-9262-4188B604A96D}" presName="bgRect" presStyleLbl="bgShp" presStyleIdx="2" presStyleCnt="3"/>
      <dgm:spPr/>
    </dgm:pt>
    <dgm:pt modelId="{B2428EDA-C897-476F-8DBD-ADF5E7E70CC8}" type="pres">
      <dgm:prSet presAssocID="{712FDD78-9EF6-4DEC-9262-4188B604A9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edit card"/>
        </a:ext>
      </dgm:extLst>
    </dgm:pt>
    <dgm:pt modelId="{E9A358AF-419E-46C6-9330-5F78272E555F}" type="pres">
      <dgm:prSet presAssocID="{712FDD78-9EF6-4DEC-9262-4188B604A96D}" presName="spaceRect" presStyleCnt="0"/>
      <dgm:spPr/>
    </dgm:pt>
    <dgm:pt modelId="{9D596B87-195A-443E-A615-3164E13C32E4}" type="pres">
      <dgm:prSet presAssocID="{712FDD78-9EF6-4DEC-9262-4188B604A96D}" presName="parTx" presStyleLbl="revTx" presStyleIdx="2" presStyleCnt="3">
        <dgm:presLayoutVars>
          <dgm:chMax val="0"/>
          <dgm:chPref val="0"/>
        </dgm:presLayoutVars>
      </dgm:prSet>
      <dgm:spPr/>
    </dgm:pt>
  </dgm:ptLst>
  <dgm:cxnLst>
    <dgm:cxn modelId="{968D6616-8C04-4DF3-BFA1-BD698A95626D}" type="presOf" srcId="{650F6F67-BFE7-4887-BDB1-D1437FD4BDC4}" destId="{81B0B0EE-7280-4483-9C43-8AAAD6D68997}" srcOrd="0" destOrd="0" presId="urn:microsoft.com/office/officeart/2018/2/layout/IconVerticalSolidList"/>
    <dgm:cxn modelId="{D528B31C-4F8B-4BBE-A3AD-29D036D0FFA4}" type="presOf" srcId="{712FDD78-9EF6-4DEC-9262-4188B604A96D}" destId="{9D596B87-195A-443E-A615-3164E13C32E4}" srcOrd="0" destOrd="0" presId="urn:microsoft.com/office/officeart/2018/2/layout/IconVerticalSolidList"/>
    <dgm:cxn modelId="{A3BE1F36-9DAD-4434-96BF-E5D2CBB0ABA6}" srcId="{650F6F67-BFE7-4887-BDB1-D1437FD4BDC4}" destId="{2D6E9ADE-3600-434F-BB9B-31EA8F338238}" srcOrd="0" destOrd="0" parTransId="{967A85F6-37E5-4D75-8F41-0E730EF0F448}" sibTransId="{5E4866F0-7F65-4B9D-9668-5E7F01E99024}"/>
    <dgm:cxn modelId="{F1BB6F46-76B5-4C35-9DB9-71FAF59D4D30}" type="presOf" srcId="{2D6E9ADE-3600-434F-BB9B-31EA8F338238}" destId="{CD6A7597-E5F0-4200-B5C7-C14D6B42C101}" srcOrd="0" destOrd="0" presId="urn:microsoft.com/office/officeart/2018/2/layout/IconVerticalSolidList"/>
    <dgm:cxn modelId="{7D72177D-B4D4-481C-B025-0E2B439CEC8D}" srcId="{650F6F67-BFE7-4887-BDB1-D1437FD4BDC4}" destId="{712FDD78-9EF6-4DEC-9262-4188B604A96D}" srcOrd="2" destOrd="0" parTransId="{FF346AC2-8074-4764-805D-E069764FE352}" sibTransId="{B9F1DEC5-E2F1-4517-A33C-17DF796C19B8}"/>
    <dgm:cxn modelId="{3532819D-8A3D-42CB-87CE-8010B730D320}" type="presOf" srcId="{35293098-44C6-439F-B053-F1FB56FF85B1}" destId="{349DD37B-91AD-4995-AE83-90AA0235BD2F}" srcOrd="0" destOrd="0" presId="urn:microsoft.com/office/officeart/2018/2/layout/IconVerticalSolidList"/>
    <dgm:cxn modelId="{366998F7-7C4C-4D85-9050-4662F00A6719}" srcId="{650F6F67-BFE7-4887-BDB1-D1437FD4BDC4}" destId="{35293098-44C6-439F-B053-F1FB56FF85B1}" srcOrd="1" destOrd="0" parTransId="{074316F8-920F-4C28-9EC6-906F18853D3E}" sibTransId="{8AF9CA55-04D3-4B98-AE25-376CE4867485}"/>
    <dgm:cxn modelId="{03AED8F4-24FF-45B8-991C-1AAC1E639564}" type="presParOf" srcId="{81B0B0EE-7280-4483-9C43-8AAAD6D68997}" destId="{49DB5B44-8B32-4B43-82BA-3014B6F5B2D7}" srcOrd="0" destOrd="0" presId="urn:microsoft.com/office/officeart/2018/2/layout/IconVerticalSolidList"/>
    <dgm:cxn modelId="{978F2681-9B03-4BEF-B67A-5940697AD209}" type="presParOf" srcId="{49DB5B44-8B32-4B43-82BA-3014B6F5B2D7}" destId="{8C4A8F3E-25DD-4802-B94E-4F41BB6DCA0E}" srcOrd="0" destOrd="0" presId="urn:microsoft.com/office/officeart/2018/2/layout/IconVerticalSolidList"/>
    <dgm:cxn modelId="{7876FEF2-7443-43FA-82C1-0C05BF984579}" type="presParOf" srcId="{49DB5B44-8B32-4B43-82BA-3014B6F5B2D7}" destId="{7DAFF8E3-34E9-4095-A7C1-5BC75A723921}" srcOrd="1" destOrd="0" presId="urn:microsoft.com/office/officeart/2018/2/layout/IconVerticalSolidList"/>
    <dgm:cxn modelId="{4BEB2A54-0C3D-455B-BB17-12ACD4E5D22C}" type="presParOf" srcId="{49DB5B44-8B32-4B43-82BA-3014B6F5B2D7}" destId="{4AFB16E0-8D87-473E-B5D2-EAE0267E9BA5}" srcOrd="2" destOrd="0" presId="urn:microsoft.com/office/officeart/2018/2/layout/IconVerticalSolidList"/>
    <dgm:cxn modelId="{D435EF5F-EEE0-4812-9E0D-FEA7D2B4CE2E}" type="presParOf" srcId="{49DB5B44-8B32-4B43-82BA-3014B6F5B2D7}" destId="{CD6A7597-E5F0-4200-B5C7-C14D6B42C101}" srcOrd="3" destOrd="0" presId="urn:microsoft.com/office/officeart/2018/2/layout/IconVerticalSolidList"/>
    <dgm:cxn modelId="{ADB01D9B-D75A-450A-8BF5-8874BE820E2E}" type="presParOf" srcId="{81B0B0EE-7280-4483-9C43-8AAAD6D68997}" destId="{7CD643C0-DC87-485E-84C2-95CFFB1608D8}" srcOrd="1" destOrd="0" presId="urn:microsoft.com/office/officeart/2018/2/layout/IconVerticalSolidList"/>
    <dgm:cxn modelId="{7C6D566F-1E5B-4D81-B0EC-CE368D502890}" type="presParOf" srcId="{81B0B0EE-7280-4483-9C43-8AAAD6D68997}" destId="{6248E81E-3422-4527-B97E-E8EADEDF1156}" srcOrd="2" destOrd="0" presId="urn:microsoft.com/office/officeart/2018/2/layout/IconVerticalSolidList"/>
    <dgm:cxn modelId="{5B7B9053-435A-451E-9D6A-D413792C29C4}" type="presParOf" srcId="{6248E81E-3422-4527-B97E-E8EADEDF1156}" destId="{20094F7A-B922-4BC3-AA18-8516CF0F312A}" srcOrd="0" destOrd="0" presId="urn:microsoft.com/office/officeart/2018/2/layout/IconVerticalSolidList"/>
    <dgm:cxn modelId="{520AF38D-94C1-4502-8422-62A74AF018AA}" type="presParOf" srcId="{6248E81E-3422-4527-B97E-E8EADEDF1156}" destId="{7A656850-F58C-4986-8631-9E7F4239D070}" srcOrd="1" destOrd="0" presId="urn:microsoft.com/office/officeart/2018/2/layout/IconVerticalSolidList"/>
    <dgm:cxn modelId="{B382B686-F828-4B71-A024-2FA0A02C6894}" type="presParOf" srcId="{6248E81E-3422-4527-B97E-E8EADEDF1156}" destId="{28114FEE-740E-48E9-89D0-2A4EAC12070D}" srcOrd="2" destOrd="0" presId="urn:microsoft.com/office/officeart/2018/2/layout/IconVerticalSolidList"/>
    <dgm:cxn modelId="{AB50D531-6A66-41DB-BF73-0BB79E56C5DD}" type="presParOf" srcId="{6248E81E-3422-4527-B97E-E8EADEDF1156}" destId="{349DD37B-91AD-4995-AE83-90AA0235BD2F}" srcOrd="3" destOrd="0" presId="urn:microsoft.com/office/officeart/2018/2/layout/IconVerticalSolidList"/>
    <dgm:cxn modelId="{7C58BABB-47EE-4D2B-83D0-573966AD9625}" type="presParOf" srcId="{81B0B0EE-7280-4483-9C43-8AAAD6D68997}" destId="{FF79A3A5-3B42-4275-8B29-8F1BE8010B8F}" srcOrd="3" destOrd="0" presId="urn:microsoft.com/office/officeart/2018/2/layout/IconVerticalSolidList"/>
    <dgm:cxn modelId="{56320745-1F5D-4FB7-9EAC-DC4E730CB5E1}" type="presParOf" srcId="{81B0B0EE-7280-4483-9C43-8AAAD6D68997}" destId="{592EC4BF-01F2-4183-88F0-E11D6EDF0C67}" srcOrd="4" destOrd="0" presId="urn:microsoft.com/office/officeart/2018/2/layout/IconVerticalSolidList"/>
    <dgm:cxn modelId="{B83D41B1-9B28-46B2-812A-AC1161995FA7}" type="presParOf" srcId="{592EC4BF-01F2-4183-88F0-E11D6EDF0C67}" destId="{F646ED39-1C2A-4B0A-AD9E-6D5D06592841}" srcOrd="0" destOrd="0" presId="urn:microsoft.com/office/officeart/2018/2/layout/IconVerticalSolidList"/>
    <dgm:cxn modelId="{B89328CC-5F96-40F8-81A5-32FCDB7DAEAF}" type="presParOf" srcId="{592EC4BF-01F2-4183-88F0-E11D6EDF0C67}" destId="{B2428EDA-C897-476F-8DBD-ADF5E7E70CC8}" srcOrd="1" destOrd="0" presId="urn:microsoft.com/office/officeart/2018/2/layout/IconVerticalSolidList"/>
    <dgm:cxn modelId="{F0D3B49C-5849-4B46-A10D-B7F78E6ABFFF}" type="presParOf" srcId="{592EC4BF-01F2-4183-88F0-E11D6EDF0C67}" destId="{E9A358AF-419E-46C6-9330-5F78272E555F}" srcOrd="2" destOrd="0" presId="urn:microsoft.com/office/officeart/2018/2/layout/IconVerticalSolidList"/>
    <dgm:cxn modelId="{12B57CD3-7803-4B2D-A0C0-CD7426576A5A}" type="presParOf" srcId="{592EC4BF-01F2-4183-88F0-E11D6EDF0C67}" destId="{9D596B87-195A-443E-A615-3164E13C32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0F6F67-BFE7-4887-BDB1-D1437FD4BD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D6E9ADE-3600-434F-BB9B-31EA8F338238}">
      <dgm:prSet custT="1"/>
      <dgm:spPr/>
      <dgm:t>
        <a:bodyPr/>
        <a:lstStyle/>
        <a:p>
          <a:pPr>
            <a:lnSpc>
              <a:spcPct val="100000"/>
            </a:lnSpc>
          </a:pPr>
          <a:r>
            <a:rPr lang="fr-CA" sz="1800" dirty="0"/>
            <a:t>But : </a:t>
          </a:r>
          <a:r>
            <a:rPr lang="en-CA" sz="1800" dirty="0" err="1"/>
            <a:t>étudier</a:t>
          </a:r>
          <a:r>
            <a:rPr lang="en-CA" sz="1800" dirty="0"/>
            <a:t> « </a:t>
          </a:r>
          <a:r>
            <a:rPr lang="en-CA" sz="1800" i="1" dirty="0"/>
            <a:t>learning in a variety of settings, including not only the more formal leaning of school classrooms but also the informal learning that takes place at home, at job, and among peers</a:t>
          </a:r>
          <a:r>
            <a:rPr lang="en-CA" sz="1800" dirty="0"/>
            <a:t> » (Sawyer, 2006, p. xi).</a:t>
          </a:r>
          <a:endParaRPr lang="en-US" sz="1800" dirty="0"/>
        </a:p>
      </dgm:t>
    </dgm:pt>
    <dgm:pt modelId="{967A85F6-37E5-4D75-8F41-0E730EF0F448}" type="parTrans" cxnId="{A3BE1F36-9DAD-4434-96BF-E5D2CBB0ABA6}">
      <dgm:prSet/>
      <dgm:spPr/>
      <dgm:t>
        <a:bodyPr/>
        <a:lstStyle/>
        <a:p>
          <a:endParaRPr lang="en-US"/>
        </a:p>
      </dgm:t>
    </dgm:pt>
    <dgm:pt modelId="{5E4866F0-7F65-4B9D-9668-5E7F01E99024}" type="sibTrans" cxnId="{A3BE1F36-9DAD-4434-96BF-E5D2CBB0ABA6}">
      <dgm:prSet/>
      <dgm:spPr/>
      <dgm:t>
        <a:bodyPr/>
        <a:lstStyle/>
        <a:p>
          <a:endParaRPr lang="en-US"/>
        </a:p>
      </dgm:t>
    </dgm:pt>
    <dgm:pt modelId="{35293098-44C6-439F-B053-F1FB56FF85B1}">
      <dgm:prSet/>
      <dgm:spPr/>
      <dgm:t>
        <a:bodyPr/>
        <a:lstStyle/>
        <a:p>
          <a:pPr>
            <a:lnSpc>
              <a:spcPct val="100000"/>
            </a:lnSpc>
          </a:pPr>
          <a:r>
            <a:rPr lang="en-CA" dirty="0"/>
            <a:t> Research-based design : </a:t>
          </a:r>
          <a:r>
            <a:rPr lang="en-CA" i="1" dirty="0"/>
            <a:t>A systematic but flexible methodology aimed to improve educational practices through iterative analysis, design, development, and implementation, based on collaboration among researchers and practitioners in real-world settings, and leading to contextually-sensitive design principles and theories</a:t>
          </a:r>
          <a:r>
            <a:rPr lang="en-CA" dirty="0"/>
            <a:t> (Wang &amp; </a:t>
          </a:r>
          <a:r>
            <a:rPr lang="en-CA" dirty="0" err="1"/>
            <a:t>Hannafin</a:t>
          </a:r>
          <a:r>
            <a:rPr lang="en-CA" dirty="0"/>
            <a:t>, 2005, p. 6).</a:t>
          </a:r>
          <a:r>
            <a:rPr lang="en-CA" i="1" dirty="0"/>
            <a:t> </a:t>
          </a:r>
          <a:endParaRPr lang="en-US" dirty="0"/>
        </a:p>
      </dgm:t>
    </dgm:pt>
    <dgm:pt modelId="{074316F8-920F-4C28-9EC6-906F18853D3E}" type="parTrans" cxnId="{366998F7-7C4C-4D85-9050-4662F00A6719}">
      <dgm:prSet/>
      <dgm:spPr/>
      <dgm:t>
        <a:bodyPr/>
        <a:lstStyle/>
        <a:p>
          <a:endParaRPr lang="en-US"/>
        </a:p>
      </dgm:t>
    </dgm:pt>
    <dgm:pt modelId="{8AF9CA55-04D3-4B98-AE25-376CE4867485}" type="sibTrans" cxnId="{366998F7-7C4C-4D85-9050-4662F00A6719}">
      <dgm:prSet/>
      <dgm:spPr/>
      <dgm:t>
        <a:bodyPr/>
        <a:lstStyle/>
        <a:p>
          <a:endParaRPr lang="en-US"/>
        </a:p>
      </dgm:t>
    </dgm:pt>
    <dgm:pt modelId="{712FDD78-9EF6-4DEC-9262-4188B604A96D}">
      <dgm:prSet/>
      <dgm:spPr/>
      <dgm:t>
        <a:bodyPr/>
        <a:lstStyle/>
        <a:p>
          <a:pPr>
            <a:lnSpc>
              <a:spcPct val="100000"/>
            </a:lnSpc>
          </a:pPr>
          <a:r>
            <a:rPr lang="en-CA" dirty="0"/>
            <a:t>Comment ? </a:t>
          </a:r>
          <a:r>
            <a:rPr lang="en-CA" i="1" dirty="0"/>
            <a:t>the basic relation is one of reflexivity in which the development of theoretical ideas is driven by and remains rooted in instructional practice that is itself guided by current theoretical ideas</a:t>
          </a:r>
          <a:r>
            <a:rPr lang="en-CA" dirty="0"/>
            <a:t> (Cobb, Stephan, McClain, &amp; </a:t>
          </a:r>
          <a:r>
            <a:rPr lang="en-CA" dirty="0" err="1"/>
            <a:t>Gravemeijer</a:t>
          </a:r>
          <a:r>
            <a:rPr lang="en-CA" dirty="0"/>
            <a:t>, 2001, p. 118).</a:t>
          </a:r>
          <a:endParaRPr lang="en-US" dirty="0"/>
        </a:p>
      </dgm:t>
    </dgm:pt>
    <dgm:pt modelId="{FF346AC2-8074-4764-805D-E069764FE352}" type="parTrans" cxnId="{7D72177D-B4D4-481C-B025-0E2B439CEC8D}">
      <dgm:prSet/>
      <dgm:spPr/>
      <dgm:t>
        <a:bodyPr/>
        <a:lstStyle/>
        <a:p>
          <a:endParaRPr lang="en-US"/>
        </a:p>
      </dgm:t>
    </dgm:pt>
    <dgm:pt modelId="{B9F1DEC5-E2F1-4517-A33C-17DF796C19B8}" type="sibTrans" cxnId="{7D72177D-B4D4-481C-B025-0E2B439CEC8D}">
      <dgm:prSet/>
      <dgm:spPr/>
      <dgm:t>
        <a:bodyPr/>
        <a:lstStyle/>
        <a:p>
          <a:endParaRPr lang="en-US"/>
        </a:p>
      </dgm:t>
    </dgm:pt>
    <dgm:pt modelId="{81B0B0EE-7280-4483-9C43-8AAAD6D68997}" type="pres">
      <dgm:prSet presAssocID="{650F6F67-BFE7-4887-BDB1-D1437FD4BDC4}" presName="root" presStyleCnt="0">
        <dgm:presLayoutVars>
          <dgm:dir/>
          <dgm:resizeHandles val="exact"/>
        </dgm:presLayoutVars>
      </dgm:prSet>
      <dgm:spPr/>
    </dgm:pt>
    <dgm:pt modelId="{49DB5B44-8B32-4B43-82BA-3014B6F5B2D7}" type="pres">
      <dgm:prSet presAssocID="{2D6E9ADE-3600-434F-BB9B-31EA8F338238}" presName="compNode" presStyleCnt="0"/>
      <dgm:spPr/>
    </dgm:pt>
    <dgm:pt modelId="{8C4A8F3E-25DD-4802-B94E-4F41BB6DCA0E}" type="pres">
      <dgm:prSet presAssocID="{2D6E9ADE-3600-434F-BB9B-31EA8F338238}" presName="bgRect" presStyleLbl="bgShp" presStyleIdx="0" presStyleCnt="3" custLinFactNeighborY="-1400"/>
      <dgm:spPr/>
    </dgm:pt>
    <dgm:pt modelId="{7DAFF8E3-34E9-4095-A7C1-5BC75A723921}" type="pres">
      <dgm:prSet presAssocID="{2D6E9ADE-3600-434F-BB9B-31EA8F3382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lle"/>
        </a:ext>
      </dgm:extLst>
    </dgm:pt>
    <dgm:pt modelId="{4AFB16E0-8D87-473E-B5D2-EAE0267E9BA5}" type="pres">
      <dgm:prSet presAssocID="{2D6E9ADE-3600-434F-BB9B-31EA8F338238}" presName="spaceRect" presStyleCnt="0"/>
      <dgm:spPr/>
    </dgm:pt>
    <dgm:pt modelId="{CD6A7597-E5F0-4200-B5C7-C14D6B42C101}" type="pres">
      <dgm:prSet presAssocID="{2D6E9ADE-3600-434F-BB9B-31EA8F338238}" presName="parTx" presStyleLbl="revTx" presStyleIdx="0" presStyleCnt="3">
        <dgm:presLayoutVars>
          <dgm:chMax val="0"/>
          <dgm:chPref val="0"/>
        </dgm:presLayoutVars>
      </dgm:prSet>
      <dgm:spPr/>
    </dgm:pt>
    <dgm:pt modelId="{7CD643C0-DC87-485E-84C2-95CFFB1608D8}" type="pres">
      <dgm:prSet presAssocID="{5E4866F0-7F65-4B9D-9668-5E7F01E99024}" presName="sibTrans" presStyleCnt="0"/>
      <dgm:spPr/>
    </dgm:pt>
    <dgm:pt modelId="{6248E81E-3422-4527-B97E-E8EADEDF1156}" type="pres">
      <dgm:prSet presAssocID="{35293098-44C6-439F-B053-F1FB56FF85B1}" presName="compNode" presStyleCnt="0"/>
      <dgm:spPr/>
    </dgm:pt>
    <dgm:pt modelId="{20094F7A-B922-4BC3-AA18-8516CF0F312A}" type="pres">
      <dgm:prSet presAssocID="{35293098-44C6-439F-B053-F1FB56FF85B1}" presName="bgRect" presStyleLbl="bgShp" presStyleIdx="1" presStyleCnt="3"/>
      <dgm:spPr/>
    </dgm:pt>
    <dgm:pt modelId="{7A656850-F58C-4986-8631-9E7F4239D070}" type="pres">
      <dgm:prSet presAssocID="{35293098-44C6-439F-B053-F1FB56FF85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28114FEE-740E-48E9-89D0-2A4EAC12070D}" type="pres">
      <dgm:prSet presAssocID="{35293098-44C6-439F-B053-F1FB56FF85B1}" presName="spaceRect" presStyleCnt="0"/>
      <dgm:spPr/>
    </dgm:pt>
    <dgm:pt modelId="{349DD37B-91AD-4995-AE83-90AA0235BD2F}" type="pres">
      <dgm:prSet presAssocID="{35293098-44C6-439F-B053-F1FB56FF85B1}" presName="parTx" presStyleLbl="revTx" presStyleIdx="1" presStyleCnt="3">
        <dgm:presLayoutVars>
          <dgm:chMax val="0"/>
          <dgm:chPref val="0"/>
        </dgm:presLayoutVars>
      </dgm:prSet>
      <dgm:spPr/>
    </dgm:pt>
    <dgm:pt modelId="{FF79A3A5-3B42-4275-8B29-8F1BE8010B8F}" type="pres">
      <dgm:prSet presAssocID="{8AF9CA55-04D3-4B98-AE25-376CE4867485}" presName="sibTrans" presStyleCnt="0"/>
      <dgm:spPr/>
    </dgm:pt>
    <dgm:pt modelId="{592EC4BF-01F2-4183-88F0-E11D6EDF0C67}" type="pres">
      <dgm:prSet presAssocID="{712FDD78-9EF6-4DEC-9262-4188B604A96D}" presName="compNode" presStyleCnt="0"/>
      <dgm:spPr/>
    </dgm:pt>
    <dgm:pt modelId="{F646ED39-1C2A-4B0A-AD9E-6D5D06592841}" type="pres">
      <dgm:prSet presAssocID="{712FDD78-9EF6-4DEC-9262-4188B604A96D}" presName="bgRect" presStyleLbl="bgShp" presStyleIdx="2" presStyleCnt="3"/>
      <dgm:spPr/>
    </dgm:pt>
    <dgm:pt modelId="{B2428EDA-C897-476F-8DBD-ADF5E7E70CC8}" type="pres">
      <dgm:prSet presAssocID="{712FDD78-9EF6-4DEC-9262-4188B604A9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edit card"/>
        </a:ext>
      </dgm:extLst>
    </dgm:pt>
    <dgm:pt modelId="{E9A358AF-419E-46C6-9330-5F78272E555F}" type="pres">
      <dgm:prSet presAssocID="{712FDD78-9EF6-4DEC-9262-4188B604A96D}" presName="spaceRect" presStyleCnt="0"/>
      <dgm:spPr/>
    </dgm:pt>
    <dgm:pt modelId="{9D596B87-195A-443E-A615-3164E13C32E4}" type="pres">
      <dgm:prSet presAssocID="{712FDD78-9EF6-4DEC-9262-4188B604A96D}" presName="parTx" presStyleLbl="revTx" presStyleIdx="2" presStyleCnt="3">
        <dgm:presLayoutVars>
          <dgm:chMax val="0"/>
          <dgm:chPref val="0"/>
        </dgm:presLayoutVars>
      </dgm:prSet>
      <dgm:spPr/>
    </dgm:pt>
  </dgm:ptLst>
  <dgm:cxnLst>
    <dgm:cxn modelId="{968D6616-8C04-4DF3-BFA1-BD698A95626D}" type="presOf" srcId="{650F6F67-BFE7-4887-BDB1-D1437FD4BDC4}" destId="{81B0B0EE-7280-4483-9C43-8AAAD6D68997}" srcOrd="0" destOrd="0" presId="urn:microsoft.com/office/officeart/2018/2/layout/IconVerticalSolidList"/>
    <dgm:cxn modelId="{D528B31C-4F8B-4BBE-A3AD-29D036D0FFA4}" type="presOf" srcId="{712FDD78-9EF6-4DEC-9262-4188B604A96D}" destId="{9D596B87-195A-443E-A615-3164E13C32E4}" srcOrd="0" destOrd="0" presId="urn:microsoft.com/office/officeart/2018/2/layout/IconVerticalSolidList"/>
    <dgm:cxn modelId="{A3BE1F36-9DAD-4434-96BF-E5D2CBB0ABA6}" srcId="{650F6F67-BFE7-4887-BDB1-D1437FD4BDC4}" destId="{2D6E9ADE-3600-434F-BB9B-31EA8F338238}" srcOrd="0" destOrd="0" parTransId="{967A85F6-37E5-4D75-8F41-0E730EF0F448}" sibTransId="{5E4866F0-7F65-4B9D-9668-5E7F01E99024}"/>
    <dgm:cxn modelId="{F1BB6F46-76B5-4C35-9DB9-71FAF59D4D30}" type="presOf" srcId="{2D6E9ADE-3600-434F-BB9B-31EA8F338238}" destId="{CD6A7597-E5F0-4200-B5C7-C14D6B42C101}" srcOrd="0" destOrd="0" presId="urn:microsoft.com/office/officeart/2018/2/layout/IconVerticalSolidList"/>
    <dgm:cxn modelId="{7D72177D-B4D4-481C-B025-0E2B439CEC8D}" srcId="{650F6F67-BFE7-4887-BDB1-D1437FD4BDC4}" destId="{712FDD78-9EF6-4DEC-9262-4188B604A96D}" srcOrd="2" destOrd="0" parTransId="{FF346AC2-8074-4764-805D-E069764FE352}" sibTransId="{B9F1DEC5-E2F1-4517-A33C-17DF796C19B8}"/>
    <dgm:cxn modelId="{3532819D-8A3D-42CB-87CE-8010B730D320}" type="presOf" srcId="{35293098-44C6-439F-B053-F1FB56FF85B1}" destId="{349DD37B-91AD-4995-AE83-90AA0235BD2F}" srcOrd="0" destOrd="0" presId="urn:microsoft.com/office/officeart/2018/2/layout/IconVerticalSolidList"/>
    <dgm:cxn modelId="{366998F7-7C4C-4D85-9050-4662F00A6719}" srcId="{650F6F67-BFE7-4887-BDB1-D1437FD4BDC4}" destId="{35293098-44C6-439F-B053-F1FB56FF85B1}" srcOrd="1" destOrd="0" parTransId="{074316F8-920F-4C28-9EC6-906F18853D3E}" sibTransId="{8AF9CA55-04D3-4B98-AE25-376CE4867485}"/>
    <dgm:cxn modelId="{03AED8F4-24FF-45B8-991C-1AAC1E639564}" type="presParOf" srcId="{81B0B0EE-7280-4483-9C43-8AAAD6D68997}" destId="{49DB5B44-8B32-4B43-82BA-3014B6F5B2D7}" srcOrd="0" destOrd="0" presId="urn:microsoft.com/office/officeart/2018/2/layout/IconVerticalSolidList"/>
    <dgm:cxn modelId="{978F2681-9B03-4BEF-B67A-5940697AD209}" type="presParOf" srcId="{49DB5B44-8B32-4B43-82BA-3014B6F5B2D7}" destId="{8C4A8F3E-25DD-4802-B94E-4F41BB6DCA0E}" srcOrd="0" destOrd="0" presId="urn:microsoft.com/office/officeart/2018/2/layout/IconVerticalSolidList"/>
    <dgm:cxn modelId="{7876FEF2-7443-43FA-82C1-0C05BF984579}" type="presParOf" srcId="{49DB5B44-8B32-4B43-82BA-3014B6F5B2D7}" destId="{7DAFF8E3-34E9-4095-A7C1-5BC75A723921}" srcOrd="1" destOrd="0" presId="urn:microsoft.com/office/officeart/2018/2/layout/IconVerticalSolidList"/>
    <dgm:cxn modelId="{4BEB2A54-0C3D-455B-BB17-12ACD4E5D22C}" type="presParOf" srcId="{49DB5B44-8B32-4B43-82BA-3014B6F5B2D7}" destId="{4AFB16E0-8D87-473E-B5D2-EAE0267E9BA5}" srcOrd="2" destOrd="0" presId="urn:microsoft.com/office/officeart/2018/2/layout/IconVerticalSolidList"/>
    <dgm:cxn modelId="{D435EF5F-EEE0-4812-9E0D-FEA7D2B4CE2E}" type="presParOf" srcId="{49DB5B44-8B32-4B43-82BA-3014B6F5B2D7}" destId="{CD6A7597-E5F0-4200-B5C7-C14D6B42C101}" srcOrd="3" destOrd="0" presId="urn:microsoft.com/office/officeart/2018/2/layout/IconVerticalSolidList"/>
    <dgm:cxn modelId="{ADB01D9B-D75A-450A-8BF5-8874BE820E2E}" type="presParOf" srcId="{81B0B0EE-7280-4483-9C43-8AAAD6D68997}" destId="{7CD643C0-DC87-485E-84C2-95CFFB1608D8}" srcOrd="1" destOrd="0" presId="urn:microsoft.com/office/officeart/2018/2/layout/IconVerticalSolidList"/>
    <dgm:cxn modelId="{7C6D566F-1E5B-4D81-B0EC-CE368D502890}" type="presParOf" srcId="{81B0B0EE-7280-4483-9C43-8AAAD6D68997}" destId="{6248E81E-3422-4527-B97E-E8EADEDF1156}" srcOrd="2" destOrd="0" presId="urn:microsoft.com/office/officeart/2018/2/layout/IconVerticalSolidList"/>
    <dgm:cxn modelId="{5B7B9053-435A-451E-9D6A-D413792C29C4}" type="presParOf" srcId="{6248E81E-3422-4527-B97E-E8EADEDF1156}" destId="{20094F7A-B922-4BC3-AA18-8516CF0F312A}" srcOrd="0" destOrd="0" presId="urn:microsoft.com/office/officeart/2018/2/layout/IconVerticalSolidList"/>
    <dgm:cxn modelId="{520AF38D-94C1-4502-8422-62A74AF018AA}" type="presParOf" srcId="{6248E81E-3422-4527-B97E-E8EADEDF1156}" destId="{7A656850-F58C-4986-8631-9E7F4239D070}" srcOrd="1" destOrd="0" presId="urn:microsoft.com/office/officeart/2018/2/layout/IconVerticalSolidList"/>
    <dgm:cxn modelId="{B382B686-F828-4B71-A024-2FA0A02C6894}" type="presParOf" srcId="{6248E81E-3422-4527-B97E-E8EADEDF1156}" destId="{28114FEE-740E-48E9-89D0-2A4EAC12070D}" srcOrd="2" destOrd="0" presId="urn:microsoft.com/office/officeart/2018/2/layout/IconVerticalSolidList"/>
    <dgm:cxn modelId="{AB50D531-6A66-41DB-BF73-0BB79E56C5DD}" type="presParOf" srcId="{6248E81E-3422-4527-B97E-E8EADEDF1156}" destId="{349DD37B-91AD-4995-AE83-90AA0235BD2F}" srcOrd="3" destOrd="0" presId="urn:microsoft.com/office/officeart/2018/2/layout/IconVerticalSolidList"/>
    <dgm:cxn modelId="{7C58BABB-47EE-4D2B-83D0-573966AD9625}" type="presParOf" srcId="{81B0B0EE-7280-4483-9C43-8AAAD6D68997}" destId="{FF79A3A5-3B42-4275-8B29-8F1BE8010B8F}" srcOrd="3" destOrd="0" presId="urn:microsoft.com/office/officeart/2018/2/layout/IconVerticalSolidList"/>
    <dgm:cxn modelId="{56320745-1F5D-4FB7-9EAC-DC4E730CB5E1}" type="presParOf" srcId="{81B0B0EE-7280-4483-9C43-8AAAD6D68997}" destId="{592EC4BF-01F2-4183-88F0-E11D6EDF0C67}" srcOrd="4" destOrd="0" presId="urn:microsoft.com/office/officeart/2018/2/layout/IconVerticalSolidList"/>
    <dgm:cxn modelId="{B83D41B1-9B28-46B2-812A-AC1161995FA7}" type="presParOf" srcId="{592EC4BF-01F2-4183-88F0-E11D6EDF0C67}" destId="{F646ED39-1C2A-4B0A-AD9E-6D5D06592841}" srcOrd="0" destOrd="0" presId="urn:microsoft.com/office/officeart/2018/2/layout/IconVerticalSolidList"/>
    <dgm:cxn modelId="{B89328CC-5F96-40F8-81A5-32FCDB7DAEAF}" type="presParOf" srcId="{592EC4BF-01F2-4183-88F0-E11D6EDF0C67}" destId="{B2428EDA-C897-476F-8DBD-ADF5E7E70CC8}" srcOrd="1" destOrd="0" presId="urn:microsoft.com/office/officeart/2018/2/layout/IconVerticalSolidList"/>
    <dgm:cxn modelId="{F0D3B49C-5849-4B46-A10D-B7F78E6ABFFF}" type="presParOf" srcId="{592EC4BF-01F2-4183-88F0-E11D6EDF0C67}" destId="{E9A358AF-419E-46C6-9330-5F78272E555F}" srcOrd="2" destOrd="0" presId="urn:microsoft.com/office/officeart/2018/2/layout/IconVerticalSolidList"/>
    <dgm:cxn modelId="{12B57CD3-7803-4B2D-A0C0-CD7426576A5A}" type="presParOf" srcId="{592EC4BF-01F2-4183-88F0-E11D6EDF0C67}" destId="{9D596B87-195A-443E-A615-3164E13C32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08C3-84BB-493A-8711-F0D3BCE0C4DE}">
      <dsp:nvSpPr>
        <dsp:cNvPr id="0" name=""/>
        <dsp:cNvSpPr/>
      </dsp:nvSpPr>
      <dsp:spPr>
        <a:xfrm>
          <a:off x="0" y="266137"/>
          <a:ext cx="5494787" cy="15701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dirty="0"/>
            <a:t>L’existence de problématiques éducatives communes aux différents pays (sous l’effet de la mondialisation économique, culturelle et éducative)</a:t>
          </a:r>
          <a:endParaRPr lang="en-US" sz="2200" kern="1200" dirty="0"/>
        </a:p>
      </dsp:txBody>
      <dsp:txXfrm>
        <a:off x="76648" y="342785"/>
        <a:ext cx="5341491" cy="1416844"/>
      </dsp:txXfrm>
    </dsp:sp>
    <dsp:sp modelId="{E70700E2-477F-408F-B971-AD7DA7F6C5E8}">
      <dsp:nvSpPr>
        <dsp:cNvPr id="0" name=""/>
        <dsp:cNvSpPr/>
      </dsp:nvSpPr>
      <dsp:spPr>
        <a:xfrm>
          <a:off x="0" y="1734845"/>
          <a:ext cx="5494787" cy="15701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dirty="0"/>
            <a:t>La crise de l’État-nation et la construction de nouveaux espaces culturels </a:t>
          </a:r>
          <a:endParaRPr lang="en-US" sz="2200" kern="1200" dirty="0"/>
        </a:p>
      </dsp:txBody>
      <dsp:txXfrm>
        <a:off x="76648" y="1811493"/>
        <a:ext cx="5341491" cy="1416844"/>
      </dsp:txXfrm>
    </dsp:sp>
    <dsp:sp modelId="{0EBE1F44-A9A5-47B6-A777-B362E2EF94D0}">
      <dsp:nvSpPr>
        <dsp:cNvPr id="0" name=""/>
        <dsp:cNvSpPr/>
      </dsp:nvSpPr>
      <dsp:spPr>
        <a:xfrm>
          <a:off x="0" y="3368346"/>
          <a:ext cx="5494787" cy="15701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dirty="0"/>
            <a:t>L’internationalisation du monde universitaire et de la recherche scientifique </a:t>
          </a:r>
          <a:endParaRPr lang="en-US" sz="2200" kern="1200" dirty="0"/>
        </a:p>
      </dsp:txBody>
      <dsp:txXfrm>
        <a:off x="76648" y="3444994"/>
        <a:ext cx="5341491" cy="1416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34449-D81A-41DA-9908-2B38ED6B864E}">
      <dsp:nvSpPr>
        <dsp:cNvPr id="0" name=""/>
        <dsp:cNvSpPr/>
      </dsp:nvSpPr>
      <dsp:spPr>
        <a:xfrm rot="16200000">
          <a:off x="621" y="372532"/>
          <a:ext cx="3904710" cy="390471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CA" sz="3200" kern="1200" dirty="0"/>
            <a:t>Théorie (descriptive) de l’apprentissage</a:t>
          </a:r>
        </a:p>
      </dsp:txBody>
      <dsp:txXfrm rot="5400000">
        <a:off x="622" y="1348709"/>
        <a:ext cx="3221386" cy="1952355"/>
      </dsp:txXfrm>
    </dsp:sp>
    <dsp:sp modelId="{25DD0CC5-E11C-4031-9AB0-7556CECB12E0}">
      <dsp:nvSpPr>
        <dsp:cNvPr id="0" name=""/>
        <dsp:cNvSpPr/>
      </dsp:nvSpPr>
      <dsp:spPr>
        <a:xfrm rot="5400000">
          <a:off x="4131700" y="372532"/>
          <a:ext cx="3904710" cy="390471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CA" sz="3200" kern="1200" dirty="0"/>
            <a:t>Pratique éducative</a:t>
          </a:r>
        </a:p>
      </dsp:txBody>
      <dsp:txXfrm rot="-5400000">
        <a:off x="4815025" y="1348710"/>
        <a:ext cx="3221386" cy="1952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8F3E-25DD-4802-B94E-4F41BB6DCA0E}">
      <dsp:nvSpPr>
        <dsp:cNvPr id="0" name=""/>
        <dsp:cNvSpPr/>
      </dsp:nvSpPr>
      <dsp:spPr>
        <a:xfrm>
          <a:off x="0" y="0"/>
          <a:ext cx="10515600" cy="1469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FF8E3-34E9-4095-A7C1-5BC75A723921}">
      <dsp:nvSpPr>
        <dsp:cNvPr id="0" name=""/>
        <dsp:cNvSpPr/>
      </dsp:nvSpPr>
      <dsp:spPr>
        <a:xfrm>
          <a:off x="444666" y="331371"/>
          <a:ext cx="808484" cy="8084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A7597-E5F0-4200-B5C7-C14D6B42C101}">
      <dsp:nvSpPr>
        <dsp:cNvPr id="0" name=""/>
        <dsp:cNvSpPr/>
      </dsp:nvSpPr>
      <dsp:spPr>
        <a:xfrm>
          <a:off x="1697817" y="628"/>
          <a:ext cx="8817782" cy="14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2" tIns="155572" rIns="155572" bIns="155572" numCol="1" spcCol="1270" anchor="ctr" anchorCtr="0">
          <a:noAutofit/>
        </a:bodyPr>
        <a:lstStyle/>
        <a:p>
          <a:pPr marL="0" lvl="0" indent="0" algn="l" defTabSz="889000">
            <a:lnSpc>
              <a:spcPct val="100000"/>
            </a:lnSpc>
            <a:spcBef>
              <a:spcPct val="0"/>
            </a:spcBef>
            <a:spcAft>
              <a:spcPct val="35000"/>
            </a:spcAft>
            <a:buNone/>
          </a:pPr>
          <a:r>
            <a:rPr lang="fr-CA" sz="2000" kern="1200" dirty="0"/>
            <a:t>But : constituer « </a:t>
          </a:r>
          <a:r>
            <a:rPr lang="fr-CA" sz="2000" i="1" kern="1200" dirty="0"/>
            <a:t>a </a:t>
          </a:r>
          <a:r>
            <a:rPr lang="fr-CA" sz="2000" i="1" kern="1200" dirty="0" err="1"/>
            <a:t>scientific</a:t>
          </a:r>
          <a:r>
            <a:rPr lang="fr-CA" sz="2000" i="1" kern="1200" dirty="0"/>
            <a:t> base for the art of </a:t>
          </a:r>
          <a:r>
            <a:rPr lang="fr-CA" sz="2000" i="1" kern="1200" dirty="0" err="1"/>
            <a:t>teaching</a:t>
          </a:r>
          <a:r>
            <a:rPr lang="fr-CA" sz="2000" kern="1200" dirty="0"/>
            <a:t> », en établissant des relations entre les variables de l’enseignement et de l’apprentissage (Gage, 1978).</a:t>
          </a:r>
          <a:endParaRPr lang="en-US" sz="2000" kern="1200" dirty="0"/>
        </a:p>
      </dsp:txBody>
      <dsp:txXfrm>
        <a:off x="1697817" y="628"/>
        <a:ext cx="8817782" cy="1469971"/>
      </dsp:txXfrm>
    </dsp:sp>
    <dsp:sp modelId="{20094F7A-B922-4BC3-AA18-8516CF0F312A}">
      <dsp:nvSpPr>
        <dsp:cNvPr id="0" name=""/>
        <dsp:cNvSpPr/>
      </dsp:nvSpPr>
      <dsp:spPr>
        <a:xfrm>
          <a:off x="0" y="1838092"/>
          <a:ext cx="10515600" cy="1469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56850-F58C-4986-8631-9E7F4239D070}">
      <dsp:nvSpPr>
        <dsp:cNvPr id="0" name=""/>
        <dsp:cNvSpPr/>
      </dsp:nvSpPr>
      <dsp:spPr>
        <a:xfrm>
          <a:off x="444666" y="2168836"/>
          <a:ext cx="808484" cy="8084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D37B-91AD-4995-AE83-90AA0235BD2F}">
      <dsp:nvSpPr>
        <dsp:cNvPr id="0" name=""/>
        <dsp:cNvSpPr/>
      </dsp:nvSpPr>
      <dsp:spPr>
        <a:xfrm>
          <a:off x="1697817" y="1838092"/>
          <a:ext cx="8817782" cy="14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2" tIns="155572" rIns="155572" bIns="155572" numCol="1" spcCol="1270" anchor="ctr" anchorCtr="0">
          <a:noAutofit/>
        </a:bodyPr>
        <a:lstStyle/>
        <a:p>
          <a:pPr marL="0" lvl="0" indent="0" algn="l" defTabSz="889000">
            <a:lnSpc>
              <a:spcPct val="100000"/>
            </a:lnSpc>
            <a:spcBef>
              <a:spcPct val="0"/>
            </a:spcBef>
            <a:spcAft>
              <a:spcPct val="35000"/>
            </a:spcAft>
            <a:buNone/>
          </a:pPr>
          <a:r>
            <a:rPr lang="fr-CA" sz="2000" kern="1200" dirty="0"/>
            <a:t>Recherches  « processus-produits » (</a:t>
          </a:r>
          <a:r>
            <a:rPr lang="fr-CA" sz="2000" i="1" kern="1200" dirty="0"/>
            <a:t>process-</a:t>
          </a:r>
          <a:r>
            <a:rPr lang="fr-CA" sz="2000" i="1" kern="1200" dirty="0" err="1"/>
            <a:t>outcome</a:t>
          </a:r>
          <a:r>
            <a:rPr lang="fr-CA" sz="2000" kern="1200" dirty="0"/>
            <a:t>) : étudier les relations entre les comportements des enseignants en classe (les processus) et l’évaluation des résultats d’apprentissage des élèves (les produits). </a:t>
          </a:r>
          <a:endParaRPr lang="en-US" sz="2000" kern="1200" dirty="0"/>
        </a:p>
      </dsp:txBody>
      <dsp:txXfrm>
        <a:off x="1697817" y="1838092"/>
        <a:ext cx="8817782" cy="1469971"/>
      </dsp:txXfrm>
    </dsp:sp>
    <dsp:sp modelId="{F646ED39-1C2A-4B0A-AD9E-6D5D06592841}">
      <dsp:nvSpPr>
        <dsp:cNvPr id="0" name=""/>
        <dsp:cNvSpPr/>
      </dsp:nvSpPr>
      <dsp:spPr>
        <a:xfrm>
          <a:off x="0" y="3675557"/>
          <a:ext cx="10515600" cy="1469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28EDA-C897-476F-8DBD-ADF5E7E70CC8}">
      <dsp:nvSpPr>
        <dsp:cNvPr id="0" name=""/>
        <dsp:cNvSpPr/>
      </dsp:nvSpPr>
      <dsp:spPr>
        <a:xfrm>
          <a:off x="444666" y="4006300"/>
          <a:ext cx="808484" cy="8084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96B87-195A-443E-A615-3164E13C32E4}">
      <dsp:nvSpPr>
        <dsp:cNvPr id="0" name=""/>
        <dsp:cNvSpPr/>
      </dsp:nvSpPr>
      <dsp:spPr>
        <a:xfrm>
          <a:off x="1697817" y="3675557"/>
          <a:ext cx="8817782" cy="14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2" tIns="155572" rIns="155572" bIns="155572" numCol="1" spcCol="1270" anchor="ctr" anchorCtr="0">
          <a:noAutofit/>
        </a:bodyPr>
        <a:lstStyle/>
        <a:p>
          <a:pPr marL="0" lvl="0" indent="0" algn="l" defTabSz="889000">
            <a:lnSpc>
              <a:spcPct val="100000"/>
            </a:lnSpc>
            <a:spcBef>
              <a:spcPct val="0"/>
            </a:spcBef>
            <a:spcAft>
              <a:spcPct val="35000"/>
            </a:spcAft>
            <a:buNone/>
          </a:pPr>
          <a:r>
            <a:rPr lang="en-CA" sz="2000" kern="1200"/>
            <a:t>Comment ? </a:t>
          </a:r>
          <a:endParaRPr lang="en-US" sz="2000" kern="1200"/>
        </a:p>
      </dsp:txBody>
      <dsp:txXfrm>
        <a:off x="1697817" y="3675557"/>
        <a:ext cx="8817782" cy="1469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8F3E-25DD-4802-B94E-4F41BB6DCA0E}">
      <dsp:nvSpPr>
        <dsp:cNvPr id="0" name=""/>
        <dsp:cNvSpPr/>
      </dsp:nvSpPr>
      <dsp:spPr>
        <a:xfrm>
          <a:off x="0" y="0"/>
          <a:ext cx="10515600" cy="1469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FF8E3-34E9-4095-A7C1-5BC75A723921}">
      <dsp:nvSpPr>
        <dsp:cNvPr id="0" name=""/>
        <dsp:cNvSpPr/>
      </dsp:nvSpPr>
      <dsp:spPr>
        <a:xfrm>
          <a:off x="444666" y="331371"/>
          <a:ext cx="808484" cy="8084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A7597-E5F0-4200-B5C7-C14D6B42C101}">
      <dsp:nvSpPr>
        <dsp:cNvPr id="0" name=""/>
        <dsp:cNvSpPr/>
      </dsp:nvSpPr>
      <dsp:spPr>
        <a:xfrm>
          <a:off x="1697817" y="628"/>
          <a:ext cx="8817782" cy="14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2" tIns="155572" rIns="155572" bIns="155572" numCol="1" spcCol="1270" anchor="ctr" anchorCtr="0">
          <a:noAutofit/>
        </a:bodyPr>
        <a:lstStyle/>
        <a:p>
          <a:pPr marL="0" lvl="0" indent="0" algn="l" defTabSz="800100">
            <a:lnSpc>
              <a:spcPct val="100000"/>
            </a:lnSpc>
            <a:spcBef>
              <a:spcPct val="0"/>
            </a:spcBef>
            <a:spcAft>
              <a:spcPct val="35000"/>
            </a:spcAft>
            <a:buNone/>
          </a:pPr>
          <a:r>
            <a:rPr lang="en-CA" sz="1800" kern="1200" dirty="0" err="1"/>
            <a:t>Décrire</a:t>
          </a:r>
          <a:r>
            <a:rPr lang="en-CA" sz="1800" kern="1200" dirty="0"/>
            <a:t> les </a:t>
          </a:r>
          <a:r>
            <a:rPr lang="en-CA" sz="1800" kern="1200" dirty="0" err="1"/>
            <a:t>moyens</a:t>
          </a:r>
          <a:r>
            <a:rPr lang="en-CA" sz="1800" kern="1200" dirty="0"/>
            <a:t> de </a:t>
          </a:r>
          <a:r>
            <a:rPr lang="en-CA" sz="1800" kern="1200" dirty="0" err="1"/>
            <a:t>favoriser</a:t>
          </a:r>
          <a:r>
            <a:rPr lang="en-CA" sz="1800" kern="1200" dirty="0"/>
            <a:t> </a:t>
          </a:r>
          <a:r>
            <a:rPr lang="en-CA" sz="1800" kern="1200" dirty="0" err="1"/>
            <a:t>l’apprentissage</a:t>
          </a:r>
          <a:r>
            <a:rPr lang="en-CA" sz="1800" kern="1200" dirty="0"/>
            <a:t> sous </a:t>
          </a:r>
          <a:r>
            <a:rPr lang="en-CA" sz="1800" kern="1200" dirty="0" err="1"/>
            <a:t>forme</a:t>
          </a:r>
          <a:r>
            <a:rPr lang="en-CA" sz="1800" kern="1200" dirty="0"/>
            <a:t> de « </a:t>
          </a:r>
          <a:r>
            <a:rPr lang="en-CA" sz="1800" i="1" kern="1200" dirty="0"/>
            <a:t>a variety of methods of instruction (different ways of facilitating human learning and development)</a:t>
          </a:r>
          <a:r>
            <a:rPr lang="en-CA" sz="1800" kern="1200" dirty="0"/>
            <a:t> » et des principes </a:t>
          </a:r>
          <a:r>
            <a:rPr lang="en-CA" sz="1800" kern="1200" dirty="0" err="1"/>
            <a:t>précisant</a:t>
          </a:r>
          <a:r>
            <a:rPr lang="en-CA" sz="1800" kern="1200" dirty="0"/>
            <a:t> « </a:t>
          </a:r>
          <a:r>
            <a:rPr lang="en-CA" sz="1800" i="1" kern="1200" dirty="0"/>
            <a:t>when to use – and not use – each of those methods</a:t>
          </a:r>
          <a:r>
            <a:rPr lang="en-CA" sz="1800" kern="1200" dirty="0"/>
            <a:t> » dans la pratique </a:t>
          </a:r>
          <a:r>
            <a:rPr lang="en-CA" sz="1800" kern="1200" dirty="0" err="1"/>
            <a:t>éducative</a:t>
          </a:r>
          <a:r>
            <a:rPr lang="en-CA" sz="1800" kern="1200" dirty="0"/>
            <a:t> (</a:t>
          </a:r>
          <a:r>
            <a:rPr lang="en-CA" sz="1800" kern="1200" dirty="0" err="1"/>
            <a:t>Reigeluth</a:t>
          </a:r>
          <a:r>
            <a:rPr lang="en-CA" sz="1800" kern="1200" dirty="0"/>
            <a:t>, 1999, p. 8)</a:t>
          </a:r>
          <a:endParaRPr lang="en-US" sz="1800" kern="1200" dirty="0"/>
        </a:p>
      </dsp:txBody>
      <dsp:txXfrm>
        <a:off x="1697817" y="628"/>
        <a:ext cx="8817782" cy="1469971"/>
      </dsp:txXfrm>
    </dsp:sp>
    <dsp:sp modelId="{20094F7A-B922-4BC3-AA18-8516CF0F312A}">
      <dsp:nvSpPr>
        <dsp:cNvPr id="0" name=""/>
        <dsp:cNvSpPr/>
      </dsp:nvSpPr>
      <dsp:spPr>
        <a:xfrm>
          <a:off x="0" y="1838092"/>
          <a:ext cx="10515600" cy="1469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56850-F58C-4986-8631-9E7F4239D070}">
      <dsp:nvSpPr>
        <dsp:cNvPr id="0" name=""/>
        <dsp:cNvSpPr/>
      </dsp:nvSpPr>
      <dsp:spPr>
        <a:xfrm>
          <a:off x="444666" y="2168836"/>
          <a:ext cx="808484" cy="8084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D37B-91AD-4995-AE83-90AA0235BD2F}">
      <dsp:nvSpPr>
        <dsp:cNvPr id="0" name=""/>
        <dsp:cNvSpPr/>
      </dsp:nvSpPr>
      <dsp:spPr>
        <a:xfrm>
          <a:off x="1697817" y="1838092"/>
          <a:ext cx="8817782" cy="14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2" tIns="155572" rIns="155572" bIns="155572" numCol="1" spcCol="1270" anchor="ctr" anchorCtr="0">
          <a:noAutofit/>
        </a:bodyPr>
        <a:lstStyle/>
        <a:p>
          <a:pPr marL="0" lvl="0" indent="0" algn="l" defTabSz="1066800">
            <a:lnSpc>
              <a:spcPct val="100000"/>
            </a:lnSpc>
            <a:spcBef>
              <a:spcPct val="0"/>
            </a:spcBef>
            <a:spcAft>
              <a:spcPct val="35000"/>
            </a:spcAft>
            <a:buNone/>
          </a:pPr>
          <a:r>
            <a:rPr lang="en-CA" sz="2400" kern="1200" dirty="0" err="1"/>
            <a:t>Recherches</a:t>
          </a:r>
          <a:r>
            <a:rPr lang="en-CA" sz="2400" kern="1200" dirty="0"/>
            <a:t> du type design : </a:t>
          </a:r>
          <a:r>
            <a:rPr lang="en-CA" sz="2400" kern="1200" dirty="0" err="1"/>
            <a:t>créer</a:t>
          </a:r>
          <a:r>
            <a:rPr lang="en-CA" sz="2400" kern="1200" dirty="0"/>
            <a:t> un artefact (</a:t>
          </a:r>
          <a:r>
            <a:rPr lang="en-CA" sz="2400" kern="1200" dirty="0" err="1"/>
            <a:t>méthode</a:t>
          </a:r>
          <a:r>
            <a:rPr lang="en-CA" sz="2400" kern="1200" dirty="0"/>
            <a:t>), </a:t>
          </a:r>
          <a:r>
            <a:rPr lang="en-CA" sz="2400" kern="1200" dirty="0" err="1"/>
            <a:t>décrire</a:t>
          </a:r>
          <a:r>
            <a:rPr lang="en-CA" sz="2400" kern="1200" dirty="0"/>
            <a:t> </a:t>
          </a:r>
          <a:r>
            <a:rPr lang="fr-CA" sz="2400" kern="1200" dirty="0"/>
            <a:t>comment et pourquoi il remplit son but, mais aussi comment, quand et pourquoi on devrait l’utiliser ou l’améliorer</a:t>
          </a:r>
          <a:endParaRPr lang="en-US" sz="2400" kern="1200" dirty="0"/>
        </a:p>
      </dsp:txBody>
      <dsp:txXfrm>
        <a:off x="1697817" y="1838092"/>
        <a:ext cx="8817782" cy="1469971"/>
      </dsp:txXfrm>
    </dsp:sp>
    <dsp:sp modelId="{F646ED39-1C2A-4B0A-AD9E-6D5D06592841}">
      <dsp:nvSpPr>
        <dsp:cNvPr id="0" name=""/>
        <dsp:cNvSpPr/>
      </dsp:nvSpPr>
      <dsp:spPr>
        <a:xfrm>
          <a:off x="0" y="3675557"/>
          <a:ext cx="10515600" cy="1469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28EDA-C897-476F-8DBD-ADF5E7E70CC8}">
      <dsp:nvSpPr>
        <dsp:cNvPr id="0" name=""/>
        <dsp:cNvSpPr/>
      </dsp:nvSpPr>
      <dsp:spPr>
        <a:xfrm>
          <a:off x="444666" y="4006300"/>
          <a:ext cx="808484" cy="8084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96B87-195A-443E-A615-3164E13C32E4}">
      <dsp:nvSpPr>
        <dsp:cNvPr id="0" name=""/>
        <dsp:cNvSpPr/>
      </dsp:nvSpPr>
      <dsp:spPr>
        <a:xfrm>
          <a:off x="1697817" y="3675557"/>
          <a:ext cx="8817782" cy="14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2" tIns="155572" rIns="155572" bIns="155572" numCol="1" spcCol="1270" anchor="ctr" anchorCtr="0">
          <a:noAutofit/>
        </a:bodyPr>
        <a:lstStyle/>
        <a:p>
          <a:pPr marL="0" lvl="0" indent="0" algn="l" defTabSz="1066800">
            <a:lnSpc>
              <a:spcPct val="100000"/>
            </a:lnSpc>
            <a:spcBef>
              <a:spcPct val="0"/>
            </a:spcBef>
            <a:spcAft>
              <a:spcPct val="35000"/>
            </a:spcAft>
            <a:buNone/>
          </a:pPr>
          <a:r>
            <a:rPr lang="en-CA" sz="2400" kern="1200"/>
            <a:t>Comment ? </a:t>
          </a:r>
          <a:endParaRPr lang="en-US" sz="2400" kern="1200"/>
        </a:p>
      </dsp:txBody>
      <dsp:txXfrm>
        <a:off x="1697817" y="3675557"/>
        <a:ext cx="8817782" cy="1469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8F3E-25DD-4802-B94E-4F41BB6DCA0E}">
      <dsp:nvSpPr>
        <dsp:cNvPr id="0" name=""/>
        <dsp:cNvSpPr/>
      </dsp:nvSpPr>
      <dsp:spPr>
        <a:xfrm>
          <a:off x="0" y="0"/>
          <a:ext cx="10515600" cy="1469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FF8E3-34E9-4095-A7C1-5BC75A723921}">
      <dsp:nvSpPr>
        <dsp:cNvPr id="0" name=""/>
        <dsp:cNvSpPr/>
      </dsp:nvSpPr>
      <dsp:spPr>
        <a:xfrm>
          <a:off x="444666" y="331371"/>
          <a:ext cx="808484" cy="8084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A7597-E5F0-4200-B5C7-C14D6B42C101}">
      <dsp:nvSpPr>
        <dsp:cNvPr id="0" name=""/>
        <dsp:cNvSpPr/>
      </dsp:nvSpPr>
      <dsp:spPr>
        <a:xfrm>
          <a:off x="1697817" y="628"/>
          <a:ext cx="8817782" cy="14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2" tIns="155572" rIns="155572" bIns="155572" numCol="1" spcCol="1270" anchor="ctr" anchorCtr="0">
          <a:noAutofit/>
        </a:bodyPr>
        <a:lstStyle/>
        <a:p>
          <a:pPr marL="0" lvl="0" indent="0" algn="l" defTabSz="800100">
            <a:lnSpc>
              <a:spcPct val="100000"/>
            </a:lnSpc>
            <a:spcBef>
              <a:spcPct val="0"/>
            </a:spcBef>
            <a:spcAft>
              <a:spcPct val="35000"/>
            </a:spcAft>
            <a:buNone/>
          </a:pPr>
          <a:r>
            <a:rPr lang="fr-CA" sz="1800" kern="1200" dirty="0"/>
            <a:t>But : </a:t>
          </a:r>
          <a:r>
            <a:rPr lang="en-CA" sz="1800" kern="1200" dirty="0" err="1"/>
            <a:t>étudier</a:t>
          </a:r>
          <a:r>
            <a:rPr lang="en-CA" sz="1800" kern="1200" dirty="0"/>
            <a:t> « </a:t>
          </a:r>
          <a:r>
            <a:rPr lang="en-CA" sz="1800" i="1" kern="1200" dirty="0"/>
            <a:t>learning in a variety of settings, including not only the more formal leaning of school classrooms but also the informal learning that takes place at home, at job, and among peers</a:t>
          </a:r>
          <a:r>
            <a:rPr lang="en-CA" sz="1800" kern="1200" dirty="0"/>
            <a:t> » (Sawyer, 2006, p. xi).</a:t>
          </a:r>
          <a:endParaRPr lang="en-US" sz="1800" kern="1200" dirty="0"/>
        </a:p>
      </dsp:txBody>
      <dsp:txXfrm>
        <a:off x="1697817" y="628"/>
        <a:ext cx="8817782" cy="1469971"/>
      </dsp:txXfrm>
    </dsp:sp>
    <dsp:sp modelId="{20094F7A-B922-4BC3-AA18-8516CF0F312A}">
      <dsp:nvSpPr>
        <dsp:cNvPr id="0" name=""/>
        <dsp:cNvSpPr/>
      </dsp:nvSpPr>
      <dsp:spPr>
        <a:xfrm>
          <a:off x="0" y="1838092"/>
          <a:ext cx="10515600" cy="1469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56850-F58C-4986-8631-9E7F4239D070}">
      <dsp:nvSpPr>
        <dsp:cNvPr id="0" name=""/>
        <dsp:cNvSpPr/>
      </dsp:nvSpPr>
      <dsp:spPr>
        <a:xfrm>
          <a:off x="444666" y="2168836"/>
          <a:ext cx="808484" cy="8084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D37B-91AD-4995-AE83-90AA0235BD2F}">
      <dsp:nvSpPr>
        <dsp:cNvPr id="0" name=""/>
        <dsp:cNvSpPr/>
      </dsp:nvSpPr>
      <dsp:spPr>
        <a:xfrm>
          <a:off x="1697817" y="1838092"/>
          <a:ext cx="8817782" cy="14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2" tIns="155572" rIns="155572" bIns="155572" numCol="1" spcCol="1270" anchor="ctr" anchorCtr="0">
          <a:noAutofit/>
        </a:bodyPr>
        <a:lstStyle/>
        <a:p>
          <a:pPr marL="0" lvl="0" indent="0" algn="l" defTabSz="711200">
            <a:lnSpc>
              <a:spcPct val="100000"/>
            </a:lnSpc>
            <a:spcBef>
              <a:spcPct val="0"/>
            </a:spcBef>
            <a:spcAft>
              <a:spcPct val="35000"/>
            </a:spcAft>
            <a:buNone/>
          </a:pPr>
          <a:r>
            <a:rPr lang="en-CA" sz="1600" kern="1200" dirty="0"/>
            <a:t> Research-based design : </a:t>
          </a:r>
          <a:r>
            <a:rPr lang="en-CA" sz="1600" i="1" kern="1200" dirty="0"/>
            <a:t>A systematic but flexible methodology aimed to improve educational practices through iterative analysis, design, development, and implementation, based on collaboration among researchers and practitioners in real-world settings, and leading to contextually-sensitive design principles and theories</a:t>
          </a:r>
          <a:r>
            <a:rPr lang="en-CA" sz="1600" kern="1200" dirty="0"/>
            <a:t> (Wang &amp; </a:t>
          </a:r>
          <a:r>
            <a:rPr lang="en-CA" sz="1600" kern="1200" dirty="0" err="1"/>
            <a:t>Hannafin</a:t>
          </a:r>
          <a:r>
            <a:rPr lang="en-CA" sz="1600" kern="1200" dirty="0"/>
            <a:t>, 2005, p. 6).</a:t>
          </a:r>
          <a:r>
            <a:rPr lang="en-CA" sz="1600" i="1" kern="1200" dirty="0"/>
            <a:t> </a:t>
          </a:r>
          <a:endParaRPr lang="en-US" sz="1600" kern="1200" dirty="0"/>
        </a:p>
      </dsp:txBody>
      <dsp:txXfrm>
        <a:off x="1697817" y="1838092"/>
        <a:ext cx="8817782" cy="1469971"/>
      </dsp:txXfrm>
    </dsp:sp>
    <dsp:sp modelId="{F646ED39-1C2A-4B0A-AD9E-6D5D06592841}">
      <dsp:nvSpPr>
        <dsp:cNvPr id="0" name=""/>
        <dsp:cNvSpPr/>
      </dsp:nvSpPr>
      <dsp:spPr>
        <a:xfrm>
          <a:off x="0" y="3675557"/>
          <a:ext cx="10515600" cy="1469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28EDA-C897-476F-8DBD-ADF5E7E70CC8}">
      <dsp:nvSpPr>
        <dsp:cNvPr id="0" name=""/>
        <dsp:cNvSpPr/>
      </dsp:nvSpPr>
      <dsp:spPr>
        <a:xfrm>
          <a:off x="444666" y="4006300"/>
          <a:ext cx="808484" cy="8084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96B87-195A-443E-A615-3164E13C32E4}">
      <dsp:nvSpPr>
        <dsp:cNvPr id="0" name=""/>
        <dsp:cNvSpPr/>
      </dsp:nvSpPr>
      <dsp:spPr>
        <a:xfrm>
          <a:off x="1697817" y="3675557"/>
          <a:ext cx="8817782" cy="14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2" tIns="155572" rIns="155572" bIns="155572" numCol="1" spcCol="1270" anchor="ctr" anchorCtr="0">
          <a:noAutofit/>
        </a:bodyPr>
        <a:lstStyle/>
        <a:p>
          <a:pPr marL="0" lvl="0" indent="0" algn="l" defTabSz="711200">
            <a:lnSpc>
              <a:spcPct val="100000"/>
            </a:lnSpc>
            <a:spcBef>
              <a:spcPct val="0"/>
            </a:spcBef>
            <a:spcAft>
              <a:spcPct val="35000"/>
            </a:spcAft>
            <a:buNone/>
          </a:pPr>
          <a:r>
            <a:rPr lang="en-CA" sz="1600" kern="1200" dirty="0"/>
            <a:t>Comment ? </a:t>
          </a:r>
          <a:r>
            <a:rPr lang="en-CA" sz="1600" i="1" kern="1200" dirty="0"/>
            <a:t>the basic relation is one of reflexivity in which the development of theoretical ideas is driven by and remains rooted in instructional practice that is itself guided by current theoretical ideas</a:t>
          </a:r>
          <a:r>
            <a:rPr lang="en-CA" sz="1600" kern="1200" dirty="0"/>
            <a:t> (Cobb, Stephan, McClain, &amp; </a:t>
          </a:r>
          <a:r>
            <a:rPr lang="en-CA" sz="1600" kern="1200" dirty="0" err="1"/>
            <a:t>Gravemeijer</a:t>
          </a:r>
          <a:r>
            <a:rPr lang="en-CA" sz="1600" kern="1200" dirty="0"/>
            <a:t>, 2001, p. 118).</a:t>
          </a:r>
          <a:endParaRPr lang="en-US" sz="1600" kern="1200" dirty="0"/>
        </a:p>
      </dsp:txBody>
      <dsp:txXfrm>
        <a:off x="1697817" y="3675557"/>
        <a:ext cx="8817782" cy="14699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DB30B-306B-49CA-9E3B-88C190F6552B}" type="datetimeFigureOut">
              <a:rPr lang="fr-CA" smtClean="0"/>
              <a:t>2024-11-16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1EBEF-6455-4F86-BEE9-6A8492EFED8D}" type="slidenum">
              <a:rPr lang="fr-CA" smtClean="0"/>
              <a:t>‹N°›</a:t>
            </a:fld>
            <a:endParaRPr lang="fr-CA"/>
          </a:p>
        </p:txBody>
      </p:sp>
    </p:spTree>
    <p:extLst>
      <p:ext uri="{BB962C8B-B14F-4D97-AF65-F5344CB8AC3E}">
        <p14:creationId xmlns:p14="http://schemas.microsoft.com/office/powerpoint/2010/main" val="273809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351EBEF-6455-4F86-BEE9-6A8492EFED8D}" type="slidenum">
              <a:rPr lang="fr-CA" smtClean="0"/>
              <a:t>2</a:t>
            </a:fld>
            <a:endParaRPr lang="fr-CA"/>
          </a:p>
        </p:txBody>
      </p:sp>
    </p:spTree>
    <p:extLst>
      <p:ext uri="{BB962C8B-B14F-4D97-AF65-F5344CB8AC3E}">
        <p14:creationId xmlns:p14="http://schemas.microsoft.com/office/powerpoint/2010/main" val="5453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45B0-4708-A102-23DF-A9A0826D0A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9DC0245-DF5B-DB1B-C65A-5659FA327C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BEF4C30-A7CE-2EC1-D377-8C2C32A45E52}"/>
              </a:ext>
            </a:extLst>
          </p:cNvPr>
          <p:cNvSpPr>
            <a:spLocks noGrp="1"/>
          </p:cNvSpPr>
          <p:nvPr>
            <p:ph type="body" idx="1"/>
          </p:nvPr>
        </p:nvSpPr>
        <p:spPr/>
        <p:txBody>
          <a:bodyPr/>
          <a:lstStyle/>
          <a:p>
            <a:r>
              <a:rPr lang="fr-CA" dirty="0"/>
              <a:t>Digression : Cette différence passe </a:t>
            </a:r>
            <a:r>
              <a:rPr lang="fr-CA" dirty="0" err="1"/>
              <a:t>inEn</a:t>
            </a:r>
            <a:r>
              <a:rPr lang="fr-CA" dirty="0"/>
              <a:t> français on peut dire : apprendre quelque chose à quelqu’un (tu m’apprends quelque chose!), mais pas en anglais : </a:t>
            </a:r>
            <a:r>
              <a:rPr lang="fr-CA" dirty="0" err="1"/>
              <a:t>teach</a:t>
            </a:r>
            <a:r>
              <a:rPr lang="fr-CA" dirty="0"/>
              <a:t> </a:t>
            </a:r>
            <a:r>
              <a:rPr lang="fr-CA" dirty="0" err="1"/>
              <a:t>something</a:t>
            </a:r>
            <a:r>
              <a:rPr lang="fr-CA" dirty="0"/>
              <a:t> to </a:t>
            </a:r>
            <a:r>
              <a:rPr lang="fr-CA" dirty="0" err="1"/>
              <a:t>someone</a:t>
            </a:r>
            <a:r>
              <a:rPr lang="fr-CA" dirty="0"/>
              <a:t>. Autrement dit, </a:t>
            </a:r>
          </a:p>
        </p:txBody>
      </p:sp>
      <p:sp>
        <p:nvSpPr>
          <p:cNvPr id="4" name="Espace réservé du numéro de diapositive 3">
            <a:extLst>
              <a:ext uri="{FF2B5EF4-FFF2-40B4-BE49-F238E27FC236}">
                <a16:creationId xmlns:a16="http://schemas.microsoft.com/office/drawing/2014/main" id="{80A45966-EBF5-128E-DA7C-478686ED0F81}"/>
              </a:ext>
            </a:extLst>
          </p:cNvPr>
          <p:cNvSpPr>
            <a:spLocks noGrp="1"/>
          </p:cNvSpPr>
          <p:nvPr>
            <p:ph type="sldNum" sz="quarter" idx="5"/>
          </p:nvPr>
        </p:nvSpPr>
        <p:spPr/>
        <p:txBody>
          <a:bodyPr/>
          <a:lstStyle/>
          <a:p>
            <a:fld id="{0351EBEF-6455-4F86-BEE9-6A8492EFED8D}" type="slidenum">
              <a:rPr lang="fr-CA" smtClean="0"/>
              <a:t>11</a:t>
            </a:fld>
            <a:endParaRPr lang="fr-CA"/>
          </a:p>
        </p:txBody>
      </p:sp>
    </p:spTree>
    <p:extLst>
      <p:ext uri="{BB962C8B-B14F-4D97-AF65-F5344CB8AC3E}">
        <p14:creationId xmlns:p14="http://schemas.microsoft.com/office/powerpoint/2010/main" val="183417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00000"/>
              </a:lnSpc>
            </a:pPr>
            <a:r>
              <a:rPr lang="fr-CA" dirty="0"/>
              <a:t>observer et de décrire les comportements des enseignants dans les situations scolaires authentiques,.</a:t>
            </a:r>
            <a:endParaRPr lang="en-US" dirty="0"/>
          </a:p>
          <a:p>
            <a:pPr lvl="0">
              <a:lnSpc>
                <a:spcPct val="100000"/>
              </a:lnSpc>
            </a:pPr>
            <a:r>
              <a:rPr lang="fr-CA" dirty="0"/>
              <a:t>Comparer expérimentalement les résultats scolaires des classes dans lesquelles l’enseignant a appliqué des </a:t>
            </a:r>
            <a:r>
              <a:rPr lang="fr-CA" i="1" dirty="0" err="1"/>
              <a:t>instructional</a:t>
            </a:r>
            <a:r>
              <a:rPr lang="fr-CA" i="1" dirty="0"/>
              <a:t> </a:t>
            </a:r>
            <a:r>
              <a:rPr lang="fr-CA" i="1" dirty="0" err="1"/>
              <a:t>procedures</a:t>
            </a:r>
            <a:r>
              <a:rPr lang="fr-CA" i="1" dirty="0"/>
              <a:t> </a:t>
            </a:r>
            <a:r>
              <a:rPr lang="fr-CA" dirty="0"/>
              <a:t>considérées comme efficaces (groupe expérimental) avec des classes dans lesquelles l’enseignant n’a pas appliqué ce type de comportements (groupe contrôle) (</a:t>
            </a:r>
            <a:r>
              <a:rPr lang="fr-CA" dirty="0" err="1"/>
              <a:t>Rosenshine</a:t>
            </a:r>
            <a:r>
              <a:rPr lang="fr-CA" dirty="0"/>
              <a:t>, 2008).</a:t>
            </a:r>
            <a:endParaRPr lang="en-US" dirty="0"/>
          </a:p>
          <a:p>
            <a:pPr lvl="0">
              <a:lnSpc>
                <a:spcPct val="100000"/>
              </a:lnSpc>
            </a:pPr>
            <a:r>
              <a:rPr lang="fr-CA" dirty="0"/>
              <a:t>Utiliser ces résultats pour constituer une théorie prescriptive (des méthodes) pour améliorer l’enseignement</a:t>
            </a:r>
            <a:endParaRPr lang="en-US" dirty="0"/>
          </a:p>
          <a:p>
            <a:endParaRPr lang="fr-CA" dirty="0"/>
          </a:p>
        </p:txBody>
      </p:sp>
      <p:sp>
        <p:nvSpPr>
          <p:cNvPr id="4" name="Espace réservé du numéro de diapositive 3"/>
          <p:cNvSpPr>
            <a:spLocks noGrp="1"/>
          </p:cNvSpPr>
          <p:nvPr>
            <p:ph type="sldNum" sz="quarter" idx="5"/>
          </p:nvPr>
        </p:nvSpPr>
        <p:spPr/>
        <p:txBody>
          <a:bodyPr/>
          <a:lstStyle/>
          <a:p>
            <a:fld id="{0351EBEF-6455-4F86-BEE9-6A8492EFED8D}" type="slidenum">
              <a:rPr lang="fr-CA" smtClean="0"/>
              <a:t>14</a:t>
            </a:fld>
            <a:endParaRPr lang="fr-CA"/>
          </a:p>
        </p:txBody>
      </p:sp>
    </p:spTree>
    <p:extLst>
      <p:ext uri="{BB962C8B-B14F-4D97-AF65-F5344CB8AC3E}">
        <p14:creationId xmlns:p14="http://schemas.microsoft.com/office/powerpoint/2010/main" val="240150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8640B-7BD0-51FC-9BD8-BF99895864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BE788A-CE4F-FF8C-40F6-C80FD39FB7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AB65FD-AAE8-1A7C-A347-DE803CC872F0}"/>
              </a:ext>
            </a:extLst>
          </p:cNvPr>
          <p:cNvSpPr>
            <a:spLocks noGrp="1"/>
          </p:cNvSpPr>
          <p:nvPr>
            <p:ph type="body" idx="1"/>
          </p:nvPr>
        </p:nvSpPr>
        <p:spPr/>
        <p:txBody>
          <a:bodyPr/>
          <a:lstStyle/>
          <a:p>
            <a:r>
              <a:rPr lang="fr-CA" dirty="0"/>
              <a:t>Digression : Cette différence passe </a:t>
            </a:r>
            <a:r>
              <a:rPr lang="fr-CA" dirty="0" err="1"/>
              <a:t>inEn</a:t>
            </a:r>
            <a:r>
              <a:rPr lang="fr-CA" dirty="0"/>
              <a:t> français on peut dire : apprendre quelque chose à quelqu’un (tu m’apprends quelque chose!), mais pas en anglais : </a:t>
            </a:r>
            <a:r>
              <a:rPr lang="fr-CA" dirty="0" err="1"/>
              <a:t>teach</a:t>
            </a:r>
            <a:r>
              <a:rPr lang="fr-CA" dirty="0"/>
              <a:t> </a:t>
            </a:r>
            <a:r>
              <a:rPr lang="fr-CA" dirty="0" err="1"/>
              <a:t>something</a:t>
            </a:r>
            <a:r>
              <a:rPr lang="fr-CA" dirty="0"/>
              <a:t> to </a:t>
            </a:r>
            <a:r>
              <a:rPr lang="fr-CA" dirty="0" err="1"/>
              <a:t>someone</a:t>
            </a:r>
            <a:r>
              <a:rPr lang="fr-CA" dirty="0"/>
              <a:t>. Autrement dit, </a:t>
            </a:r>
          </a:p>
        </p:txBody>
      </p:sp>
      <p:sp>
        <p:nvSpPr>
          <p:cNvPr id="4" name="Espace réservé du numéro de diapositive 3">
            <a:extLst>
              <a:ext uri="{FF2B5EF4-FFF2-40B4-BE49-F238E27FC236}">
                <a16:creationId xmlns:a16="http://schemas.microsoft.com/office/drawing/2014/main" id="{C016EF5E-2E88-3EF4-6A2E-03AA9AB940EB}"/>
              </a:ext>
            </a:extLst>
          </p:cNvPr>
          <p:cNvSpPr>
            <a:spLocks noGrp="1"/>
          </p:cNvSpPr>
          <p:nvPr>
            <p:ph type="sldNum" sz="quarter" idx="5"/>
          </p:nvPr>
        </p:nvSpPr>
        <p:spPr/>
        <p:txBody>
          <a:bodyPr/>
          <a:lstStyle/>
          <a:p>
            <a:fld id="{0351EBEF-6455-4F86-BEE9-6A8492EFED8D}" type="slidenum">
              <a:rPr lang="fr-CA" smtClean="0"/>
              <a:t>24</a:t>
            </a:fld>
            <a:endParaRPr lang="fr-CA"/>
          </a:p>
        </p:txBody>
      </p:sp>
    </p:spTree>
    <p:extLst>
      <p:ext uri="{BB962C8B-B14F-4D97-AF65-F5344CB8AC3E}">
        <p14:creationId xmlns:p14="http://schemas.microsoft.com/office/powerpoint/2010/main" val="317503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ea typeface="Times New Roman" panose="02020603050405020304" pitchFamily="18" charset="0"/>
                <a:cs typeface="Times New Roman" panose="02020603050405020304" pitchFamily="18" charset="0"/>
              </a:rPr>
              <a:t>Il</a:t>
            </a:r>
            <a:r>
              <a:rPr lang="fr-CA" sz="1200" dirty="0">
                <a:effectLst/>
                <a:latin typeface="Calibri" panose="020F0502020204030204" pitchFamily="34" charset="0"/>
                <a:ea typeface="Times New Roman" panose="02020603050405020304" pitchFamily="18" charset="0"/>
                <a:cs typeface="Times New Roman" panose="02020603050405020304" pitchFamily="18" charset="0"/>
              </a:rPr>
              <a:t> n’existe pas de solution unique à un problème pédagogique; au contraire, diverses façons de faire peuvent être envisagées pour résoudre un problème similaire. C’est d’ailleurs la raison pour laquelle il y a autant de stratégies, de méthodes et de techniques pédagogiques différentes, leur diversité témoignant de la créativité des professionnels du milieu éducatif. Les propos de Philippe Caspar résument bien cette idée :</a:t>
            </a:r>
          </a:p>
          <a:p>
            <a:endParaRPr lang="fr-CA" dirty="0"/>
          </a:p>
        </p:txBody>
      </p:sp>
      <p:sp>
        <p:nvSpPr>
          <p:cNvPr id="4" name="Espace réservé du numéro de diapositive 3"/>
          <p:cNvSpPr>
            <a:spLocks noGrp="1"/>
          </p:cNvSpPr>
          <p:nvPr>
            <p:ph type="sldNum" sz="quarter" idx="5"/>
          </p:nvPr>
        </p:nvSpPr>
        <p:spPr/>
        <p:txBody>
          <a:bodyPr/>
          <a:lstStyle/>
          <a:p>
            <a:fld id="{0351EBEF-6455-4F86-BEE9-6A8492EFED8D}" type="slidenum">
              <a:rPr lang="fr-CA" smtClean="0"/>
              <a:t>26</a:t>
            </a:fld>
            <a:endParaRPr lang="fr-CA"/>
          </a:p>
        </p:txBody>
      </p:sp>
    </p:spTree>
    <p:extLst>
      <p:ext uri="{BB962C8B-B14F-4D97-AF65-F5344CB8AC3E}">
        <p14:creationId xmlns:p14="http://schemas.microsoft.com/office/powerpoint/2010/main" val="395709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effectLst/>
                <a:latin typeface="Calibri" panose="020F0502020204030204" pitchFamily="34" charset="0"/>
                <a:ea typeface="Times New Roman" panose="02020603050405020304" pitchFamily="18" charset="0"/>
                <a:cs typeface="Times New Roman" panose="02020603050405020304" pitchFamily="18" charset="0"/>
              </a:rPr>
              <a:t>La démarche scientifique permet de rendre publiques ces solutions et ces façons de faire, en les soumettant de ce fait à la discussion, à la critique et à l’épreuve empirique. Ce n’est qu’ainsi que les façons de faire personnelles peuvent devenir des méthodes, c’est-à-dire des modèles d’action éprouvés selon les critères de validité en cours dans une approche donnée. </a:t>
            </a:r>
            <a:r>
              <a:rPr lang="fr-CA" sz="1800" dirty="0">
                <a:effectLst/>
                <a:latin typeface="Calibri" panose="020F0502020204030204" pitchFamily="34" charset="0"/>
                <a:ea typeface="Times New Roman" panose="02020603050405020304" pitchFamily="18" charset="0"/>
              </a:rPr>
              <a:t>Ces méthodes ou stratégies décrivent à la fois le chemin suivi et le chemin à suivre. Elles peuvent devenir des modèles d’action </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partageables, adaptables, transposables, réutilisables et aptes à subir différents types de test empirique validant ou invalidant leur apport à l’apprentissage dans une situation donnée. </a:t>
            </a:r>
            <a:endParaRPr lang="fr-CA" dirty="0"/>
          </a:p>
        </p:txBody>
      </p:sp>
      <p:sp>
        <p:nvSpPr>
          <p:cNvPr id="4" name="Espace réservé du numéro de diapositive 3"/>
          <p:cNvSpPr>
            <a:spLocks noGrp="1"/>
          </p:cNvSpPr>
          <p:nvPr>
            <p:ph type="sldNum" sz="quarter" idx="5"/>
          </p:nvPr>
        </p:nvSpPr>
        <p:spPr/>
        <p:txBody>
          <a:bodyPr/>
          <a:lstStyle/>
          <a:p>
            <a:fld id="{0351EBEF-6455-4F86-BEE9-6A8492EFED8D}" type="slidenum">
              <a:rPr lang="fr-CA" smtClean="0"/>
              <a:t>27</a:t>
            </a:fld>
            <a:endParaRPr lang="fr-CA"/>
          </a:p>
        </p:txBody>
      </p:sp>
    </p:spTree>
    <p:extLst>
      <p:ext uri="{BB962C8B-B14F-4D97-AF65-F5344CB8AC3E}">
        <p14:creationId xmlns:p14="http://schemas.microsoft.com/office/powerpoint/2010/main" val="110998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BF80B-1385-DBA4-9CBF-59D7DB45CF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F64B82-602C-25D6-9FB0-D0ECE91CE9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6D5B39-99B0-B0DE-C4B7-10AD21C99AE1}"/>
              </a:ext>
            </a:extLst>
          </p:cNvPr>
          <p:cNvSpPr>
            <a:spLocks noGrp="1"/>
          </p:cNvSpPr>
          <p:nvPr>
            <p:ph type="body" idx="1"/>
          </p:nvPr>
        </p:nvSpPr>
        <p:spPr/>
        <p:txBody>
          <a:bodyPr/>
          <a:lstStyle/>
          <a:p>
            <a:r>
              <a:rPr lang="fr-CA" dirty="0"/>
              <a:t>Digression : Cette différence passe </a:t>
            </a:r>
            <a:r>
              <a:rPr lang="fr-CA" dirty="0" err="1"/>
              <a:t>inEn</a:t>
            </a:r>
            <a:r>
              <a:rPr lang="fr-CA" dirty="0"/>
              <a:t> français on peut dire : apprendre quelque chose à quelqu’un (tu m’apprends quelque chose!), mais pas en anglais : </a:t>
            </a:r>
            <a:r>
              <a:rPr lang="fr-CA" dirty="0" err="1"/>
              <a:t>teach</a:t>
            </a:r>
            <a:r>
              <a:rPr lang="fr-CA" dirty="0"/>
              <a:t> </a:t>
            </a:r>
            <a:r>
              <a:rPr lang="fr-CA" dirty="0" err="1"/>
              <a:t>something</a:t>
            </a:r>
            <a:r>
              <a:rPr lang="fr-CA" dirty="0"/>
              <a:t> to </a:t>
            </a:r>
            <a:r>
              <a:rPr lang="fr-CA" dirty="0" err="1"/>
              <a:t>someone</a:t>
            </a:r>
            <a:r>
              <a:rPr lang="fr-CA" dirty="0"/>
              <a:t>. Autrement dit, </a:t>
            </a:r>
          </a:p>
        </p:txBody>
      </p:sp>
      <p:sp>
        <p:nvSpPr>
          <p:cNvPr id="4" name="Espace réservé du numéro de diapositive 3">
            <a:extLst>
              <a:ext uri="{FF2B5EF4-FFF2-40B4-BE49-F238E27FC236}">
                <a16:creationId xmlns:a16="http://schemas.microsoft.com/office/drawing/2014/main" id="{1AB49D10-B0C2-8507-7236-030A75288C48}"/>
              </a:ext>
            </a:extLst>
          </p:cNvPr>
          <p:cNvSpPr>
            <a:spLocks noGrp="1"/>
          </p:cNvSpPr>
          <p:nvPr>
            <p:ph type="sldNum" sz="quarter" idx="5"/>
          </p:nvPr>
        </p:nvSpPr>
        <p:spPr/>
        <p:txBody>
          <a:bodyPr/>
          <a:lstStyle/>
          <a:p>
            <a:fld id="{0351EBEF-6455-4F86-BEE9-6A8492EFED8D}" type="slidenum">
              <a:rPr lang="fr-CA" smtClean="0"/>
              <a:t>30</a:t>
            </a:fld>
            <a:endParaRPr lang="fr-CA"/>
          </a:p>
        </p:txBody>
      </p:sp>
    </p:spTree>
    <p:extLst>
      <p:ext uri="{BB962C8B-B14F-4D97-AF65-F5344CB8AC3E}">
        <p14:creationId xmlns:p14="http://schemas.microsoft.com/office/powerpoint/2010/main" val="77425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C15C-2C2E-F503-CCB5-1861443F4A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CF203E-5A07-B801-7827-99E1ECB7B31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28C707-4493-98EF-9618-CEF673EED5DB}"/>
              </a:ext>
            </a:extLst>
          </p:cNvPr>
          <p:cNvSpPr>
            <a:spLocks noGrp="1"/>
          </p:cNvSpPr>
          <p:nvPr>
            <p:ph type="body" idx="1"/>
          </p:nvPr>
        </p:nvSpPr>
        <p:spPr/>
        <p:txBody>
          <a:bodyPr/>
          <a:lstStyle/>
          <a:p>
            <a:r>
              <a:rPr lang="fr-CA" dirty="0"/>
              <a:t>Digression : Cette différence passe </a:t>
            </a:r>
            <a:r>
              <a:rPr lang="fr-CA" dirty="0" err="1"/>
              <a:t>inEn</a:t>
            </a:r>
            <a:r>
              <a:rPr lang="fr-CA" dirty="0"/>
              <a:t> français on peut dire : apprendre quelque chose à quelqu’un (tu m’apprends quelque chose!), mais pas en anglais : </a:t>
            </a:r>
            <a:r>
              <a:rPr lang="fr-CA" dirty="0" err="1"/>
              <a:t>teach</a:t>
            </a:r>
            <a:r>
              <a:rPr lang="fr-CA" dirty="0"/>
              <a:t> </a:t>
            </a:r>
            <a:r>
              <a:rPr lang="fr-CA" dirty="0" err="1"/>
              <a:t>something</a:t>
            </a:r>
            <a:r>
              <a:rPr lang="fr-CA" dirty="0"/>
              <a:t> to </a:t>
            </a:r>
            <a:r>
              <a:rPr lang="fr-CA" dirty="0" err="1"/>
              <a:t>someone</a:t>
            </a:r>
            <a:r>
              <a:rPr lang="fr-CA" dirty="0"/>
              <a:t>. </a:t>
            </a:r>
          </a:p>
        </p:txBody>
      </p:sp>
      <p:sp>
        <p:nvSpPr>
          <p:cNvPr id="4" name="Espace réservé du numéro de diapositive 3">
            <a:extLst>
              <a:ext uri="{FF2B5EF4-FFF2-40B4-BE49-F238E27FC236}">
                <a16:creationId xmlns:a16="http://schemas.microsoft.com/office/drawing/2014/main" id="{3DA43530-3A13-F0C3-B4A1-050A3742CB62}"/>
              </a:ext>
            </a:extLst>
          </p:cNvPr>
          <p:cNvSpPr>
            <a:spLocks noGrp="1"/>
          </p:cNvSpPr>
          <p:nvPr>
            <p:ph type="sldNum" sz="quarter" idx="5"/>
          </p:nvPr>
        </p:nvSpPr>
        <p:spPr/>
        <p:txBody>
          <a:bodyPr/>
          <a:lstStyle/>
          <a:p>
            <a:fld id="{0351EBEF-6455-4F86-BEE9-6A8492EFED8D}" type="slidenum">
              <a:rPr lang="fr-CA" smtClean="0"/>
              <a:t>3</a:t>
            </a:fld>
            <a:endParaRPr lang="fr-CA"/>
          </a:p>
        </p:txBody>
      </p:sp>
    </p:spTree>
    <p:extLst>
      <p:ext uri="{BB962C8B-B14F-4D97-AF65-F5344CB8AC3E}">
        <p14:creationId xmlns:p14="http://schemas.microsoft.com/office/powerpoint/2010/main" val="110171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lnSpc>
                <a:spcPct val="115000"/>
              </a:lnSpc>
              <a:spcAft>
                <a:spcPts val="1000"/>
              </a:spcAft>
              <a:buNone/>
            </a:pPr>
            <a:r>
              <a:rPr lang="fr-CA" sz="1200" dirty="0">
                <a:latin typeface="Calibri" panose="020F0502020204030204" pitchFamily="34" charset="0"/>
                <a:ea typeface="Times New Roman" panose="02020603050405020304" pitchFamily="18" charset="0"/>
                <a:cs typeface="Calibri" panose="020F0502020204030204" pitchFamily="34" charset="0"/>
              </a:rPr>
              <a:t>Jan Amos </a:t>
            </a:r>
            <a:r>
              <a:rPr lang="fr-CA" sz="1200" dirty="0" err="1">
                <a:latin typeface="Calibri" panose="020F0502020204030204" pitchFamily="34" charset="0"/>
                <a:ea typeface="Times New Roman" panose="02020603050405020304" pitchFamily="18" charset="0"/>
                <a:cs typeface="Calibri" panose="020F0502020204030204" pitchFamily="34" charset="0"/>
              </a:rPr>
              <a:t>Komenský</a:t>
            </a:r>
            <a:r>
              <a:rPr lang="fr-CA" sz="1200" dirty="0">
                <a:latin typeface="Calibri" panose="020F0502020204030204" pitchFamily="34" charset="0"/>
                <a:ea typeface="Times New Roman" panose="02020603050405020304" pitchFamily="18" charset="0"/>
                <a:cs typeface="Calibri" panose="020F0502020204030204" pitchFamily="34" charset="0"/>
              </a:rPr>
              <a:t>, dit Comenius - 1657</a:t>
            </a:r>
          </a:p>
          <a:p>
            <a:pPr marL="0" indent="0" algn="just">
              <a:lnSpc>
                <a:spcPct val="115000"/>
              </a:lnSpc>
              <a:spcAft>
                <a:spcPts val="1000"/>
              </a:spcAft>
              <a:buNone/>
            </a:pPr>
            <a:r>
              <a:rPr lang="fr-CA" sz="1200" i="1" dirty="0">
                <a:effectLst/>
                <a:latin typeface="Calibri" panose="020F0502020204030204" pitchFamily="34" charset="0"/>
                <a:ea typeface="Times New Roman" panose="02020603050405020304" pitchFamily="18" charset="0"/>
                <a:cs typeface="Calibri" panose="020F0502020204030204" pitchFamily="34" charset="0"/>
              </a:rPr>
              <a:t>Grande Didactique ― Traité de l’Art universel d’enseigner tout à tous </a:t>
            </a:r>
            <a:endParaRPr lang="fr-CA"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0351EBEF-6455-4F86-BEE9-6A8492EFED8D}" type="slidenum">
              <a:rPr lang="fr-CA" smtClean="0"/>
              <a:t>4</a:t>
            </a:fld>
            <a:endParaRPr lang="fr-CA"/>
          </a:p>
        </p:txBody>
      </p:sp>
    </p:spTree>
    <p:extLst>
      <p:ext uri="{BB962C8B-B14F-4D97-AF65-F5344CB8AC3E}">
        <p14:creationId xmlns:p14="http://schemas.microsoft.com/office/powerpoint/2010/main" val="240867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A1071-7559-74E0-E360-76F24357E1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ED6D35-77EC-CE33-A041-55A391238C4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D29B61-64C4-1996-5E3A-0D25669086A0}"/>
              </a:ext>
            </a:extLst>
          </p:cNvPr>
          <p:cNvSpPr>
            <a:spLocks noGrp="1"/>
          </p:cNvSpPr>
          <p:nvPr>
            <p:ph type="body" idx="1"/>
          </p:nvPr>
        </p:nvSpPr>
        <p:spPr/>
        <p:txBody>
          <a:bodyPr/>
          <a:lstStyle/>
          <a:p>
            <a:pPr marL="0" indent="0" algn="just">
              <a:lnSpc>
                <a:spcPct val="115000"/>
              </a:lnSpc>
              <a:spcAft>
                <a:spcPts val="1000"/>
              </a:spcAft>
              <a:buNone/>
            </a:pPr>
            <a:r>
              <a:rPr lang="fr-CA" sz="1200" dirty="0">
                <a:latin typeface="Calibri" panose="020F0502020204030204" pitchFamily="34" charset="0"/>
                <a:ea typeface="Times New Roman" panose="02020603050405020304" pitchFamily="18" charset="0"/>
                <a:cs typeface="Calibri" panose="020F0502020204030204" pitchFamily="34" charset="0"/>
              </a:rPr>
              <a:t>Jan Amos </a:t>
            </a:r>
            <a:r>
              <a:rPr lang="fr-CA" sz="1200" dirty="0" err="1">
                <a:latin typeface="Calibri" panose="020F0502020204030204" pitchFamily="34" charset="0"/>
                <a:ea typeface="Times New Roman" panose="02020603050405020304" pitchFamily="18" charset="0"/>
                <a:cs typeface="Calibri" panose="020F0502020204030204" pitchFamily="34" charset="0"/>
              </a:rPr>
              <a:t>Komenský</a:t>
            </a:r>
            <a:r>
              <a:rPr lang="fr-CA" sz="1200" dirty="0">
                <a:latin typeface="Calibri" panose="020F0502020204030204" pitchFamily="34" charset="0"/>
                <a:ea typeface="Times New Roman" panose="02020603050405020304" pitchFamily="18" charset="0"/>
                <a:cs typeface="Calibri" panose="020F0502020204030204" pitchFamily="34" charset="0"/>
              </a:rPr>
              <a:t>, dit Comenius - 1657</a:t>
            </a:r>
          </a:p>
          <a:p>
            <a:pPr marL="0" indent="0" algn="just">
              <a:lnSpc>
                <a:spcPct val="115000"/>
              </a:lnSpc>
              <a:spcAft>
                <a:spcPts val="1000"/>
              </a:spcAft>
              <a:buNone/>
            </a:pPr>
            <a:r>
              <a:rPr lang="fr-CA" sz="1200" i="1" dirty="0">
                <a:effectLst/>
                <a:latin typeface="Calibri" panose="020F0502020204030204" pitchFamily="34" charset="0"/>
                <a:ea typeface="Times New Roman" panose="02020603050405020304" pitchFamily="18" charset="0"/>
                <a:cs typeface="Calibri" panose="020F0502020204030204" pitchFamily="34" charset="0"/>
              </a:rPr>
              <a:t>Grande Didactique ― Traité de l’Art universel d’enseigner tout à tous </a:t>
            </a:r>
            <a:endParaRPr lang="fr-CA"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fr-CA" dirty="0"/>
          </a:p>
        </p:txBody>
      </p:sp>
      <p:sp>
        <p:nvSpPr>
          <p:cNvPr id="4" name="Espace réservé du numéro de diapositive 3">
            <a:extLst>
              <a:ext uri="{FF2B5EF4-FFF2-40B4-BE49-F238E27FC236}">
                <a16:creationId xmlns:a16="http://schemas.microsoft.com/office/drawing/2014/main" id="{D922B293-0578-ACDC-33B5-5F4A2FED88D3}"/>
              </a:ext>
            </a:extLst>
          </p:cNvPr>
          <p:cNvSpPr>
            <a:spLocks noGrp="1"/>
          </p:cNvSpPr>
          <p:nvPr>
            <p:ph type="sldNum" sz="quarter" idx="5"/>
          </p:nvPr>
        </p:nvSpPr>
        <p:spPr/>
        <p:txBody>
          <a:bodyPr/>
          <a:lstStyle/>
          <a:p>
            <a:fld id="{0351EBEF-6455-4F86-BEE9-6A8492EFED8D}" type="slidenum">
              <a:rPr lang="fr-CA" smtClean="0"/>
              <a:t>5</a:t>
            </a:fld>
            <a:endParaRPr lang="fr-CA"/>
          </a:p>
        </p:txBody>
      </p:sp>
    </p:spTree>
    <p:extLst>
      <p:ext uri="{BB962C8B-B14F-4D97-AF65-F5344CB8AC3E}">
        <p14:creationId xmlns:p14="http://schemas.microsoft.com/office/powerpoint/2010/main" val="260412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923F4-24C5-88FD-7768-1E50276B7C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76B9A1-BCAF-5048-CD64-578EABCE568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B69792-6F02-20F2-6026-A27B02676911}"/>
              </a:ext>
            </a:extLst>
          </p:cNvPr>
          <p:cNvSpPr>
            <a:spLocks noGrp="1"/>
          </p:cNvSpPr>
          <p:nvPr>
            <p:ph type="body" idx="1"/>
          </p:nvPr>
        </p:nvSpPr>
        <p:spPr/>
        <p:txBody>
          <a:bodyPr/>
          <a:lstStyle/>
          <a:p>
            <a:r>
              <a:rPr lang="fr-CA" dirty="0"/>
              <a:t>Digression : Cette différence passe </a:t>
            </a:r>
            <a:r>
              <a:rPr lang="fr-CA" dirty="0" err="1"/>
              <a:t>inEn</a:t>
            </a:r>
            <a:r>
              <a:rPr lang="fr-CA" dirty="0"/>
              <a:t> français on peut dire : apprendre quelque chose à quelqu’un (tu m’apprends quelque chose!), mais pas en anglais : </a:t>
            </a:r>
            <a:r>
              <a:rPr lang="fr-CA" dirty="0" err="1"/>
              <a:t>teach</a:t>
            </a:r>
            <a:r>
              <a:rPr lang="fr-CA" dirty="0"/>
              <a:t> </a:t>
            </a:r>
            <a:r>
              <a:rPr lang="fr-CA" dirty="0" err="1"/>
              <a:t>something</a:t>
            </a:r>
            <a:r>
              <a:rPr lang="fr-CA" dirty="0"/>
              <a:t> to </a:t>
            </a:r>
            <a:r>
              <a:rPr lang="fr-CA" dirty="0" err="1"/>
              <a:t>someone</a:t>
            </a:r>
            <a:r>
              <a:rPr lang="fr-CA" dirty="0"/>
              <a:t>. Autrement dit, </a:t>
            </a:r>
          </a:p>
        </p:txBody>
      </p:sp>
      <p:sp>
        <p:nvSpPr>
          <p:cNvPr id="4" name="Espace réservé du numéro de diapositive 3">
            <a:extLst>
              <a:ext uri="{FF2B5EF4-FFF2-40B4-BE49-F238E27FC236}">
                <a16:creationId xmlns:a16="http://schemas.microsoft.com/office/drawing/2014/main" id="{A9AC7E58-AF06-4951-5D55-DC780CF59BD9}"/>
              </a:ext>
            </a:extLst>
          </p:cNvPr>
          <p:cNvSpPr>
            <a:spLocks noGrp="1"/>
          </p:cNvSpPr>
          <p:nvPr>
            <p:ph type="sldNum" sz="quarter" idx="5"/>
          </p:nvPr>
        </p:nvSpPr>
        <p:spPr/>
        <p:txBody>
          <a:bodyPr/>
          <a:lstStyle/>
          <a:p>
            <a:fld id="{0351EBEF-6455-4F86-BEE9-6A8492EFED8D}" type="slidenum">
              <a:rPr lang="fr-CA" smtClean="0"/>
              <a:t>6</a:t>
            </a:fld>
            <a:endParaRPr lang="fr-CA"/>
          </a:p>
        </p:txBody>
      </p:sp>
    </p:spTree>
    <p:extLst>
      <p:ext uri="{BB962C8B-B14F-4D97-AF65-F5344CB8AC3E}">
        <p14:creationId xmlns:p14="http://schemas.microsoft.com/office/powerpoint/2010/main" val="174454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54C3-047F-2F2D-D44A-A4C1740C12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A804E2-87E2-D20E-A6C0-6CC56CED892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EE0672-D803-7B23-1F4C-B3F80009FD1E}"/>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699E199D-3C1D-E6CA-5A87-627A5E795917}"/>
              </a:ext>
            </a:extLst>
          </p:cNvPr>
          <p:cNvSpPr>
            <a:spLocks noGrp="1"/>
          </p:cNvSpPr>
          <p:nvPr>
            <p:ph type="sldNum" sz="quarter" idx="5"/>
          </p:nvPr>
        </p:nvSpPr>
        <p:spPr/>
        <p:txBody>
          <a:bodyPr/>
          <a:lstStyle/>
          <a:p>
            <a:fld id="{0351EBEF-6455-4F86-BEE9-6A8492EFED8D}" type="slidenum">
              <a:rPr lang="fr-CA" smtClean="0"/>
              <a:t>7</a:t>
            </a:fld>
            <a:endParaRPr lang="fr-CA"/>
          </a:p>
        </p:txBody>
      </p:sp>
    </p:spTree>
    <p:extLst>
      <p:ext uri="{BB962C8B-B14F-4D97-AF65-F5344CB8AC3E}">
        <p14:creationId xmlns:p14="http://schemas.microsoft.com/office/powerpoint/2010/main" val="155196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2150A-5139-F8D1-3CBB-034F3CDA7C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E80830-5CC4-D08D-50D4-D7BB92E9B2A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D230F1-299C-84CD-DDFA-2D65F3A4B2F8}"/>
              </a:ext>
            </a:extLst>
          </p:cNvPr>
          <p:cNvSpPr>
            <a:spLocks noGrp="1"/>
          </p:cNvSpPr>
          <p:nvPr>
            <p:ph type="body" idx="1"/>
          </p:nvPr>
        </p:nvSpPr>
        <p:spPr/>
        <p:txBody>
          <a:bodyPr/>
          <a:lstStyle/>
          <a:p>
            <a:r>
              <a:rPr lang="fr-CA" dirty="0"/>
              <a:t>Digression : Cette différence passe </a:t>
            </a:r>
            <a:r>
              <a:rPr lang="fr-CA" dirty="0" err="1"/>
              <a:t>inEn</a:t>
            </a:r>
            <a:r>
              <a:rPr lang="fr-CA" dirty="0"/>
              <a:t> français on peut dire : apprendre quelque chose à quelqu’un (tu m’apprends quelque chose!), mais pas en anglais : </a:t>
            </a:r>
            <a:r>
              <a:rPr lang="fr-CA" dirty="0" err="1"/>
              <a:t>teach</a:t>
            </a:r>
            <a:r>
              <a:rPr lang="fr-CA" dirty="0"/>
              <a:t> </a:t>
            </a:r>
            <a:r>
              <a:rPr lang="fr-CA" dirty="0" err="1"/>
              <a:t>something</a:t>
            </a:r>
            <a:r>
              <a:rPr lang="fr-CA" dirty="0"/>
              <a:t> to </a:t>
            </a:r>
            <a:r>
              <a:rPr lang="fr-CA" dirty="0" err="1"/>
              <a:t>someone</a:t>
            </a:r>
            <a:r>
              <a:rPr lang="fr-CA" dirty="0"/>
              <a:t>. Autrement dit, </a:t>
            </a:r>
          </a:p>
        </p:txBody>
      </p:sp>
      <p:sp>
        <p:nvSpPr>
          <p:cNvPr id="4" name="Espace réservé du numéro de diapositive 3">
            <a:extLst>
              <a:ext uri="{FF2B5EF4-FFF2-40B4-BE49-F238E27FC236}">
                <a16:creationId xmlns:a16="http://schemas.microsoft.com/office/drawing/2014/main" id="{5EF186E9-68F1-B1ED-BDB1-68DFA2535A4F}"/>
              </a:ext>
            </a:extLst>
          </p:cNvPr>
          <p:cNvSpPr>
            <a:spLocks noGrp="1"/>
          </p:cNvSpPr>
          <p:nvPr>
            <p:ph type="sldNum" sz="quarter" idx="5"/>
          </p:nvPr>
        </p:nvSpPr>
        <p:spPr/>
        <p:txBody>
          <a:bodyPr/>
          <a:lstStyle/>
          <a:p>
            <a:fld id="{0351EBEF-6455-4F86-BEE9-6A8492EFED8D}" type="slidenum">
              <a:rPr lang="fr-CA" smtClean="0"/>
              <a:t>8</a:t>
            </a:fld>
            <a:endParaRPr lang="fr-CA"/>
          </a:p>
        </p:txBody>
      </p:sp>
    </p:spTree>
    <p:extLst>
      <p:ext uri="{BB962C8B-B14F-4D97-AF65-F5344CB8AC3E}">
        <p14:creationId xmlns:p14="http://schemas.microsoft.com/office/powerpoint/2010/main" val="96573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7C8A8-7450-FA19-0AE3-76B576C2822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4BDCEB-AF7F-0943-8845-BCA9B627A3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DB79F9-889A-215E-7757-39D1B258CB02}"/>
              </a:ext>
            </a:extLst>
          </p:cNvPr>
          <p:cNvSpPr>
            <a:spLocks noGrp="1"/>
          </p:cNvSpPr>
          <p:nvPr>
            <p:ph type="body" idx="1"/>
          </p:nvPr>
        </p:nvSpPr>
        <p:spPr/>
        <p:txBody>
          <a:bodyPr/>
          <a:lstStyle/>
          <a:p>
            <a:r>
              <a:rPr lang="fr-CA" dirty="0"/>
              <a:t>Digression : Cette différence passe </a:t>
            </a:r>
            <a:r>
              <a:rPr lang="fr-CA" dirty="0" err="1"/>
              <a:t>inEn</a:t>
            </a:r>
            <a:r>
              <a:rPr lang="fr-CA" dirty="0"/>
              <a:t> français on peut dire : apprendre quelque chose à quelqu’un (tu m’apprends quelque chose!), mais pas en anglais : </a:t>
            </a:r>
            <a:r>
              <a:rPr lang="fr-CA" dirty="0" err="1"/>
              <a:t>teach</a:t>
            </a:r>
            <a:r>
              <a:rPr lang="fr-CA" dirty="0"/>
              <a:t> </a:t>
            </a:r>
            <a:r>
              <a:rPr lang="fr-CA" dirty="0" err="1"/>
              <a:t>something</a:t>
            </a:r>
            <a:r>
              <a:rPr lang="fr-CA" dirty="0"/>
              <a:t> to </a:t>
            </a:r>
            <a:r>
              <a:rPr lang="fr-CA" dirty="0" err="1"/>
              <a:t>someone</a:t>
            </a:r>
            <a:r>
              <a:rPr lang="fr-CA" dirty="0"/>
              <a:t>. Autrement dit, </a:t>
            </a:r>
          </a:p>
        </p:txBody>
      </p:sp>
      <p:sp>
        <p:nvSpPr>
          <p:cNvPr id="4" name="Espace réservé du numéro de diapositive 3">
            <a:extLst>
              <a:ext uri="{FF2B5EF4-FFF2-40B4-BE49-F238E27FC236}">
                <a16:creationId xmlns:a16="http://schemas.microsoft.com/office/drawing/2014/main" id="{832200C5-3A12-8995-4162-EDDE8FCEC14F}"/>
              </a:ext>
            </a:extLst>
          </p:cNvPr>
          <p:cNvSpPr>
            <a:spLocks noGrp="1"/>
          </p:cNvSpPr>
          <p:nvPr>
            <p:ph type="sldNum" sz="quarter" idx="5"/>
          </p:nvPr>
        </p:nvSpPr>
        <p:spPr/>
        <p:txBody>
          <a:bodyPr/>
          <a:lstStyle/>
          <a:p>
            <a:fld id="{0351EBEF-6455-4F86-BEE9-6A8492EFED8D}" type="slidenum">
              <a:rPr lang="fr-CA" smtClean="0"/>
              <a:t>9</a:t>
            </a:fld>
            <a:endParaRPr lang="fr-CA"/>
          </a:p>
        </p:txBody>
      </p:sp>
    </p:spTree>
    <p:extLst>
      <p:ext uri="{BB962C8B-B14F-4D97-AF65-F5344CB8AC3E}">
        <p14:creationId xmlns:p14="http://schemas.microsoft.com/office/powerpoint/2010/main" val="422182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4D646-11CC-5246-E1E1-38A5606EDE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8B1DAA-56F5-215F-D855-380D7D855B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A0DA12-26E2-9DE9-61BF-33D3F4E2DCC3}"/>
              </a:ext>
            </a:extLst>
          </p:cNvPr>
          <p:cNvSpPr>
            <a:spLocks noGrp="1"/>
          </p:cNvSpPr>
          <p:nvPr>
            <p:ph type="body" idx="1"/>
          </p:nvPr>
        </p:nvSpPr>
        <p:spPr/>
        <p:txBody>
          <a:bodyPr/>
          <a:lstStyle/>
          <a:p>
            <a:r>
              <a:rPr lang="fr-CA" dirty="0"/>
              <a:t>Digression : Cette différence passe </a:t>
            </a:r>
            <a:r>
              <a:rPr lang="fr-CA" dirty="0" err="1"/>
              <a:t>inEn</a:t>
            </a:r>
            <a:r>
              <a:rPr lang="fr-CA" dirty="0"/>
              <a:t> français on peut dire : apprendre quelque chose à quelqu’un (tu m’apprends quelque chose!), mais pas en anglais : </a:t>
            </a:r>
            <a:r>
              <a:rPr lang="fr-CA" dirty="0" err="1"/>
              <a:t>teach</a:t>
            </a:r>
            <a:r>
              <a:rPr lang="fr-CA" dirty="0"/>
              <a:t> </a:t>
            </a:r>
            <a:r>
              <a:rPr lang="fr-CA" dirty="0" err="1"/>
              <a:t>something</a:t>
            </a:r>
            <a:r>
              <a:rPr lang="fr-CA" dirty="0"/>
              <a:t> to </a:t>
            </a:r>
            <a:r>
              <a:rPr lang="fr-CA" dirty="0" err="1"/>
              <a:t>someone</a:t>
            </a:r>
            <a:r>
              <a:rPr lang="fr-CA" dirty="0"/>
              <a:t>. Autrement dit, </a:t>
            </a:r>
          </a:p>
        </p:txBody>
      </p:sp>
      <p:sp>
        <p:nvSpPr>
          <p:cNvPr id="4" name="Espace réservé du numéro de diapositive 3">
            <a:extLst>
              <a:ext uri="{FF2B5EF4-FFF2-40B4-BE49-F238E27FC236}">
                <a16:creationId xmlns:a16="http://schemas.microsoft.com/office/drawing/2014/main" id="{DC4E885C-EE15-690B-4519-CAFB50A2A457}"/>
              </a:ext>
            </a:extLst>
          </p:cNvPr>
          <p:cNvSpPr>
            <a:spLocks noGrp="1"/>
          </p:cNvSpPr>
          <p:nvPr>
            <p:ph type="sldNum" sz="quarter" idx="5"/>
          </p:nvPr>
        </p:nvSpPr>
        <p:spPr/>
        <p:txBody>
          <a:bodyPr/>
          <a:lstStyle/>
          <a:p>
            <a:fld id="{0351EBEF-6455-4F86-BEE9-6A8492EFED8D}" type="slidenum">
              <a:rPr lang="fr-CA" smtClean="0"/>
              <a:t>10</a:t>
            </a:fld>
            <a:endParaRPr lang="fr-CA"/>
          </a:p>
        </p:txBody>
      </p:sp>
    </p:spTree>
    <p:extLst>
      <p:ext uri="{BB962C8B-B14F-4D97-AF65-F5344CB8AC3E}">
        <p14:creationId xmlns:p14="http://schemas.microsoft.com/office/powerpoint/2010/main" val="309664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2855D-A64E-F6E4-A732-AE9F81CFDFC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65770F3E-20B8-91C8-4380-D6BBA21FC4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99A86CA-6D46-F7BD-9084-DCDB204C19C8}"/>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5" name="Espace réservé du pied de page 4">
            <a:extLst>
              <a:ext uri="{FF2B5EF4-FFF2-40B4-BE49-F238E27FC236}">
                <a16:creationId xmlns:a16="http://schemas.microsoft.com/office/drawing/2014/main" id="{A7EF7262-56DA-2514-F01F-F72EFAF8F77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6EC4776D-D5F6-AEBA-71D7-9B56E6F39387}"/>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27592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A11A2-50D6-BE34-0198-CE5741E43FED}"/>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C99C2F9-7C81-C531-37D2-17AF8490638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749ED1-AF7F-F6D9-F41D-55515992FD94}"/>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5" name="Espace réservé du pied de page 4">
            <a:extLst>
              <a:ext uri="{FF2B5EF4-FFF2-40B4-BE49-F238E27FC236}">
                <a16:creationId xmlns:a16="http://schemas.microsoft.com/office/drawing/2014/main" id="{A35CA932-4A02-6FCB-9C9C-30565FB06A20}"/>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77BB117A-D587-271F-4C95-CE1F30B624A7}"/>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151837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E60D559-0275-B24F-4BE2-3778135672E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1D24E80A-0089-EEB7-C4B7-F3FA6637BE0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FADD82F-2EF5-C35A-D767-A0AC064D8DDF}"/>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5" name="Espace réservé du pied de page 4">
            <a:extLst>
              <a:ext uri="{FF2B5EF4-FFF2-40B4-BE49-F238E27FC236}">
                <a16:creationId xmlns:a16="http://schemas.microsoft.com/office/drawing/2014/main" id="{A1D5BA2F-0934-7FCF-9D54-A53B36CE5F14}"/>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ED706742-BDF3-708C-3EDF-28B2E5E11997}"/>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181275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7CE63-A613-DC29-DB3E-BE6EA598507B}"/>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6DE9564-C48B-730A-CAC6-760F7B1CE4A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4DCDC3F-47D2-51B8-2A73-AB1A8BB19FA2}"/>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5" name="Espace réservé du pied de page 4">
            <a:extLst>
              <a:ext uri="{FF2B5EF4-FFF2-40B4-BE49-F238E27FC236}">
                <a16:creationId xmlns:a16="http://schemas.microsoft.com/office/drawing/2014/main" id="{8DB6FC0A-F730-3CC3-0E4B-24FE89C3ADA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87F51488-9428-1996-C8CB-628B2CB25294}"/>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332554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7096F-E347-F025-F6D5-C8683BF9033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B2EF6D2-393B-94D6-A184-B2136F615A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47DE49-2AC2-9C0E-8888-E60846C62EBA}"/>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5" name="Espace réservé du pied de page 4">
            <a:extLst>
              <a:ext uri="{FF2B5EF4-FFF2-40B4-BE49-F238E27FC236}">
                <a16:creationId xmlns:a16="http://schemas.microsoft.com/office/drawing/2014/main" id="{4547E4AE-55F0-0B03-4AA8-89E701C4FE07}"/>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32063875-4B78-7F4C-CDC4-945E6D8A4636}"/>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256487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81FBB-FAD2-63BC-DF16-D2C97958BE6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D1B4E39-9E48-2A19-07BC-2D0F9835620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953CEFF4-6043-1560-2EC3-AB782EE591F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4EFB2C2D-BAF0-420A-7F9B-5B537D70DAF2}"/>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6" name="Espace réservé du pied de page 5">
            <a:extLst>
              <a:ext uri="{FF2B5EF4-FFF2-40B4-BE49-F238E27FC236}">
                <a16:creationId xmlns:a16="http://schemas.microsoft.com/office/drawing/2014/main" id="{C2DF0BC2-98A6-FA70-169A-EF593F6DB23A}"/>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52458837-893A-CEE5-3B0F-26A6D1FD6751}"/>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384765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7B1C0-C732-85D2-038C-DF9B23456441}"/>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F985B50-6F18-8276-7C7F-A9153AF4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9054A2-D33A-7CCC-6C98-DC725F52C0D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E81352AF-D7F4-50E7-F2C9-DCC3ECF0F6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2E4FF2C-9061-B19F-741D-3006F0C3A1D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11F15A0-B7D5-9988-8412-DD913B72C5EB}"/>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8" name="Espace réservé du pied de page 7">
            <a:extLst>
              <a:ext uri="{FF2B5EF4-FFF2-40B4-BE49-F238E27FC236}">
                <a16:creationId xmlns:a16="http://schemas.microsoft.com/office/drawing/2014/main" id="{E49831A0-5A27-8D2B-5A1A-5933CB748B3A}"/>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1291ED7F-923C-CE8A-037A-C3C6D78D2D7F}"/>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8794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BDCE0-786E-0D33-1436-D7F154544FD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336DCA59-179F-68AA-2090-8ED31A4C9DA3}"/>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4" name="Espace réservé du pied de page 3">
            <a:extLst>
              <a:ext uri="{FF2B5EF4-FFF2-40B4-BE49-F238E27FC236}">
                <a16:creationId xmlns:a16="http://schemas.microsoft.com/office/drawing/2014/main" id="{4AC8C632-85DE-5E5B-1C97-F570B2E95812}"/>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48327EC3-9B7A-A607-3FB8-1D1167D48FD0}"/>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353320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ACAC255-0D3B-A418-8883-42E7B6F31BB0}"/>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3" name="Espace réservé du pied de page 2">
            <a:extLst>
              <a:ext uri="{FF2B5EF4-FFF2-40B4-BE49-F238E27FC236}">
                <a16:creationId xmlns:a16="http://schemas.microsoft.com/office/drawing/2014/main" id="{EDEDC580-B495-8220-235E-20773048BCAE}"/>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E01413CB-60A7-955C-13DF-9DFA737C61A9}"/>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365641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4542B-7E55-45E1-3BA1-157720ED93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3A7EC49-F6FE-FDF2-FB9A-FE772D1CD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0BDFCE1F-BAD6-12AC-FACF-9985DBFDC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EC6C07-9F7C-4C53-00C9-FA9568D5F096}"/>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6" name="Espace réservé du pied de page 5">
            <a:extLst>
              <a:ext uri="{FF2B5EF4-FFF2-40B4-BE49-F238E27FC236}">
                <a16:creationId xmlns:a16="http://schemas.microsoft.com/office/drawing/2014/main" id="{3552CF1B-5FD5-6FBC-FD8B-6F195BFF64D8}"/>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751C8AA4-7BF7-C9FF-2F53-6CEF0328EF6E}"/>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3713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18A44-D3F8-8DC9-16E1-777E5D98EA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43C5A0A-B3D1-315C-63B1-726F1F025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0D9F69BA-6FB0-F0BF-A5C2-B4524239A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EC581F-A97A-9F9C-805D-101F1788DA5F}"/>
              </a:ext>
            </a:extLst>
          </p:cNvPr>
          <p:cNvSpPr>
            <a:spLocks noGrp="1"/>
          </p:cNvSpPr>
          <p:nvPr>
            <p:ph type="dt" sz="half" idx="10"/>
          </p:nvPr>
        </p:nvSpPr>
        <p:spPr/>
        <p:txBody>
          <a:bodyPr/>
          <a:lstStyle/>
          <a:p>
            <a:fld id="{8F72BA41-EC5B-4197-BCC8-0FD2E523CD7A}" type="datetimeFigureOut">
              <a:rPr lang="en-US" smtClean="0"/>
              <a:pPr/>
              <a:t>11/16/2024</a:t>
            </a:fld>
            <a:endParaRPr lang="en-US" dirty="0"/>
          </a:p>
        </p:txBody>
      </p:sp>
      <p:sp>
        <p:nvSpPr>
          <p:cNvPr id="6" name="Espace réservé du pied de page 5">
            <a:extLst>
              <a:ext uri="{FF2B5EF4-FFF2-40B4-BE49-F238E27FC236}">
                <a16:creationId xmlns:a16="http://schemas.microsoft.com/office/drawing/2014/main" id="{E44F1530-DB29-7C4C-CEE5-8726A1C550FA}"/>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E3DC675E-22DA-EB8B-1DEB-47240CD3B1AB}"/>
              </a:ext>
            </a:extLst>
          </p:cNvPr>
          <p:cNvSpPr>
            <a:spLocks noGrp="1"/>
          </p:cNvSpPr>
          <p:nvPr>
            <p:ph type="sldNum" sz="quarter" idx="12"/>
          </p:nvPr>
        </p:nvSpPr>
        <p:spPr/>
        <p:txBody>
          <a:body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334004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973F97E-D01C-5E87-B4C2-08E5302189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D93426F-0BD9-C5A1-8574-35220DC58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A559A36-50FE-8B9B-0AB4-6540CEA57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72BA41-EC5B-4197-BCC8-0FD2E523CD7A}" type="datetimeFigureOut">
              <a:rPr lang="en-US" smtClean="0"/>
              <a:pPr/>
              <a:t>11/16/2024</a:t>
            </a:fld>
            <a:endParaRPr lang="en-US" dirty="0"/>
          </a:p>
        </p:txBody>
      </p:sp>
      <p:sp>
        <p:nvSpPr>
          <p:cNvPr id="5" name="Espace réservé du pied de page 4">
            <a:extLst>
              <a:ext uri="{FF2B5EF4-FFF2-40B4-BE49-F238E27FC236}">
                <a16:creationId xmlns:a16="http://schemas.microsoft.com/office/drawing/2014/main" id="{3D613F5F-FF93-26D0-E4A5-5B900FE84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8058B6F1-32D1-2FE1-2BB1-79331790B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15108C-154A-4A5A-9C05-91A49A422BA7}" type="slidenum">
              <a:rPr lang="en-US" smtClean="0"/>
              <a:pPr/>
              <a:t>‹N°›</a:t>
            </a:fld>
            <a:endParaRPr lang="en-US" dirty="0"/>
          </a:p>
        </p:txBody>
      </p:sp>
    </p:spTree>
    <p:extLst>
      <p:ext uri="{BB962C8B-B14F-4D97-AF65-F5344CB8AC3E}">
        <p14:creationId xmlns:p14="http://schemas.microsoft.com/office/powerpoint/2010/main" val="125864927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A9B1C-3D38-E4E8-24A1-2E559ED12468}"/>
              </a:ext>
            </a:extLst>
          </p:cNvPr>
          <p:cNvSpPr>
            <a:spLocks noGrp="1"/>
          </p:cNvSpPr>
          <p:nvPr>
            <p:ph type="ctrTitle"/>
          </p:nvPr>
        </p:nvSpPr>
        <p:spPr>
          <a:xfrm>
            <a:off x="691078" y="3439314"/>
            <a:ext cx="10809844" cy="1608021"/>
          </a:xfrm>
        </p:spPr>
        <p:txBody>
          <a:bodyPr anchor="t">
            <a:normAutofit fontScale="90000"/>
          </a:bodyPr>
          <a:lstStyle/>
          <a:p>
            <a:r>
              <a:rPr lang="fr-CA" dirty="0"/>
              <a:t>La diversité des stratégies de formation : un trésor est caché dedans</a:t>
            </a:r>
          </a:p>
        </p:txBody>
      </p:sp>
      <p:sp>
        <p:nvSpPr>
          <p:cNvPr id="3" name="Sous-titre 2">
            <a:extLst>
              <a:ext uri="{FF2B5EF4-FFF2-40B4-BE49-F238E27FC236}">
                <a16:creationId xmlns:a16="http://schemas.microsoft.com/office/drawing/2014/main" id="{B777B56E-FD4A-C06E-BF26-96A106D0626A}"/>
              </a:ext>
            </a:extLst>
          </p:cNvPr>
          <p:cNvSpPr>
            <a:spLocks noGrp="1"/>
          </p:cNvSpPr>
          <p:nvPr>
            <p:ph type="subTitle" idx="1"/>
          </p:nvPr>
        </p:nvSpPr>
        <p:spPr>
          <a:xfrm>
            <a:off x="7086744" y="5067956"/>
            <a:ext cx="4414178" cy="1608021"/>
          </a:xfrm>
        </p:spPr>
        <p:txBody>
          <a:bodyPr anchor="b">
            <a:normAutofit/>
          </a:bodyPr>
          <a:lstStyle/>
          <a:p>
            <a:pPr algn="r"/>
            <a:r>
              <a:rPr lang="fr-CA" dirty="0"/>
              <a:t>Béatrice Pudelko, </a:t>
            </a:r>
            <a:r>
              <a:rPr lang="fr-CA" dirty="0" err="1"/>
              <a:t>Ph.D</a:t>
            </a:r>
            <a:r>
              <a:rPr lang="fr-CA" dirty="0"/>
              <a:t>.</a:t>
            </a:r>
          </a:p>
          <a:p>
            <a:pPr algn="r"/>
            <a:r>
              <a:rPr lang="fr-CA" dirty="0"/>
              <a:t>Professeure </a:t>
            </a:r>
          </a:p>
          <a:p>
            <a:pPr algn="r"/>
            <a:r>
              <a:rPr lang="fr-CA" dirty="0"/>
              <a:t>Département Éducation</a:t>
            </a:r>
          </a:p>
        </p:txBody>
      </p:sp>
      <p:pic>
        <p:nvPicPr>
          <p:cNvPr id="4" name="Picture 3">
            <a:extLst>
              <a:ext uri="{FF2B5EF4-FFF2-40B4-BE49-F238E27FC236}">
                <a16:creationId xmlns:a16="http://schemas.microsoft.com/office/drawing/2014/main" id="{D09C4F4F-E583-2F50-E763-75B8CAEBC05B}"/>
              </a:ext>
            </a:extLst>
          </p:cNvPr>
          <p:cNvPicPr>
            <a:picLocks noChangeAspect="1"/>
          </p:cNvPicPr>
          <p:nvPr/>
        </p:nvPicPr>
        <p:blipFill>
          <a:blip r:embed="rId2">
            <a:extLst>
              <a:ext uri="{28A0092B-C50C-407E-A947-70E740481C1C}">
                <a14:useLocalDpi xmlns:a14="http://schemas.microsoft.com/office/drawing/2010/main" val="0"/>
              </a:ext>
            </a:extLst>
          </a:blip>
          <a:srcRect t="4513" b="4513"/>
          <a:stretch/>
        </p:blipFill>
        <p:spPr>
          <a:xfrm>
            <a:off x="100111" y="0"/>
            <a:ext cx="12214825" cy="3267587"/>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pic>
        <p:nvPicPr>
          <p:cNvPr id="6" name="Image 5">
            <a:extLst>
              <a:ext uri="{FF2B5EF4-FFF2-40B4-BE49-F238E27FC236}">
                <a16:creationId xmlns:a16="http://schemas.microsoft.com/office/drawing/2014/main" id="{583D0EF4-14F7-3E12-C245-7DA2ABDF4C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2445" y="5219052"/>
            <a:ext cx="2644299" cy="1409237"/>
          </a:xfrm>
          <a:prstGeom prst="rect">
            <a:avLst/>
          </a:prstGeom>
        </p:spPr>
      </p:pic>
    </p:spTree>
    <p:extLst>
      <p:ext uri="{BB962C8B-B14F-4D97-AF65-F5344CB8AC3E}">
        <p14:creationId xmlns:p14="http://schemas.microsoft.com/office/powerpoint/2010/main" val="137568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D5F173-D069-E08C-3FBE-C3CE774DB6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FB97F0-5CAE-F4E7-3C92-ECBCF0C2375E}"/>
              </a:ext>
            </a:extLst>
          </p:cNvPr>
          <p:cNvSpPr>
            <a:spLocks noGrp="1"/>
          </p:cNvSpPr>
          <p:nvPr>
            <p:ph type="title"/>
          </p:nvPr>
        </p:nvSpPr>
        <p:spPr>
          <a:xfrm>
            <a:off x="574157" y="382772"/>
            <a:ext cx="11111023" cy="967565"/>
          </a:xfrm>
        </p:spPr>
        <p:txBody>
          <a:bodyPr>
            <a:normAutofit/>
          </a:bodyPr>
          <a:lstStyle/>
          <a:p>
            <a:pPr marL="0" indent="0" algn="ctr">
              <a:buNone/>
            </a:pPr>
            <a:r>
              <a:rPr lang="fr-CA" sz="3200" b="1" dirty="0">
                <a:solidFill>
                  <a:schemeClr val="tx2">
                    <a:lumMod val="75000"/>
                    <a:lumOff val="25000"/>
                  </a:schemeClr>
                </a:solidFill>
                <a:latin typeface="Calibri" panose="020F0502020204030204" pitchFamily="34" charset="0"/>
                <a:ea typeface="Times New Roman" panose="02020603050405020304" pitchFamily="18" charset="0"/>
              </a:rPr>
              <a:t> « La science de liaison » (</a:t>
            </a:r>
            <a:r>
              <a:rPr lang="fr-CA" sz="3200" b="1" i="1" dirty="0" err="1">
                <a:solidFill>
                  <a:schemeClr val="tx2">
                    <a:lumMod val="75000"/>
                    <a:lumOff val="25000"/>
                  </a:schemeClr>
                </a:solidFill>
                <a:latin typeface="Calibri" panose="020F0502020204030204" pitchFamily="34" charset="0"/>
                <a:ea typeface="Times New Roman" panose="02020603050405020304" pitchFamily="18" charset="0"/>
              </a:rPr>
              <a:t>linking</a:t>
            </a:r>
            <a:r>
              <a:rPr lang="fr-CA" sz="3200" b="1" i="1" dirty="0">
                <a:solidFill>
                  <a:schemeClr val="tx2">
                    <a:lumMod val="75000"/>
                    <a:lumOff val="25000"/>
                  </a:schemeClr>
                </a:solidFill>
                <a:latin typeface="Calibri" panose="020F0502020204030204" pitchFamily="34" charset="0"/>
                <a:ea typeface="Times New Roman" panose="02020603050405020304" pitchFamily="18" charset="0"/>
              </a:rPr>
              <a:t> science</a:t>
            </a:r>
            <a:r>
              <a:rPr lang="fr-CA" sz="3200" b="1" dirty="0">
                <a:solidFill>
                  <a:schemeClr val="tx2">
                    <a:lumMod val="75000"/>
                    <a:lumOff val="25000"/>
                  </a:schemeClr>
                </a:solidFill>
                <a:latin typeface="Calibri" panose="020F0502020204030204" pitchFamily="34" charset="0"/>
                <a:ea typeface="Times New Roman" panose="02020603050405020304" pitchFamily="18" charset="0"/>
              </a:rPr>
              <a:t>)</a:t>
            </a:r>
          </a:p>
        </p:txBody>
      </p:sp>
      <p:sp>
        <p:nvSpPr>
          <p:cNvPr id="3" name="Espace réservé du contenu 2">
            <a:extLst>
              <a:ext uri="{FF2B5EF4-FFF2-40B4-BE49-F238E27FC236}">
                <a16:creationId xmlns:a16="http://schemas.microsoft.com/office/drawing/2014/main" id="{5924D16E-8711-DD04-C51B-B41F251D3AE5}"/>
              </a:ext>
            </a:extLst>
          </p:cNvPr>
          <p:cNvSpPr>
            <a:spLocks noGrp="1"/>
          </p:cNvSpPr>
          <p:nvPr>
            <p:ph idx="1"/>
          </p:nvPr>
        </p:nvSpPr>
        <p:spPr>
          <a:xfrm>
            <a:off x="1151979" y="2109042"/>
            <a:ext cx="4438036" cy="3908585"/>
          </a:xfrm>
        </p:spPr>
        <p:txBody>
          <a:bodyPr>
            <a:normAutofit/>
          </a:bodyPr>
          <a:lstStyle/>
          <a:p>
            <a:pPr marL="0" indent="0">
              <a:buNone/>
            </a:pPr>
            <a:endParaRPr lang="fr-CA" sz="1800" dirty="0"/>
          </a:p>
          <a:p>
            <a:pPr marL="0" indent="0">
              <a:buNone/>
            </a:pPr>
            <a:endParaRPr lang="fr-CA" sz="1800" dirty="0"/>
          </a:p>
        </p:txBody>
      </p:sp>
      <p:sp>
        <p:nvSpPr>
          <p:cNvPr id="4" name="Espace réservé du contenu 3">
            <a:extLst>
              <a:ext uri="{FF2B5EF4-FFF2-40B4-BE49-F238E27FC236}">
                <a16:creationId xmlns:a16="http://schemas.microsoft.com/office/drawing/2014/main" id="{CA2D5F19-43C6-6D07-C14D-1F9327A03B92}"/>
              </a:ext>
            </a:extLst>
          </p:cNvPr>
          <p:cNvSpPr txBox="1">
            <a:spLocks/>
          </p:cNvSpPr>
          <p:nvPr/>
        </p:nvSpPr>
        <p:spPr>
          <a:xfrm>
            <a:off x="308344" y="1350337"/>
            <a:ext cx="11376836" cy="50823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CA" sz="1800" dirty="0">
              <a:latin typeface="Calibri" panose="020F0502020204030204" pitchFamily="34" charset="0"/>
              <a:ea typeface="Times New Roman" panose="02020603050405020304" pitchFamily="18" charset="0"/>
            </a:endParaRPr>
          </a:p>
        </p:txBody>
      </p:sp>
      <p:graphicFrame>
        <p:nvGraphicFramePr>
          <p:cNvPr id="5" name="Diagramme 4">
            <a:extLst>
              <a:ext uri="{FF2B5EF4-FFF2-40B4-BE49-F238E27FC236}">
                <a16:creationId xmlns:a16="http://schemas.microsoft.com/office/drawing/2014/main" id="{B1729BB4-4CFD-BB24-AC2B-48A1B687D073}"/>
              </a:ext>
            </a:extLst>
          </p:cNvPr>
          <p:cNvGraphicFramePr/>
          <p:nvPr>
            <p:extLst>
              <p:ext uri="{D42A27DB-BD31-4B8C-83A1-F6EECF244321}">
                <p14:modId xmlns:p14="http://schemas.microsoft.com/office/powerpoint/2010/main" val="307032928"/>
              </p:ext>
            </p:extLst>
          </p:nvPr>
        </p:nvGraphicFramePr>
        <p:xfrm>
          <a:off x="2032000" y="1488558"/>
          <a:ext cx="8037033" cy="464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423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FD44F6-ADA3-1B9B-5116-067CBF76EB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57A8F92-550D-78EE-FFDE-B0DFCB03769A}"/>
              </a:ext>
            </a:extLst>
          </p:cNvPr>
          <p:cNvSpPr>
            <a:spLocks noGrp="1"/>
          </p:cNvSpPr>
          <p:nvPr>
            <p:ph type="title"/>
          </p:nvPr>
        </p:nvSpPr>
        <p:spPr>
          <a:xfrm>
            <a:off x="574157" y="382771"/>
            <a:ext cx="11111023" cy="967563"/>
          </a:xfrm>
        </p:spPr>
        <p:txBody>
          <a:bodyPr>
            <a:normAutofit fontScale="90000"/>
          </a:bodyPr>
          <a:lstStyle/>
          <a:p>
            <a:r>
              <a:rPr lang="fr-CA" b="1" dirty="0">
                <a:solidFill>
                  <a:schemeClr val="tx2">
                    <a:lumMod val="75000"/>
                    <a:lumOff val="25000"/>
                  </a:schemeClr>
                </a:solidFill>
              </a:rPr>
              <a:t>Perspective nord-américaine</a:t>
            </a:r>
            <a:br>
              <a:rPr lang="fr-CA" b="1" dirty="0">
                <a:solidFill>
                  <a:schemeClr val="tx2">
                    <a:lumMod val="75000"/>
                    <a:lumOff val="25000"/>
                  </a:schemeClr>
                </a:solidFill>
              </a:rPr>
            </a:br>
            <a:r>
              <a:rPr lang="fr-CA" b="1" dirty="0">
                <a:solidFill>
                  <a:schemeClr val="tx2">
                    <a:lumMod val="75000"/>
                    <a:lumOff val="25000"/>
                  </a:schemeClr>
                </a:solidFill>
              </a:rPr>
              <a:t>Trois paradigmes de la « science de liaison »</a:t>
            </a:r>
          </a:p>
        </p:txBody>
      </p:sp>
      <p:sp>
        <p:nvSpPr>
          <p:cNvPr id="3" name="Espace réservé du contenu 2">
            <a:extLst>
              <a:ext uri="{FF2B5EF4-FFF2-40B4-BE49-F238E27FC236}">
                <a16:creationId xmlns:a16="http://schemas.microsoft.com/office/drawing/2014/main" id="{E3F14BAC-2BC4-D7AA-2BEC-15BB137AFD25}"/>
              </a:ext>
            </a:extLst>
          </p:cNvPr>
          <p:cNvSpPr>
            <a:spLocks noGrp="1"/>
          </p:cNvSpPr>
          <p:nvPr>
            <p:ph idx="1"/>
          </p:nvPr>
        </p:nvSpPr>
        <p:spPr>
          <a:xfrm>
            <a:off x="1194509" y="1254643"/>
            <a:ext cx="6790542" cy="4954771"/>
          </a:xfrm>
        </p:spPr>
        <p:txBody>
          <a:bodyPr>
            <a:normAutofit/>
          </a:bodyPr>
          <a:lstStyle/>
          <a:p>
            <a:pPr marL="0" indent="0">
              <a:buNone/>
            </a:pPr>
            <a:endParaRPr lang="fr-CA" sz="1800" dirty="0"/>
          </a:p>
          <a:p>
            <a:pPr>
              <a:buFont typeface="Wingdings" panose="05000000000000000000" pitchFamily="2" charset="2"/>
              <a:buChar char="Ø"/>
            </a:pPr>
            <a:r>
              <a:rPr lang="fr-CA" sz="4000" dirty="0" err="1"/>
              <a:t>Research</a:t>
            </a:r>
            <a:r>
              <a:rPr lang="fr-CA" sz="4000" dirty="0"/>
              <a:t> on </a:t>
            </a:r>
            <a:r>
              <a:rPr lang="fr-CA" sz="4000" dirty="0" err="1"/>
              <a:t>teaching</a:t>
            </a:r>
            <a:endParaRPr lang="fr-CA" sz="4000" dirty="0"/>
          </a:p>
          <a:p>
            <a:pPr>
              <a:buFont typeface="Wingdings" panose="05000000000000000000" pitchFamily="2" charset="2"/>
              <a:buChar char="Ø"/>
            </a:pPr>
            <a:endParaRPr lang="fr-CA" sz="4000" dirty="0"/>
          </a:p>
          <a:p>
            <a:pPr>
              <a:buFont typeface="Wingdings" panose="05000000000000000000" pitchFamily="2" charset="2"/>
              <a:buChar char="Ø"/>
            </a:pPr>
            <a:r>
              <a:rPr lang="fr-CA" sz="4000" dirty="0" err="1"/>
              <a:t>Instructional</a:t>
            </a:r>
            <a:r>
              <a:rPr lang="fr-CA" sz="4000" dirty="0"/>
              <a:t> </a:t>
            </a:r>
            <a:r>
              <a:rPr lang="fr-CA" sz="4000" dirty="0" err="1"/>
              <a:t>theory</a:t>
            </a:r>
            <a:endParaRPr lang="fr-CA" sz="4000" dirty="0"/>
          </a:p>
          <a:p>
            <a:pPr marL="0" indent="0">
              <a:buNone/>
            </a:pPr>
            <a:endParaRPr lang="fr-CA" sz="4000" dirty="0"/>
          </a:p>
          <a:p>
            <a:pPr>
              <a:buFont typeface="Wingdings" panose="05000000000000000000" pitchFamily="2" charset="2"/>
              <a:buChar char="Ø"/>
            </a:pPr>
            <a:r>
              <a:rPr lang="fr-CA" sz="4000" dirty="0"/>
              <a:t>Learning sciences</a:t>
            </a:r>
          </a:p>
        </p:txBody>
      </p:sp>
      <p:sp>
        <p:nvSpPr>
          <p:cNvPr id="4" name="Espace réservé du contenu 3">
            <a:extLst>
              <a:ext uri="{FF2B5EF4-FFF2-40B4-BE49-F238E27FC236}">
                <a16:creationId xmlns:a16="http://schemas.microsoft.com/office/drawing/2014/main" id="{1E91A761-9CE8-AF2B-BE83-B858241F221D}"/>
              </a:ext>
            </a:extLst>
          </p:cNvPr>
          <p:cNvSpPr txBox="1">
            <a:spLocks/>
          </p:cNvSpPr>
          <p:nvPr/>
        </p:nvSpPr>
        <p:spPr>
          <a:xfrm>
            <a:off x="308344" y="1254643"/>
            <a:ext cx="11376836" cy="50823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CA" sz="18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32677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24AC09-F306-2EC4-3106-72EE014602B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58B23D-736F-5E15-3C81-E7790F3FC5F4}"/>
              </a:ext>
            </a:extLst>
          </p:cNvPr>
          <p:cNvSpPr>
            <a:spLocks noGrp="1"/>
          </p:cNvSpPr>
          <p:nvPr>
            <p:ph type="title"/>
          </p:nvPr>
        </p:nvSpPr>
        <p:spPr>
          <a:xfrm>
            <a:off x="865140" y="290385"/>
            <a:ext cx="5908872" cy="392822"/>
          </a:xfrm>
        </p:spPr>
        <p:txBody>
          <a:bodyPr anchor="t">
            <a:normAutofit fontScale="90000"/>
          </a:bodyPr>
          <a:lstStyle/>
          <a:p>
            <a:r>
              <a:rPr lang="fr-CA" sz="3200" i="1" dirty="0" err="1"/>
              <a:t>Research</a:t>
            </a:r>
            <a:r>
              <a:rPr lang="fr-CA" sz="3200" i="1" dirty="0"/>
              <a:t> on </a:t>
            </a:r>
            <a:r>
              <a:rPr lang="fr-CA" sz="3200" i="1" dirty="0" err="1"/>
              <a:t>teaching</a:t>
            </a:r>
            <a:br>
              <a:rPr lang="fr-CA" sz="3200" dirty="0"/>
            </a:br>
            <a:endParaRPr lang="fr-CA" sz="3200" dirty="0"/>
          </a:p>
        </p:txBody>
      </p:sp>
      <p:cxnSp>
        <p:nvCxnSpPr>
          <p:cNvPr id="8" name="Straight Connector 1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4797991A-8DD3-3319-9E33-5F69BC9EE165}"/>
              </a:ext>
            </a:extLst>
          </p:cNvPr>
          <p:cNvSpPr>
            <a:spLocks noGrp="1"/>
          </p:cNvSpPr>
          <p:nvPr>
            <p:ph idx="1"/>
          </p:nvPr>
        </p:nvSpPr>
        <p:spPr>
          <a:xfrm>
            <a:off x="762000" y="1169583"/>
            <a:ext cx="6255488" cy="5398021"/>
          </a:xfrm>
        </p:spPr>
        <p:txBody>
          <a:bodyPr>
            <a:normAutofit/>
          </a:bodyPr>
          <a:lstStyle/>
          <a:p>
            <a:r>
              <a:rPr lang="en-CA" sz="2400" dirty="0"/>
              <a:t>Naissance : </a:t>
            </a:r>
            <a:r>
              <a:rPr lang="en-CA" sz="2400" dirty="0" err="1"/>
              <a:t>années</a:t>
            </a:r>
            <a:r>
              <a:rPr lang="en-CA" sz="2400" dirty="0"/>
              <a:t> 1950 </a:t>
            </a:r>
          </a:p>
          <a:p>
            <a:r>
              <a:rPr lang="en-CA" sz="2400" dirty="0"/>
              <a:t>Point de </a:t>
            </a:r>
            <a:r>
              <a:rPr lang="en-CA" sz="2400" dirty="0" err="1"/>
              <a:t>départ</a:t>
            </a:r>
            <a:r>
              <a:rPr lang="en-CA" sz="2400" dirty="0"/>
              <a:t> : </a:t>
            </a:r>
            <a:r>
              <a:rPr lang="en-US" sz="2400" dirty="0"/>
              <a:t>committee of the American  Educational Research Association (AERA) : criteria of teacher effectiveness</a:t>
            </a:r>
          </a:p>
          <a:p>
            <a:r>
              <a:rPr lang="en-CA" sz="2400" dirty="0" err="1"/>
              <a:t>Pionniers</a:t>
            </a:r>
            <a:r>
              <a:rPr lang="en-CA" sz="2400" dirty="0"/>
              <a:t> : </a:t>
            </a:r>
          </a:p>
          <a:p>
            <a:pPr lvl="1"/>
            <a:r>
              <a:rPr lang="fr-CA" dirty="0" err="1"/>
              <a:t>Nathaneel</a:t>
            </a:r>
            <a:r>
              <a:rPr lang="fr-CA" dirty="0"/>
              <a:t> Lees Gage</a:t>
            </a:r>
          </a:p>
          <a:p>
            <a:r>
              <a:rPr lang="fr-CA" sz="2400" dirty="0"/>
              <a:t>Principaux chercheurs :</a:t>
            </a:r>
          </a:p>
          <a:p>
            <a:pPr lvl="1"/>
            <a:r>
              <a:rPr lang="fr-CA" dirty="0"/>
              <a:t>David Berliner, Richard Clark, Richard </a:t>
            </a:r>
            <a:r>
              <a:rPr lang="fr-CA" dirty="0" err="1"/>
              <a:t>Shavelson</a:t>
            </a:r>
            <a:endParaRPr lang="fr-CA" dirty="0"/>
          </a:p>
          <a:p>
            <a:pPr lvl="1"/>
            <a:r>
              <a:rPr lang="fr-CA" dirty="0"/>
              <a:t>Barak </a:t>
            </a:r>
            <a:r>
              <a:rPr lang="fr-CA" dirty="0" err="1"/>
              <a:t>Rosehshine</a:t>
            </a:r>
            <a:r>
              <a:rPr lang="fr-CA" dirty="0"/>
              <a:t>,  Richard Snow</a:t>
            </a:r>
          </a:p>
          <a:p>
            <a:pPr marL="457200" lvl="1" indent="0">
              <a:buNone/>
            </a:pPr>
            <a:endParaRPr lang="fr-CA" sz="1800" dirty="0"/>
          </a:p>
          <a:p>
            <a:pPr marL="457200" lvl="1" indent="0">
              <a:buNone/>
            </a:pPr>
            <a:endParaRPr lang="fr-CA" sz="1800" dirty="0"/>
          </a:p>
          <a:p>
            <a:pPr marL="457200" lvl="1" indent="0">
              <a:buNone/>
            </a:pPr>
            <a:r>
              <a:rPr lang="fr-CA" sz="1800" dirty="0"/>
              <a:t>Berliner, D.C (2004). </a:t>
            </a:r>
            <a:r>
              <a:rPr lang="en-US" sz="1800" dirty="0"/>
              <a:t>Toiling in Pasteur's quadrant: the contributions of NL Gage. </a:t>
            </a:r>
            <a:r>
              <a:rPr lang="en-US" sz="1800" i="1" dirty="0"/>
              <a:t>Teacher and Teaching Education</a:t>
            </a:r>
            <a:r>
              <a:rPr lang="en-US" sz="1800" dirty="0"/>
              <a:t>, 20, 329-340.</a:t>
            </a:r>
            <a:endParaRPr lang="fr-CA" sz="1800" dirty="0"/>
          </a:p>
          <a:p>
            <a:endParaRPr lang="fr-CA" sz="1700" dirty="0"/>
          </a:p>
          <a:p>
            <a:endParaRPr lang="fr-CA" sz="1700" dirty="0"/>
          </a:p>
        </p:txBody>
      </p:sp>
      <p:sp>
        <p:nvSpPr>
          <p:cNvPr id="9" name="Rectangle 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E667105B-1CB6-9203-845B-9FB0DE4CE091}"/>
              </a:ext>
            </a:extLst>
          </p:cNvPr>
          <p:cNvPicPr>
            <a:picLocks noChangeAspect="1"/>
          </p:cNvPicPr>
          <p:nvPr/>
        </p:nvPicPr>
        <p:blipFill>
          <a:blip r:embed="rId2"/>
          <a:stretch>
            <a:fillRect/>
          </a:stretch>
        </p:blipFill>
        <p:spPr>
          <a:xfrm>
            <a:off x="8025789" y="842824"/>
            <a:ext cx="3448996" cy="5167037"/>
          </a:xfrm>
          <a:prstGeom prst="rect">
            <a:avLst/>
          </a:prstGeom>
        </p:spPr>
      </p:pic>
    </p:spTree>
    <p:extLst>
      <p:ext uri="{BB962C8B-B14F-4D97-AF65-F5344CB8AC3E}">
        <p14:creationId xmlns:p14="http://schemas.microsoft.com/office/powerpoint/2010/main" val="8212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FD400-0B29-2A53-51F9-3052D983E6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667980-E518-893A-AE88-1814391EA0EC}"/>
              </a:ext>
            </a:extLst>
          </p:cNvPr>
          <p:cNvSpPr>
            <a:spLocks noGrp="1"/>
          </p:cNvSpPr>
          <p:nvPr>
            <p:ph type="title"/>
          </p:nvPr>
        </p:nvSpPr>
        <p:spPr>
          <a:xfrm>
            <a:off x="838200" y="301330"/>
            <a:ext cx="10515600" cy="1325563"/>
          </a:xfrm>
        </p:spPr>
        <p:txBody>
          <a:bodyPr/>
          <a:lstStyle/>
          <a:p>
            <a:r>
              <a:rPr lang="fr-CA" dirty="0" err="1"/>
              <a:t>Research</a:t>
            </a:r>
            <a:r>
              <a:rPr lang="fr-CA" dirty="0"/>
              <a:t> on </a:t>
            </a:r>
            <a:r>
              <a:rPr lang="fr-CA" dirty="0" err="1"/>
              <a:t>teaching</a:t>
            </a:r>
            <a:endParaRPr lang="fr-CA" dirty="0"/>
          </a:p>
        </p:txBody>
      </p:sp>
      <p:graphicFrame>
        <p:nvGraphicFramePr>
          <p:cNvPr id="5" name="Espace réservé du contenu 2">
            <a:extLst>
              <a:ext uri="{FF2B5EF4-FFF2-40B4-BE49-F238E27FC236}">
                <a16:creationId xmlns:a16="http://schemas.microsoft.com/office/drawing/2014/main" id="{B028FCFC-FBAF-47E9-9CA5-5CFBF421AFBC}"/>
              </a:ext>
            </a:extLst>
          </p:cNvPr>
          <p:cNvGraphicFramePr>
            <a:graphicFrameLocks noGrp="1"/>
          </p:cNvGraphicFramePr>
          <p:nvPr>
            <p:ph idx="1"/>
            <p:extLst>
              <p:ext uri="{D42A27DB-BD31-4B8C-83A1-F6EECF244321}">
                <p14:modId xmlns:p14="http://schemas.microsoft.com/office/powerpoint/2010/main" val="1312057031"/>
              </p:ext>
            </p:extLst>
          </p:nvPr>
        </p:nvGraphicFramePr>
        <p:xfrm>
          <a:off x="838200" y="1254642"/>
          <a:ext cx="10515600" cy="5146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66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D8CC10-EFC8-37DA-D9BB-686C624D0AE7}"/>
            </a:ext>
          </a:extLst>
        </p:cNvPr>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044636-CE4E-955A-C432-341EB4E5F55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Research on teaching</a:t>
            </a:r>
          </a:p>
        </p:txBody>
      </p:sp>
      <p:pic>
        <p:nvPicPr>
          <p:cNvPr id="11" name="Espace réservé du contenu 10">
            <a:extLst>
              <a:ext uri="{FF2B5EF4-FFF2-40B4-BE49-F238E27FC236}">
                <a16:creationId xmlns:a16="http://schemas.microsoft.com/office/drawing/2014/main" id="{959BEF0A-216D-AE30-43C1-3F8C66608911}"/>
              </a:ext>
            </a:extLst>
          </p:cNvPr>
          <p:cNvPicPr>
            <a:picLocks noGrp="1" noChangeAspect="1"/>
          </p:cNvPicPr>
          <p:nvPr>
            <p:ph idx="1"/>
          </p:nvPr>
        </p:nvPicPr>
        <p:blipFill>
          <a:blip r:embed="rId3"/>
          <a:stretch>
            <a:fillRect/>
          </a:stretch>
        </p:blipFill>
        <p:spPr>
          <a:xfrm>
            <a:off x="4207933" y="857851"/>
            <a:ext cx="7347537" cy="5143273"/>
          </a:xfrm>
          <a:prstGeom prst="rect">
            <a:avLst/>
          </a:prstGeom>
        </p:spPr>
      </p:pic>
    </p:spTree>
    <p:extLst>
      <p:ext uri="{BB962C8B-B14F-4D97-AF65-F5344CB8AC3E}">
        <p14:creationId xmlns:p14="http://schemas.microsoft.com/office/powerpoint/2010/main" val="273613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1840" y="1138265"/>
            <a:ext cx="4544762" cy="1401183"/>
          </a:xfrm>
        </p:spPr>
        <p:txBody>
          <a:bodyPr anchor="t">
            <a:normAutofit/>
          </a:bodyPr>
          <a:lstStyle/>
          <a:p>
            <a:r>
              <a:rPr lang="fr-CA" sz="3000" b="1" i="1" dirty="0" err="1">
                <a:solidFill>
                  <a:schemeClr val="tx2">
                    <a:lumMod val="75000"/>
                    <a:lumOff val="25000"/>
                  </a:schemeClr>
                </a:solidFill>
              </a:rPr>
              <a:t>Instructional</a:t>
            </a:r>
            <a:r>
              <a:rPr lang="fr-CA" sz="3000" b="1" i="1" dirty="0">
                <a:solidFill>
                  <a:schemeClr val="tx2">
                    <a:lumMod val="75000"/>
                    <a:lumOff val="25000"/>
                  </a:schemeClr>
                </a:solidFill>
              </a:rPr>
              <a:t> (-design) </a:t>
            </a:r>
            <a:r>
              <a:rPr lang="fr-CA" sz="3000" b="1" i="1" dirty="0" err="1">
                <a:solidFill>
                  <a:schemeClr val="tx2">
                    <a:lumMod val="75000"/>
                    <a:lumOff val="25000"/>
                  </a:schemeClr>
                </a:solidFill>
              </a:rPr>
              <a:t>theory</a:t>
            </a:r>
            <a:br>
              <a:rPr lang="fr-CA" sz="3000" dirty="0"/>
            </a:br>
            <a:endParaRPr lang="fr-CA" sz="3000" dirty="0"/>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1840" y="2232838"/>
            <a:ext cx="5181760" cy="3855010"/>
          </a:xfrm>
        </p:spPr>
        <p:txBody>
          <a:bodyPr>
            <a:normAutofit/>
          </a:bodyPr>
          <a:lstStyle/>
          <a:p>
            <a:r>
              <a:rPr lang="en-CA" sz="1700" dirty="0"/>
              <a:t>Naissance : </a:t>
            </a:r>
            <a:r>
              <a:rPr lang="en-CA" sz="1700" dirty="0" err="1"/>
              <a:t>années</a:t>
            </a:r>
            <a:r>
              <a:rPr lang="en-CA" sz="1700" dirty="0"/>
              <a:t> 1960 (avec  la “</a:t>
            </a:r>
            <a:r>
              <a:rPr lang="en-CA" sz="1700" dirty="0" err="1"/>
              <a:t>révolution</a:t>
            </a:r>
            <a:r>
              <a:rPr lang="en-CA" sz="1700" dirty="0"/>
              <a:t> cognitive”)</a:t>
            </a:r>
          </a:p>
          <a:p>
            <a:r>
              <a:rPr lang="en-CA" sz="1700" dirty="0"/>
              <a:t>Point de </a:t>
            </a:r>
            <a:r>
              <a:rPr lang="en-CA" sz="1700" dirty="0" err="1"/>
              <a:t>départ</a:t>
            </a:r>
            <a:r>
              <a:rPr lang="en-CA" sz="1700" dirty="0"/>
              <a:t> : la recherche </a:t>
            </a:r>
            <a:r>
              <a:rPr lang="en-CA" sz="1700" dirty="0" err="1"/>
              <a:t>expérimentale</a:t>
            </a:r>
            <a:r>
              <a:rPr lang="en-CA" sz="1700" dirty="0"/>
              <a:t> sur la cognition et </a:t>
            </a:r>
            <a:r>
              <a:rPr lang="en-CA" sz="1700" dirty="0" err="1"/>
              <a:t>l’apprentissage</a:t>
            </a:r>
            <a:endParaRPr lang="en-CA" sz="1700" dirty="0"/>
          </a:p>
          <a:p>
            <a:r>
              <a:rPr lang="en-CA" sz="1700" dirty="0" err="1"/>
              <a:t>Pionniers</a:t>
            </a:r>
            <a:r>
              <a:rPr lang="en-CA" sz="1700" dirty="0"/>
              <a:t> : </a:t>
            </a:r>
          </a:p>
          <a:p>
            <a:pPr lvl="1"/>
            <a:r>
              <a:rPr lang="fr-CA" sz="1700" dirty="0"/>
              <a:t>Robert Mills Gagné</a:t>
            </a:r>
          </a:p>
          <a:p>
            <a:pPr lvl="1"/>
            <a:r>
              <a:rPr lang="fr-CA" sz="1700" dirty="0"/>
              <a:t>Benjamin Bloom</a:t>
            </a:r>
          </a:p>
          <a:p>
            <a:pPr lvl="1"/>
            <a:r>
              <a:rPr lang="fr-CA" sz="1700" dirty="0"/>
              <a:t> David </a:t>
            </a:r>
            <a:r>
              <a:rPr lang="fr-CA" sz="1700" dirty="0" err="1"/>
              <a:t>Ausubel</a:t>
            </a:r>
            <a:endParaRPr lang="fr-CA" sz="1700" dirty="0"/>
          </a:p>
          <a:p>
            <a:pPr lvl="1"/>
            <a:r>
              <a:rPr lang="fr-CA" sz="1700" dirty="0" err="1"/>
              <a:t>Jerome</a:t>
            </a:r>
            <a:r>
              <a:rPr lang="fr-CA" sz="1700" dirty="0"/>
              <a:t> Bruner</a:t>
            </a:r>
          </a:p>
          <a:p>
            <a:r>
              <a:rPr lang="fr-CA" sz="1700" dirty="0" err="1"/>
              <a:t>Romiszowski</a:t>
            </a:r>
            <a:r>
              <a:rPr lang="fr-CA" sz="1700" dirty="0"/>
              <a:t>, </a:t>
            </a:r>
            <a:r>
              <a:rPr lang="fr-CA" sz="1700" dirty="0" err="1"/>
              <a:t>Jonassen</a:t>
            </a:r>
            <a:r>
              <a:rPr lang="fr-CA" sz="1700" dirty="0"/>
              <a:t>, Merrill, </a:t>
            </a:r>
            <a:r>
              <a:rPr lang="fr-CA" sz="1700" dirty="0" err="1"/>
              <a:t>Reigeluth</a:t>
            </a:r>
            <a:r>
              <a:rPr lang="fr-CA" sz="1700" dirty="0"/>
              <a:t>, Carr-</a:t>
            </a:r>
            <a:r>
              <a:rPr lang="fr-CA" sz="1700" dirty="0" err="1"/>
              <a:t>Chellman</a:t>
            </a:r>
            <a:r>
              <a:rPr lang="fr-CA" sz="1700" dirty="0"/>
              <a:t>, </a:t>
            </a:r>
            <a:r>
              <a:rPr lang="fr-CA" sz="1700" dirty="0" err="1"/>
              <a:t>Richey</a:t>
            </a:r>
            <a:r>
              <a:rPr lang="fr-CA" sz="1700" dirty="0"/>
              <a:t>,  </a:t>
            </a:r>
            <a:r>
              <a:rPr lang="fr-CA" sz="1700" dirty="0" err="1"/>
              <a:t>etc</a:t>
            </a:r>
            <a:r>
              <a:rPr lang="fr-CA" sz="1700" dirty="0"/>
              <a:t>, </a:t>
            </a:r>
          </a:p>
          <a:p>
            <a:endParaRPr lang="fr-CA" sz="1700" dirty="0"/>
          </a:p>
          <a:p>
            <a:endParaRPr lang="fr-CA" sz="1700" dirty="0"/>
          </a:p>
        </p:txBody>
      </p:sp>
      <p:pic>
        <p:nvPicPr>
          <p:cNvPr id="4" name="Image 3"/>
          <p:cNvPicPr>
            <a:picLocks noChangeAspect="1"/>
          </p:cNvPicPr>
          <p:nvPr/>
        </p:nvPicPr>
        <p:blipFill>
          <a:blip r:embed="rId2"/>
          <a:stretch>
            <a:fillRect/>
          </a:stretch>
        </p:blipFill>
        <p:spPr>
          <a:xfrm>
            <a:off x="6889195" y="771753"/>
            <a:ext cx="3721265" cy="5316095"/>
          </a:xfrm>
          <a:prstGeom prst="rect">
            <a:avLst/>
          </a:prstGeom>
        </p:spPr>
      </p:pic>
    </p:spTree>
    <p:extLst>
      <p:ext uri="{BB962C8B-B14F-4D97-AF65-F5344CB8AC3E}">
        <p14:creationId xmlns:p14="http://schemas.microsoft.com/office/powerpoint/2010/main" val="198071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331B83-08F3-F433-72A0-527CCFEA580B}"/>
              </a:ext>
            </a:extLst>
          </p:cNvPr>
          <p:cNvSpPr>
            <a:spLocks noGrp="1"/>
          </p:cNvSpPr>
          <p:nvPr>
            <p:ph type="title"/>
          </p:nvPr>
        </p:nvSpPr>
        <p:spPr>
          <a:xfrm>
            <a:off x="838200" y="301330"/>
            <a:ext cx="10515600" cy="1325563"/>
          </a:xfrm>
        </p:spPr>
        <p:txBody>
          <a:bodyPr/>
          <a:lstStyle/>
          <a:p>
            <a:r>
              <a:rPr lang="fr-CA" dirty="0" err="1"/>
              <a:t>Instructional</a:t>
            </a:r>
            <a:r>
              <a:rPr lang="fr-CA" dirty="0"/>
              <a:t> (-design) </a:t>
            </a:r>
            <a:r>
              <a:rPr lang="fr-CA" dirty="0" err="1"/>
              <a:t>theory</a:t>
            </a:r>
            <a:endParaRPr lang="fr-CA" dirty="0"/>
          </a:p>
        </p:txBody>
      </p:sp>
      <p:graphicFrame>
        <p:nvGraphicFramePr>
          <p:cNvPr id="5" name="Espace réservé du contenu 2">
            <a:extLst>
              <a:ext uri="{FF2B5EF4-FFF2-40B4-BE49-F238E27FC236}">
                <a16:creationId xmlns:a16="http://schemas.microsoft.com/office/drawing/2014/main" id="{5D0EAF01-BB6D-1257-C5BD-F2553049A780}"/>
              </a:ext>
            </a:extLst>
          </p:cNvPr>
          <p:cNvGraphicFramePr>
            <a:graphicFrameLocks noGrp="1"/>
          </p:cNvGraphicFramePr>
          <p:nvPr>
            <p:ph idx="1"/>
            <p:extLst>
              <p:ext uri="{D42A27DB-BD31-4B8C-83A1-F6EECF244321}">
                <p14:modId xmlns:p14="http://schemas.microsoft.com/office/powerpoint/2010/main" val="2548706527"/>
              </p:ext>
            </p:extLst>
          </p:nvPr>
        </p:nvGraphicFramePr>
        <p:xfrm>
          <a:off x="838200" y="1254642"/>
          <a:ext cx="10515600" cy="5146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76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CA" dirty="0"/>
          </a:p>
          <a:p>
            <a:endParaRPr lang="fr-CA" dirty="0"/>
          </a:p>
          <a:p>
            <a:endParaRPr lang="fr-CA" dirty="0"/>
          </a:p>
        </p:txBody>
      </p:sp>
      <p:sp>
        <p:nvSpPr>
          <p:cNvPr id="4" name="Rectangle 3"/>
          <p:cNvSpPr/>
          <p:nvPr/>
        </p:nvSpPr>
        <p:spPr>
          <a:xfrm>
            <a:off x="326571" y="757646"/>
            <a:ext cx="4062549" cy="1882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Théories, modèles, lois, principes de la cognition et de</a:t>
            </a:r>
          </a:p>
          <a:p>
            <a:pPr algn="ctr"/>
            <a:r>
              <a:rPr lang="fr-CA" sz="2800" dirty="0"/>
              <a:t>l’apprentissage</a:t>
            </a:r>
          </a:p>
        </p:txBody>
      </p:sp>
      <p:sp>
        <p:nvSpPr>
          <p:cNvPr id="7" name="Rectangle 6"/>
          <p:cNvSpPr/>
          <p:nvPr/>
        </p:nvSpPr>
        <p:spPr>
          <a:xfrm>
            <a:off x="6951752" y="5247300"/>
            <a:ext cx="4252913" cy="144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Pratique </a:t>
            </a:r>
          </a:p>
        </p:txBody>
      </p:sp>
      <p:sp>
        <p:nvSpPr>
          <p:cNvPr id="8" name="Rectangle 7"/>
          <p:cNvSpPr/>
          <p:nvPr/>
        </p:nvSpPr>
        <p:spPr>
          <a:xfrm>
            <a:off x="3841285" y="3112049"/>
            <a:ext cx="4302170" cy="1759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Théories, modèles, méthodes, principes de l’enseignement </a:t>
            </a:r>
          </a:p>
        </p:txBody>
      </p:sp>
      <p:sp>
        <p:nvSpPr>
          <p:cNvPr id="9" name="Flèche à angle droit 8"/>
          <p:cNvSpPr/>
          <p:nvPr/>
        </p:nvSpPr>
        <p:spPr>
          <a:xfrm flipV="1">
            <a:off x="4389120" y="1792210"/>
            <a:ext cx="1457325" cy="12882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Bulle ronde 9"/>
          <p:cNvSpPr/>
          <p:nvPr/>
        </p:nvSpPr>
        <p:spPr>
          <a:xfrm>
            <a:off x="6418353" y="335527"/>
            <a:ext cx="3629026" cy="1261834"/>
          </a:xfrm>
          <a:prstGeom prst="wedgeEllipseCallout">
            <a:avLst>
              <a:gd name="adj1" fmla="val -75595"/>
              <a:gd name="adj2" fmla="val 5976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dirty="0">
                <a:solidFill>
                  <a:schemeClr val="tx1"/>
                </a:solidFill>
              </a:rPr>
              <a:t>Déduire</a:t>
            </a:r>
            <a:r>
              <a:rPr lang="fr-CA" dirty="0"/>
              <a:t> </a:t>
            </a:r>
          </a:p>
        </p:txBody>
      </p:sp>
      <p:sp>
        <p:nvSpPr>
          <p:cNvPr id="12" name="Bulle ronde 11"/>
          <p:cNvSpPr/>
          <p:nvPr/>
        </p:nvSpPr>
        <p:spPr>
          <a:xfrm>
            <a:off x="8665518" y="1635175"/>
            <a:ext cx="3236117" cy="1210416"/>
          </a:xfrm>
          <a:prstGeom prst="wedgeEllipseCallout">
            <a:avLst>
              <a:gd name="adj1" fmla="val -61096"/>
              <a:gd name="adj2" fmla="val 14297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dirty="0">
                <a:solidFill>
                  <a:schemeClr val="tx1"/>
                </a:solidFill>
              </a:rPr>
              <a:t>Prescrire</a:t>
            </a:r>
            <a:r>
              <a:rPr lang="fr-CA" dirty="0"/>
              <a:t> </a:t>
            </a:r>
          </a:p>
        </p:txBody>
      </p:sp>
      <p:sp>
        <p:nvSpPr>
          <p:cNvPr id="13" name="Bulle ronde 12"/>
          <p:cNvSpPr/>
          <p:nvPr/>
        </p:nvSpPr>
        <p:spPr>
          <a:xfrm>
            <a:off x="1459541" y="5563177"/>
            <a:ext cx="4417575" cy="1210416"/>
          </a:xfrm>
          <a:prstGeom prst="wedgeEllipseCallout">
            <a:avLst>
              <a:gd name="adj1" fmla="val 73322"/>
              <a:gd name="adj2" fmla="val -3725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dirty="0">
                <a:solidFill>
                  <a:schemeClr val="tx1"/>
                </a:solidFill>
              </a:rPr>
              <a:t>Appliquer</a:t>
            </a:r>
            <a:r>
              <a:rPr lang="fr-CA" dirty="0"/>
              <a:t> </a:t>
            </a:r>
          </a:p>
        </p:txBody>
      </p:sp>
      <p:sp>
        <p:nvSpPr>
          <p:cNvPr id="16" name="Bulle ronde 15"/>
          <p:cNvSpPr/>
          <p:nvPr/>
        </p:nvSpPr>
        <p:spPr>
          <a:xfrm>
            <a:off x="138223" y="2888749"/>
            <a:ext cx="3703062" cy="1210416"/>
          </a:xfrm>
          <a:prstGeom prst="wedgeEllipseCallout">
            <a:avLst>
              <a:gd name="adj1" fmla="val 48788"/>
              <a:gd name="adj2" fmla="val 10391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solidFill>
                  <a:schemeClr val="tx1"/>
                </a:solidFill>
              </a:rPr>
              <a:t>Expérimenter</a:t>
            </a:r>
            <a:endParaRPr lang="fr-CA" sz="1400" dirty="0"/>
          </a:p>
        </p:txBody>
      </p:sp>
      <p:sp>
        <p:nvSpPr>
          <p:cNvPr id="17" name="Flèche à angle droit 16"/>
          <p:cNvSpPr/>
          <p:nvPr/>
        </p:nvSpPr>
        <p:spPr>
          <a:xfrm flipV="1">
            <a:off x="8173817" y="3955912"/>
            <a:ext cx="1457325" cy="12882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1420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2" grpId="0" animBg="1"/>
      <p:bldP spid="13"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676275"/>
            <a:ext cx="3613150" cy="830263"/>
          </a:xfrm>
        </p:spPr>
        <p:txBody>
          <a:bodyPr>
            <a:noAutofit/>
          </a:bodyPr>
          <a:lstStyle/>
          <a:p>
            <a:br>
              <a:rPr lang="fr-CA" sz="2000" b="1" dirty="0"/>
            </a:br>
            <a:r>
              <a:rPr lang="fr-CA" sz="2400" b="1" dirty="0"/>
              <a:t>Comment apprend-on ?</a:t>
            </a:r>
          </a:p>
        </p:txBody>
      </p:sp>
      <p:sp>
        <p:nvSpPr>
          <p:cNvPr id="5" name="Espace réservé du texte 4"/>
          <p:cNvSpPr>
            <a:spLocks noGrp="1"/>
          </p:cNvSpPr>
          <p:nvPr>
            <p:ph type="body" sz="quarter" idx="4294967295"/>
          </p:nvPr>
        </p:nvSpPr>
        <p:spPr>
          <a:xfrm>
            <a:off x="8899525" y="815975"/>
            <a:ext cx="3292475" cy="536575"/>
          </a:xfrm>
        </p:spPr>
        <p:txBody>
          <a:bodyPr>
            <a:noAutofit/>
          </a:bodyPr>
          <a:lstStyle/>
          <a:p>
            <a:pPr marL="0" indent="0">
              <a:buNone/>
            </a:pPr>
            <a:r>
              <a:rPr lang="fr-CA" sz="2400" b="1" dirty="0"/>
              <a:t>Comment devrait-on enseigner ?</a:t>
            </a:r>
          </a:p>
        </p:txBody>
      </p:sp>
      <p:sp>
        <p:nvSpPr>
          <p:cNvPr id="8" name="Flèche droite 7"/>
          <p:cNvSpPr/>
          <p:nvPr/>
        </p:nvSpPr>
        <p:spPr>
          <a:xfrm>
            <a:off x="5784583" y="1532227"/>
            <a:ext cx="1175656" cy="73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p:cNvSpPr/>
          <p:nvPr/>
        </p:nvSpPr>
        <p:spPr>
          <a:xfrm>
            <a:off x="600893" y="4018826"/>
            <a:ext cx="484632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t>Sélectionner et gérer l’information pertinente en fonction des buts</a:t>
            </a:r>
          </a:p>
        </p:txBody>
      </p:sp>
      <p:sp>
        <p:nvSpPr>
          <p:cNvPr id="17" name="Rectangle 16"/>
          <p:cNvSpPr/>
          <p:nvPr/>
        </p:nvSpPr>
        <p:spPr>
          <a:xfrm>
            <a:off x="600893" y="4795834"/>
            <a:ext cx="4846320" cy="741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t>Interpréter l’information nouvelle à l’aide des connaissances stockées en mémoire à long terme</a:t>
            </a:r>
          </a:p>
        </p:txBody>
      </p:sp>
      <p:sp>
        <p:nvSpPr>
          <p:cNvPr id="18" name="Rectangle 17"/>
          <p:cNvSpPr/>
          <p:nvPr/>
        </p:nvSpPr>
        <p:spPr>
          <a:xfrm>
            <a:off x="600893" y="5712747"/>
            <a:ext cx="484632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Etc…</a:t>
            </a:r>
          </a:p>
        </p:txBody>
      </p:sp>
      <p:sp>
        <p:nvSpPr>
          <p:cNvPr id="19" name="Rectangle 18"/>
          <p:cNvSpPr/>
          <p:nvPr/>
        </p:nvSpPr>
        <p:spPr>
          <a:xfrm>
            <a:off x="7201989" y="1582556"/>
            <a:ext cx="484632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t>Gagner l’attention des apprenants</a:t>
            </a:r>
          </a:p>
        </p:txBody>
      </p:sp>
      <p:sp>
        <p:nvSpPr>
          <p:cNvPr id="21" name="Rectangle 20"/>
          <p:cNvSpPr/>
          <p:nvPr/>
        </p:nvSpPr>
        <p:spPr>
          <a:xfrm>
            <a:off x="7201989" y="2340546"/>
            <a:ext cx="484632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t>Informer les apprenants de l’objectif visé dans la situation d’enseignement</a:t>
            </a:r>
          </a:p>
        </p:txBody>
      </p:sp>
      <p:sp>
        <p:nvSpPr>
          <p:cNvPr id="22" name="Rectangle 21"/>
          <p:cNvSpPr/>
          <p:nvPr/>
        </p:nvSpPr>
        <p:spPr>
          <a:xfrm>
            <a:off x="7201989" y="3155544"/>
            <a:ext cx="4846320" cy="801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t>Faire rappeler les connaissances préalables liées aux nouvelles informations</a:t>
            </a:r>
          </a:p>
        </p:txBody>
      </p:sp>
      <p:sp>
        <p:nvSpPr>
          <p:cNvPr id="23" name="Rectangle 22"/>
          <p:cNvSpPr/>
          <p:nvPr/>
        </p:nvSpPr>
        <p:spPr>
          <a:xfrm>
            <a:off x="7201989" y="4018826"/>
            <a:ext cx="484632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Présenter les nouvelles informations pertinentes et cohérentes par rapport aux objectifs visés…</a:t>
            </a:r>
          </a:p>
        </p:txBody>
      </p:sp>
      <p:sp>
        <p:nvSpPr>
          <p:cNvPr id="24" name="Rectangle 23"/>
          <p:cNvSpPr/>
          <p:nvPr/>
        </p:nvSpPr>
        <p:spPr>
          <a:xfrm>
            <a:off x="7201989" y="4889103"/>
            <a:ext cx="4846320" cy="741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t>Guider la compréhension des informations nouvelles, favoriser la structuration et l’intégration</a:t>
            </a:r>
          </a:p>
        </p:txBody>
      </p:sp>
      <p:sp>
        <p:nvSpPr>
          <p:cNvPr id="25" name="Rectangle 24"/>
          <p:cNvSpPr/>
          <p:nvPr/>
        </p:nvSpPr>
        <p:spPr>
          <a:xfrm>
            <a:off x="7201989" y="5712747"/>
            <a:ext cx="484632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Etc…</a:t>
            </a:r>
          </a:p>
        </p:txBody>
      </p:sp>
      <p:sp>
        <p:nvSpPr>
          <p:cNvPr id="32" name="Rectangle 31"/>
          <p:cNvSpPr/>
          <p:nvPr/>
        </p:nvSpPr>
        <p:spPr>
          <a:xfrm>
            <a:off x="600893" y="1549905"/>
            <a:ext cx="484632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t>Porter attention aux stimuli (informationnels) dans l’environnement</a:t>
            </a:r>
          </a:p>
        </p:txBody>
      </p:sp>
      <p:sp>
        <p:nvSpPr>
          <p:cNvPr id="33" name="Rectangle 32"/>
          <p:cNvSpPr/>
          <p:nvPr/>
        </p:nvSpPr>
        <p:spPr>
          <a:xfrm>
            <a:off x="600893" y="2420182"/>
            <a:ext cx="484632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t>Établir le  but de l’action : activer les processus d’anticipation, de contrôle… </a:t>
            </a:r>
          </a:p>
        </p:txBody>
      </p:sp>
      <p:sp>
        <p:nvSpPr>
          <p:cNvPr id="34" name="Rectangle 33"/>
          <p:cNvSpPr/>
          <p:nvPr/>
        </p:nvSpPr>
        <p:spPr>
          <a:xfrm>
            <a:off x="600893" y="3195182"/>
            <a:ext cx="4846320" cy="686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t>Activer en mémoire de travail les connaissances stockées en mémoire à long terme</a:t>
            </a:r>
          </a:p>
        </p:txBody>
      </p:sp>
      <p:sp>
        <p:nvSpPr>
          <p:cNvPr id="35" name="Flèche droite 34"/>
          <p:cNvSpPr/>
          <p:nvPr/>
        </p:nvSpPr>
        <p:spPr>
          <a:xfrm>
            <a:off x="5859198" y="5630787"/>
            <a:ext cx="1175656" cy="73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Flèche droite 35"/>
          <p:cNvSpPr/>
          <p:nvPr/>
        </p:nvSpPr>
        <p:spPr>
          <a:xfrm>
            <a:off x="5859198" y="4806385"/>
            <a:ext cx="1175656" cy="73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Flèche droite 36"/>
          <p:cNvSpPr/>
          <p:nvPr/>
        </p:nvSpPr>
        <p:spPr>
          <a:xfrm>
            <a:off x="5889676" y="3956546"/>
            <a:ext cx="1175656" cy="73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èche droite 37"/>
          <p:cNvSpPr/>
          <p:nvPr/>
        </p:nvSpPr>
        <p:spPr>
          <a:xfrm>
            <a:off x="5863550" y="3148546"/>
            <a:ext cx="1175656" cy="73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èche droite 38"/>
          <p:cNvSpPr/>
          <p:nvPr/>
        </p:nvSpPr>
        <p:spPr>
          <a:xfrm>
            <a:off x="5889674" y="2340546"/>
            <a:ext cx="1175656" cy="73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ZoneTexte 39"/>
          <p:cNvSpPr txBox="1"/>
          <p:nvPr/>
        </p:nvSpPr>
        <p:spPr>
          <a:xfrm>
            <a:off x="3613151" y="25132"/>
            <a:ext cx="4684440" cy="646331"/>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fr-CA" b="1" dirty="0" err="1"/>
              <a:t>Macrostratégie</a:t>
            </a:r>
            <a:r>
              <a:rPr lang="fr-CA" b="1" dirty="0"/>
              <a:t> des Neuf événements</a:t>
            </a:r>
          </a:p>
          <a:p>
            <a:pPr algn="ctr"/>
            <a:r>
              <a:rPr lang="fr-CA" b="1" dirty="0"/>
              <a:t>R.M. Gagné (1968)</a:t>
            </a:r>
          </a:p>
        </p:txBody>
      </p:sp>
      <p:sp>
        <p:nvSpPr>
          <p:cNvPr id="26" name="Flèche droite 25"/>
          <p:cNvSpPr/>
          <p:nvPr/>
        </p:nvSpPr>
        <p:spPr>
          <a:xfrm>
            <a:off x="4625163" y="849204"/>
            <a:ext cx="3508743" cy="73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8049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animBg="1"/>
      <p:bldP spid="16" grpId="0" animBg="1"/>
      <p:bldP spid="17" grpId="0" animBg="1"/>
      <p:bldP spid="18" grpId="0" animBg="1"/>
      <p:bldP spid="19" grpId="0" animBg="1"/>
      <p:bldP spid="21" grpId="0" animBg="1"/>
      <p:bldP spid="22" grpId="0" animBg="1"/>
      <p:bldP spid="23" grpId="0" animBg="1"/>
      <p:bldP spid="24" grpId="0" animBg="1"/>
      <p:bldP spid="25" grpId="0" animBg="1"/>
      <p:bldP spid="32" grpId="0" animBg="1"/>
      <p:bldP spid="33" grpId="0" animBg="1"/>
      <p:bldP spid="34" grpId="0" animBg="1"/>
      <p:bldP spid="35" grpId="0" animBg="1"/>
      <p:bldP spid="36" grpId="0" animBg="1"/>
      <p:bldP spid="37" grpId="0" animBg="1"/>
      <p:bldP spid="38" grpId="0" animBg="1"/>
      <p:bldP spid="39" grpId="0" animBg="1"/>
      <p:bldP spid="40"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3797" y="260065"/>
            <a:ext cx="7130478" cy="523220"/>
          </a:xfrm>
          <a:prstGeom prst="rect">
            <a:avLst/>
          </a:prstGeom>
        </p:spPr>
        <p:txBody>
          <a:bodyPr wrap="none">
            <a:spAutoFit/>
          </a:bodyPr>
          <a:lstStyle/>
          <a:p>
            <a:r>
              <a:rPr lang="fr-CA" sz="2800" i="1" dirty="0" err="1"/>
              <a:t>Instructional</a:t>
            </a:r>
            <a:r>
              <a:rPr lang="fr-CA" sz="2800" i="1" dirty="0"/>
              <a:t>-design </a:t>
            </a:r>
            <a:r>
              <a:rPr lang="fr-CA" sz="2800" i="1" dirty="0" err="1"/>
              <a:t>theory</a:t>
            </a:r>
            <a:r>
              <a:rPr lang="fr-CA" sz="2800" i="1" dirty="0"/>
              <a:t> </a:t>
            </a:r>
            <a:r>
              <a:rPr lang="fr-CA" sz="2800" dirty="0"/>
              <a:t>: aujourd’hui </a:t>
            </a:r>
          </a:p>
        </p:txBody>
      </p:sp>
      <p:sp>
        <p:nvSpPr>
          <p:cNvPr id="3" name="Rectangle 2"/>
          <p:cNvSpPr/>
          <p:nvPr/>
        </p:nvSpPr>
        <p:spPr>
          <a:xfrm>
            <a:off x="613902" y="1264555"/>
            <a:ext cx="3769839" cy="1371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Architecture cognitive : Mémoire de travail, mémoire à long terme, capacité limitée de traitement… etc.</a:t>
            </a:r>
          </a:p>
        </p:txBody>
      </p:sp>
      <p:pic>
        <p:nvPicPr>
          <p:cNvPr id="4" name="Image 3"/>
          <p:cNvPicPr>
            <a:picLocks noChangeAspect="1"/>
          </p:cNvPicPr>
          <p:nvPr/>
        </p:nvPicPr>
        <p:blipFill>
          <a:blip r:embed="rId2"/>
          <a:stretch>
            <a:fillRect/>
          </a:stretch>
        </p:blipFill>
        <p:spPr>
          <a:xfrm>
            <a:off x="174233" y="2680340"/>
            <a:ext cx="1392569" cy="2020591"/>
          </a:xfrm>
          <a:prstGeom prst="rect">
            <a:avLst/>
          </a:prstGeom>
        </p:spPr>
      </p:pic>
      <p:sp>
        <p:nvSpPr>
          <p:cNvPr id="5" name="Flèche à angle droit 4"/>
          <p:cNvSpPr/>
          <p:nvPr/>
        </p:nvSpPr>
        <p:spPr>
          <a:xfrm rot="16200000" flipH="1" flipV="1">
            <a:off x="1620397" y="2669283"/>
            <a:ext cx="1287415" cy="1214845"/>
          </a:xfrm>
          <a:prstGeom prst="bentUpArrow">
            <a:avLst>
              <a:gd name="adj1" fmla="val 32932"/>
              <a:gd name="adj2" fmla="val 3479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p:cNvSpPr/>
          <p:nvPr/>
        </p:nvSpPr>
        <p:spPr>
          <a:xfrm>
            <a:off x="2819565" y="3104664"/>
            <a:ext cx="2709366" cy="905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Théorie de la charge cognitive : </a:t>
            </a:r>
          </a:p>
          <a:p>
            <a:pPr algn="ctr"/>
            <a:r>
              <a:rPr lang="fr-CA" sz="1400" dirty="0"/>
              <a:t>des « effets » aux « principes »</a:t>
            </a:r>
          </a:p>
        </p:txBody>
      </p:sp>
      <p:pic>
        <p:nvPicPr>
          <p:cNvPr id="7" name="Image 6"/>
          <p:cNvPicPr>
            <a:picLocks noChangeAspect="1"/>
          </p:cNvPicPr>
          <p:nvPr/>
        </p:nvPicPr>
        <p:blipFill>
          <a:blip r:embed="rId3"/>
          <a:stretch>
            <a:fillRect/>
          </a:stretch>
        </p:blipFill>
        <p:spPr>
          <a:xfrm>
            <a:off x="2191681" y="4023360"/>
            <a:ext cx="2795955" cy="1928447"/>
          </a:xfrm>
          <a:prstGeom prst="rect">
            <a:avLst/>
          </a:prstGeom>
        </p:spPr>
      </p:pic>
      <p:sp>
        <p:nvSpPr>
          <p:cNvPr id="8" name="Plus 7"/>
          <p:cNvSpPr/>
          <p:nvPr/>
        </p:nvSpPr>
        <p:spPr>
          <a:xfrm>
            <a:off x="5528931" y="3231709"/>
            <a:ext cx="743963" cy="65158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6305520" y="3169253"/>
            <a:ext cx="2388350" cy="8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Recherche expérimentale sur les « principes »</a:t>
            </a:r>
          </a:p>
        </p:txBody>
      </p:sp>
      <p:pic>
        <p:nvPicPr>
          <p:cNvPr id="10" name="Image 9"/>
          <p:cNvPicPr>
            <a:picLocks noChangeAspect="1"/>
          </p:cNvPicPr>
          <p:nvPr/>
        </p:nvPicPr>
        <p:blipFill>
          <a:blip r:embed="rId4"/>
          <a:stretch>
            <a:fillRect/>
          </a:stretch>
        </p:blipFill>
        <p:spPr>
          <a:xfrm>
            <a:off x="5788168" y="4164877"/>
            <a:ext cx="3122897" cy="1175056"/>
          </a:xfrm>
          <a:prstGeom prst="rect">
            <a:avLst/>
          </a:prstGeom>
        </p:spPr>
      </p:pic>
      <p:sp>
        <p:nvSpPr>
          <p:cNvPr id="11" name="Égal 10"/>
          <p:cNvSpPr/>
          <p:nvPr/>
        </p:nvSpPr>
        <p:spPr>
          <a:xfrm>
            <a:off x="8693870" y="3275894"/>
            <a:ext cx="932079" cy="60740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Rectangle 11"/>
          <p:cNvSpPr/>
          <p:nvPr/>
        </p:nvSpPr>
        <p:spPr>
          <a:xfrm>
            <a:off x="9687654" y="3104664"/>
            <a:ext cx="1611761" cy="106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Principes « prouvés »</a:t>
            </a:r>
          </a:p>
        </p:txBody>
      </p:sp>
      <p:sp>
        <p:nvSpPr>
          <p:cNvPr id="13" name="Bulle ronde 12"/>
          <p:cNvSpPr/>
          <p:nvPr/>
        </p:nvSpPr>
        <p:spPr>
          <a:xfrm>
            <a:off x="9251787" y="1004009"/>
            <a:ext cx="2977414" cy="1708702"/>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 </a:t>
            </a:r>
            <a:r>
              <a:rPr lang="fr-CA" dirty="0" err="1">
                <a:ln w="0"/>
                <a:solidFill>
                  <a:schemeClr val="tx1"/>
                </a:solidFill>
                <a:effectLst>
                  <a:outerShdw blurRad="38100" dist="19050" dir="2700000" algn="tl" rotWithShape="0">
                    <a:schemeClr val="dk1">
                      <a:alpha val="40000"/>
                    </a:schemeClr>
                  </a:outerShdw>
                </a:effectLst>
              </a:rPr>
              <a:t>What</a:t>
            </a:r>
            <a:r>
              <a:rPr lang="fr-CA" dirty="0">
                <a:ln w="0"/>
                <a:solidFill>
                  <a:schemeClr val="tx1"/>
                </a:solidFill>
                <a:effectLst>
                  <a:outerShdw blurRad="38100" dist="19050" dir="2700000" algn="tl" rotWithShape="0">
                    <a:schemeClr val="dk1">
                      <a:alpha val="40000"/>
                    </a:schemeClr>
                  </a:outerShdw>
                </a:effectLst>
              </a:rPr>
              <a:t> </a:t>
            </a:r>
            <a:r>
              <a:rPr lang="fr-CA" dirty="0" err="1">
                <a:ln w="0"/>
                <a:solidFill>
                  <a:schemeClr val="tx1"/>
                </a:solidFill>
                <a:effectLst>
                  <a:outerShdw blurRad="38100" dist="19050" dir="2700000" algn="tl" rotWithShape="0">
                    <a:schemeClr val="dk1">
                      <a:alpha val="40000"/>
                    </a:schemeClr>
                  </a:outerShdw>
                </a:effectLst>
              </a:rPr>
              <a:t>works</a:t>
            </a:r>
            <a:r>
              <a:rPr lang="fr-CA" dirty="0">
                <a:ln w="0"/>
                <a:solidFill>
                  <a:schemeClr val="tx1"/>
                </a:solidFill>
                <a:effectLst>
                  <a:outerShdw blurRad="38100" dist="19050" dir="2700000" algn="tl" rotWithShape="0">
                    <a:schemeClr val="dk1">
                      <a:alpha val="40000"/>
                    </a:schemeClr>
                  </a:outerShdw>
                </a:effectLst>
              </a:rPr>
              <a:t> » </a:t>
            </a:r>
          </a:p>
        </p:txBody>
      </p:sp>
      <p:sp>
        <p:nvSpPr>
          <p:cNvPr id="14" name="Flèche vers le bas 13"/>
          <p:cNvSpPr/>
          <p:nvPr/>
        </p:nvSpPr>
        <p:spPr>
          <a:xfrm>
            <a:off x="10143910" y="4307670"/>
            <a:ext cx="720825" cy="771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 name="Image 14"/>
          <p:cNvPicPr>
            <a:picLocks noChangeAspect="1"/>
          </p:cNvPicPr>
          <p:nvPr/>
        </p:nvPicPr>
        <p:blipFill>
          <a:blip r:embed="rId5"/>
          <a:stretch>
            <a:fillRect/>
          </a:stretch>
        </p:blipFill>
        <p:spPr>
          <a:xfrm>
            <a:off x="7776230" y="889854"/>
            <a:ext cx="1383679" cy="2108241"/>
          </a:xfrm>
          <a:prstGeom prst="rect">
            <a:avLst/>
          </a:prstGeom>
        </p:spPr>
      </p:pic>
      <p:sp>
        <p:nvSpPr>
          <p:cNvPr id="16" name="Rectangle 15"/>
          <p:cNvSpPr/>
          <p:nvPr/>
        </p:nvSpPr>
        <p:spPr>
          <a:xfrm>
            <a:off x="7917748" y="5471832"/>
            <a:ext cx="4370294" cy="1386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Pratique </a:t>
            </a:r>
          </a:p>
        </p:txBody>
      </p:sp>
      <p:pic>
        <p:nvPicPr>
          <p:cNvPr id="17" name="Image 16"/>
          <p:cNvPicPr>
            <a:picLocks noChangeAspect="1"/>
          </p:cNvPicPr>
          <p:nvPr/>
        </p:nvPicPr>
        <p:blipFill>
          <a:blip r:embed="rId6"/>
          <a:stretch>
            <a:fillRect/>
          </a:stretch>
        </p:blipFill>
        <p:spPr>
          <a:xfrm>
            <a:off x="453142" y="5642288"/>
            <a:ext cx="6896474" cy="824931"/>
          </a:xfrm>
          <a:prstGeom prst="rect">
            <a:avLst/>
          </a:prstGeom>
        </p:spPr>
      </p:pic>
    </p:spTree>
    <p:extLst>
      <p:ext uri="{BB962C8B-B14F-4D97-AF65-F5344CB8AC3E}">
        <p14:creationId xmlns:p14="http://schemas.microsoft.com/office/powerpoint/2010/main" val="21846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arn(inVertic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8" grpId="0" animBg="1"/>
      <p:bldP spid="9" grpId="0" animBg="1"/>
      <p:bldP spid="11" grpId="0" animBg="1"/>
      <p:bldP spid="12" grpId="0" animBg="1"/>
      <p:bldP spid="13" grpId="0" animBg="1"/>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6E8E1-B822-B2EC-4C5F-ACFF22CD441D}"/>
              </a:ext>
            </a:extLst>
          </p:cNvPr>
          <p:cNvSpPr>
            <a:spLocks noGrp="1"/>
          </p:cNvSpPr>
          <p:nvPr>
            <p:ph type="title"/>
          </p:nvPr>
        </p:nvSpPr>
        <p:spPr>
          <a:xfrm>
            <a:off x="1211462" y="216195"/>
            <a:ext cx="4784796" cy="1330840"/>
          </a:xfrm>
        </p:spPr>
        <p:txBody>
          <a:bodyPr>
            <a:normAutofit/>
          </a:bodyPr>
          <a:lstStyle/>
          <a:p>
            <a:r>
              <a:rPr lang="fr-CA" dirty="0"/>
              <a:t>Éducation : un trésor…</a:t>
            </a:r>
          </a:p>
        </p:txBody>
      </p:sp>
      <p:sp>
        <p:nvSpPr>
          <p:cNvPr id="3" name="Espace réservé du contenu 2">
            <a:extLst>
              <a:ext uri="{FF2B5EF4-FFF2-40B4-BE49-F238E27FC236}">
                <a16:creationId xmlns:a16="http://schemas.microsoft.com/office/drawing/2014/main" id="{AF0259A8-403D-41AC-1CDA-39C51ADB6C0E}"/>
              </a:ext>
            </a:extLst>
          </p:cNvPr>
          <p:cNvSpPr>
            <a:spLocks noGrp="1"/>
          </p:cNvSpPr>
          <p:nvPr>
            <p:ph idx="1"/>
          </p:nvPr>
        </p:nvSpPr>
        <p:spPr>
          <a:xfrm>
            <a:off x="-138223" y="1722474"/>
            <a:ext cx="6879265" cy="4731489"/>
          </a:xfrm>
        </p:spPr>
        <p:txBody>
          <a:bodyPr>
            <a:normAutofit/>
          </a:bodyPr>
          <a:lstStyle/>
          <a:p>
            <a:pPr marL="457200" lvl="1" indent="0">
              <a:buNone/>
            </a:pPr>
            <a:r>
              <a:rPr lang="fr-CA" dirty="0"/>
              <a:t>A influencé les discours et les politiques éducatives dans de nombreux pays </a:t>
            </a:r>
            <a:r>
              <a:rPr lang="fr-CA" sz="2000" dirty="0"/>
              <a:t>(Tawil et </a:t>
            </a:r>
            <a:r>
              <a:rPr lang="fr-CA" sz="2000" dirty="0" err="1"/>
              <a:t>Cougoureux</a:t>
            </a:r>
            <a:r>
              <a:rPr lang="fr-CA" sz="2000" dirty="0"/>
              <a:t>, 2013)</a:t>
            </a:r>
            <a:endParaRPr lang="fr-CA" dirty="0"/>
          </a:p>
          <a:p>
            <a:pPr lvl="1"/>
            <a:endParaRPr lang="fr-CA" dirty="0"/>
          </a:p>
          <a:p>
            <a:pPr marL="457200" lvl="1" indent="0">
              <a:buNone/>
            </a:pPr>
            <a:r>
              <a:rPr lang="fr-CA" dirty="0"/>
              <a:t>Relativement peu d’importance accordée</a:t>
            </a:r>
          </a:p>
          <a:p>
            <a:pPr lvl="1"/>
            <a:r>
              <a:rPr lang="fr-CA" dirty="0"/>
              <a:t> à la formation des enseignants</a:t>
            </a:r>
          </a:p>
          <a:p>
            <a:pPr lvl="1"/>
            <a:r>
              <a:rPr lang="fr-CA" dirty="0"/>
              <a:t>aux savoirs professionnels </a:t>
            </a:r>
          </a:p>
          <a:p>
            <a:pPr lvl="1"/>
            <a:r>
              <a:rPr lang="fr-CA" dirty="0"/>
              <a:t> aux conditions favorisant</a:t>
            </a:r>
          </a:p>
          <a:p>
            <a:pPr lvl="2"/>
            <a:r>
              <a:rPr lang="fr-CA" dirty="0"/>
              <a:t>le développement de la profession enseignante (professionnalisation collective) </a:t>
            </a:r>
          </a:p>
          <a:p>
            <a:pPr lvl="2"/>
            <a:r>
              <a:rPr lang="fr-CA" dirty="0"/>
              <a:t>des compétences en enseignement (professionnalisation des individus) </a:t>
            </a:r>
          </a:p>
          <a:p>
            <a:pPr marL="914400" lvl="2" indent="0">
              <a:buNone/>
            </a:pPr>
            <a:r>
              <a:rPr lang="fr-CA" dirty="0"/>
              <a:t>(</a:t>
            </a:r>
            <a:r>
              <a:rPr lang="fr-CA" dirty="0" err="1"/>
              <a:t>Laderrière</a:t>
            </a:r>
            <a:r>
              <a:rPr lang="fr-CA" dirty="0"/>
              <a:t>, 1997)</a:t>
            </a:r>
          </a:p>
          <a:p>
            <a:pPr marL="914400" lvl="2" indent="0">
              <a:buNone/>
            </a:pPr>
            <a:endParaRPr lang="fr-CA" sz="1800" dirty="0"/>
          </a:p>
          <a:p>
            <a:pPr marL="914400" lvl="2" indent="0">
              <a:buNone/>
            </a:pPr>
            <a:endParaRPr lang="fr-CA" sz="1700" dirty="0"/>
          </a:p>
        </p:txBody>
      </p:sp>
      <p:pic>
        <p:nvPicPr>
          <p:cNvPr id="5" name="Image 4">
            <a:extLst>
              <a:ext uri="{FF2B5EF4-FFF2-40B4-BE49-F238E27FC236}">
                <a16:creationId xmlns:a16="http://schemas.microsoft.com/office/drawing/2014/main" id="{9FF8CB50-B6A1-E989-91A1-9DD5C875BFBE}"/>
              </a:ext>
            </a:extLst>
          </p:cNvPr>
          <p:cNvPicPr>
            <a:picLocks noChangeAspect="1"/>
          </p:cNvPicPr>
          <p:nvPr/>
        </p:nvPicPr>
        <p:blipFill>
          <a:blip r:embed="rId3"/>
          <a:srcRect b="8111"/>
          <a:stretch/>
        </p:blipFill>
        <p:spPr>
          <a:xfrm>
            <a:off x="7026838" y="717012"/>
            <a:ext cx="4445194" cy="5446191"/>
          </a:xfrm>
          <a:prstGeom prst="rect">
            <a:avLst/>
          </a:prstGeom>
        </p:spPr>
      </p:pic>
    </p:spTree>
    <p:extLst>
      <p:ext uri="{BB962C8B-B14F-4D97-AF65-F5344CB8AC3E}">
        <p14:creationId xmlns:p14="http://schemas.microsoft.com/office/powerpoint/2010/main" val="301565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619519" y="2290273"/>
            <a:ext cx="2463295" cy="2481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Principe : </a:t>
            </a:r>
          </a:p>
          <a:p>
            <a:pPr algn="ctr"/>
            <a:r>
              <a:rPr lang="fr-CA" dirty="0"/>
              <a:t>ne pas présenter la même information verbale en même temps, sous forme écrite et orale</a:t>
            </a:r>
          </a:p>
        </p:txBody>
      </p:sp>
      <p:pic>
        <p:nvPicPr>
          <p:cNvPr id="10" name="Image 9"/>
          <p:cNvPicPr>
            <a:picLocks noChangeAspect="1"/>
          </p:cNvPicPr>
          <p:nvPr/>
        </p:nvPicPr>
        <p:blipFill>
          <a:blip r:embed="rId2"/>
          <a:stretch>
            <a:fillRect/>
          </a:stretch>
        </p:blipFill>
        <p:spPr>
          <a:xfrm>
            <a:off x="6995120" y="3282453"/>
            <a:ext cx="5238046" cy="774157"/>
          </a:xfrm>
          <a:prstGeom prst="rect">
            <a:avLst/>
          </a:prstGeom>
        </p:spPr>
      </p:pic>
      <p:pic>
        <p:nvPicPr>
          <p:cNvPr id="9" name="Image 8"/>
          <p:cNvPicPr>
            <a:picLocks noChangeAspect="1"/>
          </p:cNvPicPr>
          <p:nvPr/>
        </p:nvPicPr>
        <p:blipFill>
          <a:blip r:embed="rId3"/>
          <a:stretch>
            <a:fillRect/>
          </a:stretch>
        </p:blipFill>
        <p:spPr>
          <a:xfrm>
            <a:off x="6995120" y="3634987"/>
            <a:ext cx="4693442" cy="710896"/>
          </a:xfrm>
          <a:prstGeom prst="rect">
            <a:avLst/>
          </a:prstGeom>
        </p:spPr>
      </p:pic>
      <p:pic>
        <p:nvPicPr>
          <p:cNvPr id="11" name="Image 10"/>
          <p:cNvPicPr>
            <a:picLocks noChangeAspect="1"/>
          </p:cNvPicPr>
          <p:nvPr/>
        </p:nvPicPr>
        <p:blipFill>
          <a:blip r:embed="rId4"/>
          <a:stretch>
            <a:fillRect/>
          </a:stretch>
        </p:blipFill>
        <p:spPr>
          <a:xfrm>
            <a:off x="6092337" y="4260394"/>
            <a:ext cx="5789819" cy="553037"/>
          </a:xfrm>
          <a:prstGeom prst="rect">
            <a:avLst/>
          </a:prstGeom>
        </p:spPr>
      </p:pic>
      <p:pic>
        <p:nvPicPr>
          <p:cNvPr id="14" name="Image 13"/>
          <p:cNvPicPr>
            <a:picLocks noChangeAspect="1"/>
          </p:cNvPicPr>
          <p:nvPr/>
        </p:nvPicPr>
        <p:blipFill>
          <a:blip r:embed="rId5"/>
          <a:stretch>
            <a:fillRect/>
          </a:stretch>
        </p:blipFill>
        <p:spPr>
          <a:xfrm>
            <a:off x="6535657" y="4536035"/>
            <a:ext cx="3061335" cy="1380689"/>
          </a:xfrm>
          <a:prstGeom prst="rect">
            <a:avLst/>
          </a:prstGeom>
        </p:spPr>
      </p:pic>
      <p:pic>
        <p:nvPicPr>
          <p:cNvPr id="12" name="Image 11"/>
          <p:cNvPicPr>
            <a:picLocks noChangeAspect="1"/>
          </p:cNvPicPr>
          <p:nvPr/>
        </p:nvPicPr>
        <p:blipFill>
          <a:blip r:embed="rId6"/>
          <a:stretch>
            <a:fillRect/>
          </a:stretch>
        </p:blipFill>
        <p:spPr>
          <a:xfrm>
            <a:off x="5454787" y="5320772"/>
            <a:ext cx="6067425" cy="885825"/>
          </a:xfrm>
          <a:prstGeom prst="rect">
            <a:avLst/>
          </a:prstGeom>
        </p:spPr>
      </p:pic>
      <p:sp>
        <p:nvSpPr>
          <p:cNvPr id="2" name="Titre 1"/>
          <p:cNvSpPr>
            <a:spLocks noGrp="1"/>
          </p:cNvSpPr>
          <p:nvPr>
            <p:ph type="title" idx="4294967295"/>
          </p:nvPr>
        </p:nvSpPr>
        <p:spPr>
          <a:xfrm>
            <a:off x="0" y="1241425"/>
            <a:ext cx="3825875" cy="727075"/>
          </a:xfrm>
        </p:spPr>
        <p:txBody>
          <a:bodyPr>
            <a:noAutofit/>
          </a:bodyPr>
          <a:lstStyle/>
          <a:p>
            <a:r>
              <a:rPr lang="fr-CA" sz="1800" b="1" dirty="0"/>
              <a:t>Recherche sur l’apprentissage </a:t>
            </a:r>
            <a:br>
              <a:rPr lang="fr-CA" sz="1800" b="1" dirty="0"/>
            </a:br>
            <a:r>
              <a:rPr lang="fr-CA" sz="1800" b="1" dirty="0"/>
              <a:t>et la cognition</a:t>
            </a:r>
          </a:p>
        </p:txBody>
      </p:sp>
      <p:sp>
        <p:nvSpPr>
          <p:cNvPr id="5" name="Espace réservé du texte 4"/>
          <p:cNvSpPr>
            <a:spLocks noGrp="1"/>
          </p:cNvSpPr>
          <p:nvPr>
            <p:ph type="body" sz="quarter" idx="4294967295"/>
          </p:nvPr>
        </p:nvSpPr>
        <p:spPr>
          <a:xfrm>
            <a:off x="5432425" y="1028700"/>
            <a:ext cx="6759575" cy="700088"/>
          </a:xfrm>
        </p:spPr>
        <p:txBody>
          <a:bodyPr>
            <a:noAutofit/>
          </a:bodyPr>
          <a:lstStyle/>
          <a:p>
            <a:pPr marL="0" indent="0" algn="ctr">
              <a:buNone/>
            </a:pPr>
            <a:r>
              <a:rPr lang="fr-CA" b="1" dirty="0"/>
              <a:t>Recherche sur l’enseignement </a:t>
            </a:r>
          </a:p>
        </p:txBody>
      </p:sp>
      <p:sp>
        <p:nvSpPr>
          <p:cNvPr id="8" name="Flèche droite 7"/>
          <p:cNvSpPr/>
          <p:nvPr/>
        </p:nvSpPr>
        <p:spPr>
          <a:xfrm>
            <a:off x="3714454" y="2434913"/>
            <a:ext cx="785385" cy="732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p:cNvSpPr/>
          <p:nvPr/>
        </p:nvSpPr>
        <p:spPr>
          <a:xfrm>
            <a:off x="10718495" y="2171146"/>
            <a:ext cx="1428378" cy="940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Principe « prouvé » </a:t>
            </a:r>
          </a:p>
        </p:txBody>
      </p:sp>
      <p:sp>
        <p:nvSpPr>
          <p:cNvPr id="32" name="Rectangle 31"/>
          <p:cNvSpPr/>
          <p:nvPr/>
        </p:nvSpPr>
        <p:spPr>
          <a:xfrm>
            <a:off x="648304" y="2139617"/>
            <a:ext cx="2929855" cy="3495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Effet de la redondance : la présentation simultanée de la même information verbale sous la forme écrite et orale augmente la charge cognitive, ce qui défavorise l’apprentissage</a:t>
            </a:r>
          </a:p>
        </p:txBody>
      </p:sp>
      <p:sp>
        <p:nvSpPr>
          <p:cNvPr id="40" name="ZoneTexte 39"/>
          <p:cNvSpPr txBox="1"/>
          <p:nvPr/>
        </p:nvSpPr>
        <p:spPr>
          <a:xfrm>
            <a:off x="2991395" y="25132"/>
            <a:ext cx="5995852" cy="400110"/>
          </a:xfrm>
          <a:prstGeom prst="rect">
            <a:avLst/>
          </a:prstGeom>
          <a:solidFill>
            <a:schemeClr val="accent2">
              <a:lumMod val="40000"/>
              <a:lumOff val="60000"/>
            </a:schemeClr>
          </a:solidFill>
          <a:ln>
            <a:solidFill>
              <a:schemeClr val="accent1"/>
            </a:solidFill>
          </a:ln>
        </p:spPr>
        <p:txBody>
          <a:bodyPr wrap="square" rtlCol="0">
            <a:spAutoFit/>
          </a:bodyPr>
          <a:lstStyle/>
          <a:p>
            <a:r>
              <a:rPr lang="fr-CA" sz="2000" b="1" dirty="0"/>
              <a:t>Théorie de la charge cognitive : un exemple</a:t>
            </a:r>
          </a:p>
        </p:txBody>
      </p:sp>
      <p:sp>
        <p:nvSpPr>
          <p:cNvPr id="26" name="Rectangle 25"/>
          <p:cNvSpPr/>
          <p:nvPr/>
        </p:nvSpPr>
        <p:spPr>
          <a:xfrm>
            <a:off x="8013469" y="2322055"/>
            <a:ext cx="1634590" cy="844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Expérimentation</a:t>
            </a:r>
          </a:p>
        </p:txBody>
      </p:sp>
      <p:sp>
        <p:nvSpPr>
          <p:cNvPr id="4" name="Plus 3"/>
          <p:cNvSpPr/>
          <p:nvPr/>
        </p:nvSpPr>
        <p:spPr>
          <a:xfrm>
            <a:off x="7082814" y="2332199"/>
            <a:ext cx="813662" cy="70549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Égal 5"/>
          <p:cNvSpPr/>
          <p:nvPr/>
        </p:nvSpPr>
        <p:spPr>
          <a:xfrm>
            <a:off x="9669175" y="2434913"/>
            <a:ext cx="929640" cy="46242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0" name="Bulle ronde 19"/>
          <p:cNvSpPr/>
          <p:nvPr/>
        </p:nvSpPr>
        <p:spPr>
          <a:xfrm>
            <a:off x="9865786" y="171732"/>
            <a:ext cx="1822776" cy="1000363"/>
          </a:xfrm>
          <a:prstGeom prst="wedgeEllipseCallout">
            <a:avLst>
              <a:gd name="adj1" fmla="val 22126"/>
              <a:gd name="adj2" fmla="val 14575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Prêt à appliquer !</a:t>
            </a:r>
          </a:p>
        </p:txBody>
      </p:sp>
    </p:spTree>
    <p:extLst>
      <p:ext uri="{BB962C8B-B14F-4D97-AF65-F5344CB8AC3E}">
        <p14:creationId xmlns:p14="http://schemas.microsoft.com/office/powerpoint/2010/main" val="29982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anim calcmode="lin" valueType="num">
                                      <p:cBhvr>
                                        <p:cTn id="74" dur="1000" fill="hold"/>
                                        <p:tgtEl>
                                          <p:spTgt spid="11"/>
                                        </p:tgtEl>
                                        <p:attrNameLst>
                                          <p:attrName>ppt_x</p:attrName>
                                        </p:attrNameLst>
                                      </p:cBhvr>
                                      <p:tavLst>
                                        <p:tav tm="0">
                                          <p:val>
                                            <p:strVal val="#ppt_x"/>
                                          </p:val>
                                        </p:tav>
                                        <p:tav tm="100000">
                                          <p:val>
                                            <p:strVal val="#ppt_x"/>
                                          </p:val>
                                        </p:tav>
                                      </p:tavLst>
                                    </p:anim>
                                    <p:anim calcmode="lin" valueType="num">
                                      <p:cBhvr>
                                        <p:cTn id="7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1000"/>
                                        <p:tgtEl>
                                          <p:spTgt spid="12"/>
                                        </p:tgtEl>
                                      </p:cBhvr>
                                    </p:animEffect>
                                    <p:anim calcmode="lin" valueType="num">
                                      <p:cBhvr>
                                        <p:cTn id="88" dur="1000" fill="hold"/>
                                        <p:tgtEl>
                                          <p:spTgt spid="12"/>
                                        </p:tgtEl>
                                        <p:attrNameLst>
                                          <p:attrName>ppt_x</p:attrName>
                                        </p:attrNameLst>
                                      </p:cBhvr>
                                      <p:tavLst>
                                        <p:tav tm="0">
                                          <p:val>
                                            <p:strVal val="#ppt_x"/>
                                          </p:val>
                                        </p:tav>
                                        <p:tav tm="100000">
                                          <p:val>
                                            <p:strVal val="#ppt_x"/>
                                          </p:val>
                                        </p:tav>
                                      </p:tavLst>
                                    </p:anim>
                                    <p:anim calcmode="lin" valueType="num">
                                      <p:cBhvr>
                                        <p:cTn id="8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500"/>
                                        <p:tgtEl>
                                          <p:spTgt spid="6"/>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animEffect transition="in" filter="fade">
                                      <p:cBhvr>
                                        <p:cTn id="101" dur="500"/>
                                        <p:tgtEl>
                                          <p:spTgt spid="21"/>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1000"/>
                                        <p:tgtEl>
                                          <p:spTgt spid="20"/>
                                        </p:tgtEl>
                                      </p:cBhvr>
                                    </p:animEffect>
                                    <p:anim calcmode="lin" valueType="num">
                                      <p:cBhvr>
                                        <p:cTn id="107" dur="1000" fill="hold"/>
                                        <p:tgtEl>
                                          <p:spTgt spid="20"/>
                                        </p:tgtEl>
                                        <p:attrNameLst>
                                          <p:attrName>ppt_x</p:attrName>
                                        </p:attrNameLst>
                                      </p:cBhvr>
                                      <p:tavLst>
                                        <p:tav tm="0">
                                          <p:val>
                                            <p:strVal val="#ppt_x"/>
                                          </p:val>
                                        </p:tav>
                                        <p:tav tm="100000">
                                          <p:val>
                                            <p:strVal val="#ppt_x"/>
                                          </p:val>
                                        </p:tav>
                                      </p:tavLst>
                                    </p:anim>
                                    <p:anim calcmode="lin" valueType="num">
                                      <p:cBhvr>
                                        <p:cTn id="10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5" grpId="0" build="p"/>
      <p:bldP spid="8" grpId="0" animBg="1"/>
      <p:bldP spid="21" grpId="0" animBg="1"/>
      <p:bldP spid="32" grpId="0" animBg="1"/>
      <p:bldP spid="40" grpId="0" animBg="1"/>
      <p:bldP spid="26" grpId="0" animBg="1"/>
      <p:bldP spid="4" grpId="0" animBg="1"/>
      <p:bldP spid="6"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i="1" dirty="0">
                <a:solidFill>
                  <a:schemeClr val="tx2">
                    <a:lumMod val="75000"/>
                    <a:lumOff val="25000"/>
                  </a:schemeClr>
                </a:solidFill>
              </a:rPr>
              <a:t>Learning science</a:t>
            </a:r>
            <a:br>
              <a:rPr lang="fr-CA" dirty="0"/>
            </a:br>
            <a:endParaRPr lang="fr-CA" dirty="0"/>
          </a:p>
        </p:txBody>
      </p:sp>
      <p:sp>
        <p:nvSpPr>
          <p:cNvPr id="3" name="Espace réservé du contenu 2"/>
          <p:cNvSpPr>
            <a:spLocks noGrp="1"/>
          </p:cNvSpPr>
          <p:nvPr>
            <p:ph idx="1"/>
          </p:nvPr>
        </p:nvSpPr>
        <p:spPr>
          <a:xfrm>
            <a:off x="2592924" y="1645920"/>
            <a:ext cx="8911687" cy="4265302"/>
          </a:xfrm>
        </p:spPr>
        <p:txBody>
          <a:bodyPr>
            <a:normAutofit lnSpcReduction="10000"/>
          </a:bodyPr>
          <a:lstStyle/>
          <a:p>
            <a:pPr marL="0" indent="0">
              <a:buNone/>
            </a:pPr>
            <a:endParaRPr lang="en-CA" i="1" dirty="0"/>
          </a:p>
          <a:p>
            <a:r>
              <a:rPr lang="en-CA" sz="2400" dirty="0"/>
              <a:t>Naissance :  au début des </a:t>
            </a:r>
            <a:r>
              <a:rPr lang="en-CA" sz="2400" dirty="0" err="1"/>
              <a:t>années</a:t>
            </a:r>
            <a:r>
              <a:rPr lang="en-CA" sz="2400" dirty="0"/>
              <a:t> 1990</a:t>
            </a:r>
          </a:p>
          <a:p>
            <a:r>
              <a:rPr lang="en-CA" sz="2400" dirty="0"/>
              <a:t>Point de </a:t>
            </a:r>
            <a:r>
              <a:rPr lang="en-CA" sz="2400" dirty="0" err="1"/>
              <a:t>départ</a:t>
            </a:r>
            <a:r>
              <a:rPr lang="en-CA" sz="2400" dirty="0"/>
              <a:t> : la </a:t>
            </a:r>
            <a:r>
              <a:rPr lang="en-CA" sz="2400" dirty="0" err="1"/>
              <a:t>recherche</a:t>
            </a:r>
            <a:r>
              <a:rPr lang="en-CA" sz="2400" dirty="0"/>
              <a:t> sur </a:t>
            </a:r>
            <a:r>
              <a:rPr lang="en-CA" sz="2400" dirty="0" err="1"/>
              <a:t>l’apprentissage</a:t>
            </a:r>
            <a:r>
              <a:rPr lang="en-CA" sz="2400" dirty="0"/>
              <a:t> et la cognition </a:t>
            </a:r>
            <a:r>
              <a:rPr lang="en-CA" sz="2400" dirty="0" err="1"/>
              <a:t>en</a:t>
            </a:r>
            <a:r>
              <a:rPr lang="en-CA" sz="2400" dirty="0"/>
              <a:t> context</a:t>
            </a:r>
            <a:r>
              <a:rPr lang="fr-CA" sz="2400" dirty="0"/>
              <a:t>e, formel et informel</a:t>
            </a:r>
          </a:p>
          <a:p>
            <a:r>
              <a:rPr lang="en-CA" sz="2400" dirty="0" err="1"/>
              <a:t>Pionniers</a:t>
            </a:r>
            <a:r>
              <a:rPr lang="en-CA" sz="2400" dirty="0"/>
              <a:t> :</a:t>
            </a:r>
          </a:p>
          <a:p>
            <a:pPr lvl="1"/>
            <a:r>
              <a:rPr lang="fr-CA" sz="2200" dirty="0" err="1"/>
              <a:t>Annemarie</a:t>
            </a:r>
            <a:r>
              <a:rPr lang="fr-CA" sz="2200" dirty="0"/>
              <a:t> </a:t>
            </a:r>
            <a:r>
              <a:rPr lang="fr-CA" sz="2200" dirty="0" err="1"/>
              <a:t>Palincsar</a:t>
            </a:r>
            <a:r>
              <a:rPr lang="fr-CA" sz="2200" dirty="0"/>
              <a:t> et Ann Brown</a:t>
            </a:r>
          </a:p>
          <a:p>
            <a:pPr lvl="1"/>
            <a:r>
              <a:rPr lang="fr-CA" sz="2200" dirty="0"/>
              <a:t>Marlene </a:t>
            </a:r>
            <a:r>
              <a:rPr lang="fr-CA" sz="2200" dirty="0" err="1"/>
              <a:t>Scardamalia</a:t>
            </a:r>
            <a:r>
              <a:rPr lang="fr-CA" sz="2200" dirty="0"/>
              <a:t> et Carl </a:t>
            </a:r>
            <a:r>
              <a:rPr lang="fr-CA" sz="2200" dirty="0" err="1"/>
              <a:t>Bereiter</a:t>
            </a:r>
            <a:endParaRPr lang="fr-CA" sz="2200" dirty="0"/>
          </a:p>
          <a:p>
            <a:pPr lvl="1"/>
            <a:r>
              <a:rPr lang="fr-CA" sz="2200" dirty="0"/>
              <a:t>Seymour </a:t>
            </a:r>
            <a:r>
              <a:rPr lang="fr-CA" sz="2200" dirty="0" err="1"/>
              <a:t>Papert</a:t>
            </a:r>
            <a:r>
              <a:rPr lang="fr-CA" sz="2200" dirty="0"/>
              <a:t>, Barbara </a:t>
            </a:r>
            <a:r>
              <a:rPr lang="fr-CA" sz="2200" dirty="0" err="1"/>
              <a:t>Rogoff</a:t>
            </a:r>
            <a:endParaRPr lang="fr-CA" sz="2200" dirty="0"/>
          </a:p>
          <a:p>
            <a:pPr lvl="1"/>
            <a:r>
              <a:rPr lang="fr-CA" sz="2200" dirty="0"/>
              <a:t>Sylvia </a:t>
            </a:r>
            <a:r>
              <a:rPr lang="fr-CA" sz="2200" dirty="0" err="1"/>
              <a:t>Scribner</a:t>
            </a:r>
            <a:r>
              <a:rPr lang="fr-CA" sz="2200" dirty="0"/>
              <a:t> et Michael  Cole</a:t>
            </a:r>
          </a:p>
          <a:p>
            <a:pPr lvl="1"/>
            <a:r>
              <a:rPr lang="fr-CA" sz="2200" dirty="0"/>
              <a:t>James </a:t>
            </a:r>
            <a:r>
              <a:rPr lang="fr-CA" sz="2200" dirty="0" err="1"/>
              <a:t>Greeno</a:t>
            </a:r>
            <a:r>
              <a:rPr lang="fr-CA" sz="2200" dirty="0"/>
              <a:t>, Roger </a:t>
            </a:r>
            <a:r>
              <a:rPr lang="fr-CA" sz="2200" dirty="0" err="1"/>
              <a:t>Schank</a:t>
            </a:r>
            <a:r>
              <a:rPr lang="fr-CA" sz="2200" dirty="0"/>
              <a:t>, Allan Collins, </a:t>
            </a:r>
          </a:p>
          <a:p>
            <a:pPr lvl="1"/>
            <a:r>
              <a:rPr lang="fr-CA" sz="2200" dirty="0"/>
              <a:t>John S. Brown…</a:t>
            </a:r>
          </a:p>
          <a:p>
            <a:pPr marL="457200" lvl="1" indent="0">
              <a:buNone/>
            </a:pPr>
            <a:endParaRPr lang="fr-CA" sz="2200" dirty="0"/>
          </a:p>
          <a:p>
            <a:pPr lvl="1"/>
            <a:endParaRPr lang="en-CA" sz="2400" i="1" dirty="0"/>
          </a:p>
          <a:p>
            <a:endParaRPr lang="en-CA" dirty="0"/>
          </a:p>
          <a:p>
            <a:endParaRPr lang="fr-CA" dirty="0"/>
          </a:p>
          <a:p>
            <a:endParaRPr lang="fr-CA" dirty="0"/>
          </a:p>
        </p:txBody>
      </p:sp>
      <p:pic>
        <p:nvPicPr>
          <p:cNvPr id="4" name="Image 3"/>
          <p:cNvPicPr>
            <a:picLocks noChangeAspect="1"/>
          </p:cNvPicPr>
          <p:nvPr/>
        </p:nvPicPr>
        <p:blipFill>
          <a:blip r:embed="rId2"/>
          <a:stretch>
            <a:fillRect/>
          </a:stretch>
        </p:blipFill>
        <p:spPr>
          <a:xfrm>
            <a:off x="9599076" y="3398863"/>
            <a:ext cx="2399437" cy="3094012"/>
          </a:xfrm>
          <a:prstGeom prst="rect">
            <a:avLst/>
          </a:prstGeom>
        </p:spPr>
      </p:pic>
      <p:pic>
        <p:nvPicPr>
          <p:cNvPr id="5" name="Image 4"/>
          <p:cNvPicPr>
            <a:picLocks noChangeAspect="1"/>
          </p:cNvPicPr>
          <p:nvPr/>
        </p:nvPicPr>
        <p:blipFill>
          <a:blip r:embed="rId3"/>
          <a:stretch>
            <a:fillRect/>
          </a:stretch>
        </p:blipFill>
        <p:spPr>
          <a:xfrm>
            <a:off x="262469" y="1645920"/>
            <a:ext cx="2330455" cy="3908024"/>
          </a:xfrm>
          <a:prstGeom prst="rect">
            <a:avLst/>
          </a:prstGeom>
        </p:spPr>
      </p:pic>
    </p:spTree>
    <p:extLst>
      <p:ext uri="{BB962C8B-B14F-4D97-AF65-F5344CB8AC3E}">
        <p14:creationId xmlns:p14="http://schemas.microsoft.com/office/powerpoint/2010/main" val="307388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A7D8-BFC9-C48B-D2E4-97FD05C6912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A75E83-777B-6D80-6744-5467E73B0D9A}"/>
              </a:ext>
            </a:extLst>
          </p:cNvPr>
          <p:cNvSpPr>
            <a:spLocks noGrp="1"/>
          </p:cNvSpPr>
          <p:nvPr>
            <p:ph type="title"/>
          </p:nvPr>
        </p:nvSpPr>
        <p:spPr>
          <a:xfrm>
            <a:off x="838200" y="301330"/>
            <a:ext cx="10515600" cy="1325563"/>
          </a:xfrm>
        </p:spPr>
        <p:txBody>
          <a:bodyPr/>
          <a:lstStyle/>
          <a:p>
            <a:r>
              <a:rPr lang="fr-CA"/>
              <a:t>Learning science</a:t>
            </a:r>
            <a:endParaRPr lang="fr-CA" dirty="0"/>
          </a:p>
        </p:txBody>
      </p:sp>
      <p:graphicFrame>
        <p:nvGraphicFramePr>
          <p:cNvPr id="5" name="Espace réservé du contenu 2">
            <a:extLst>
              <a:ext uri="{FF2B5EF4-FFF2-40B4-BE49-F238E27FC236}">
                <a16:creationId xmlns:a16="http://schemas.microsoft.com/office/drawing/2014/main" id="{ED8D9C2A-9C3D-7238-9DF2-AAFBCF136436}"/>
              </a:ext>
            </a:extLst>
          </p:cNvPr>
          <p:cNvGraphicFramePr>
            <a:graphicFrameLocks noGrp="1"/>
          </p:cNvGraphicFramePr>
          <p:nvPr>
            <p:ph idx="1"/>
            <p:extLst>
              <p:ext uri="{D42A27DB-BD31-4B8C-83A1-F6EECF244321}">
                <p14:modId xmlns:p14="http://schemas.microsoft.com/office/powerpoint/2010/main" val="2348010088"/>
              </p:ext>
            </p:extLst>
          </p:nvPr>
        </p:nvGraphicFramePr>
        <p:xfrm>
          <a:off x="838200" y="1254642"/>
          <a:ext cx="10515600" cy="5146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389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grayscl/>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2328065" y="1709358"/>
            <a:ext cx="1494482" cy="2559301"/>
          </a:xfrm>
          <a:prstGeom prst="rect">
            <a:avLst/>
          </a:prstGeom>
        </p:spPr>
      </p:pic>
      <p:pic>
        <p:nvPicPr>
          <p:cNvPr id="4" name="Image 3"/>
          <p:cNvPicPr>
            <a:picLocks noChangeAspect="1"/>
          </p:cNvPicPr>
          <p:nvPr/>
        </p:nvPicPr>
        <p:blipFill>
          <a:blip r:embed="rId4"/>
          <a:stretch>
            <a:fillRect/>
          </a:stretch>
        </p:blipFill>
        <p:spPr>
          <a:xfrm>
            <a:off x="7673215" y="1815028"/>
            <a:ext cx="2588947" cy="2004105"/>
          </a:xfrm>
          <a:prstGeom prst="rect">
            <a:avLst/>
          </a:prstGeom>
        </p:spPr>
      </p:pic>
      <p:sp>
        <p:nvSpPr>
          <p:cNvPr id="5" name="Rectangle 4"/>
          <p:cNvSpPr/>
          <p:nvPr/>
        </p:nvSpPr>
        <p:spPr>
          <a:xfrm>
            <a:off x="1761504" y="503787"/>
            <a:ext cx="2699657" cy="757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Comment apprend-on ?</a:t>
            </a:r>
          </a:p>
        </p:txBody>
      </p:sp>
      <p:sp>
        <p:nvSpPr>
          <p:cNvPr id="7" name="Rectangle 6"/>
          <p:cNvSpPr/>
          <p:nvPr/>
        </p:nvSpPr>
        <p:spPr>
          <a:xfrm>
            <a:off x="7673215" y="394304"/>
            <a:ext cx="2717074" cy="867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Enseigner, former, éduquer</a:t>
            </a:r>
          </a:p>
        </p:txBody>
      </p:sp>
      <p:sp>
        <p:nvSpPr>
          <p:cNvPr id="12" name="Rectangle avec flèche vers le haut 11"/>
          <p:cNvSpPr/>
          <p:nvPr/>
        </p:nvSpPr>
        <p:spPr>
          <a:xfrm>
            <a:off x="1734127" y="4606718"/>
            <a:ext cx="2484582" cy="128829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La recherche sur l’apprentissage en contexte</a:t>
            </a:r>
          </a:p>
        </p:txBody>
      </p:sp>
      <p:sp>
        <p:nvSpPr>
          <p:cNvPr id="14" name="Rectangle avec flèche vers le haut 13"/>
          <p:cNvSpPr/>
          <p:nvPr/>
        </p:nvSpPr>
        <p:spPr>
          <a:xfrm>
            <a:off x="4820084" y="5661732"/>
            <a:ext cx="2294981" cy="114953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Learning science</a:t>
            </a:r>
          </a:p>
        </p:txBody>
      </p:sp>
      <p:sp>
        <p:nvSpPr>
          <p:cNvPr id="16" name="Rectangle avec flèche vers le haut 15"/>
          <p:cNvSpPr/>
          <p:nvPr/>
        </p:nvSpPr>
        <p:spPr>
          <a:xfrm>
            <a:off x="7732390" y="4606718"/>
            <a:ext cx="2529772" cy="96665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Pratique éducative</a:t>
            </a:r>
          </a:p>
        </p:txBody>
      </p:sp>
      <p:sp>
        <p:nvSpPr>
          <p:cNvPr id="10" name="Flèche à trois pointes 9"/>
          <p:cNvSpPr/>
          <p:nvPr/>
        </p:nvSpPr>
        <p:spPr>
          <a:xfrm rot="10800000">
            <a:off x="4622808" y="464960"/>
            <a:ext cx="2808514" cy="100584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588" y="1605900"/>
            <a:ext cx="7889965" cy="2974858"/>
          </a:xfrm>
          <a:prstGeom prst="rect">
            <a:avLst/>
          </a:prstGeom>
        </p:spPr>
      </p:pic>
      <p:sp>
        <p:nvSpPr>
          <p:cNvPr id="18" name="Rectangle 17"/>
          <p:cNvSpPr/>
          <p:nvPr/>
        </p:nvSpPr>
        <p:spPr>
          <a:xfrm>
            <a:off x="4941748" y="4545489"/>
            <a:ext cx="2023519" cy="1025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Co-concevoir des situations d’apprentissage</a:t>
            </a:r>
          </a:p>
        </p:txBody>
      </p:sp>
      <p:sp>
        <p:nvSpPr>
          <p:cNvPr id="19" name="Flèche droite 18"/>
          <p:cNvSpPr/>
          <p:nvPr/>
        </p:nvSpPr>
        <p:spPr>
          <a:xfrm>
            <a:off x="4274820" y="5114724"/>
            <a:ext cx="606829" cy="458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Flèche droite 19"/>
          <p:cNvSpPr/>
          <p:nvPr/>
        </p:nvSpPr>
        <p:spPr>
          <a:xfrm rot="10800000">
            <a:off x="6961280" y="5114724"/>
            <a:ext cx="710111" cy="36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460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500"/>
                                        <p:tgtEl>
                                          <p:spTgt spid="11"/>
                                        </p:tgtEl>
                                      </p:cBhvr>
                                    </p:animEffect>
                                    <p:anim calcmode="lin" valueType="num">
                                      <p:cBhvr>
                                        <p:cTn id="27" dur="1500" fill="hold"/>
                                        <p:tgtEl>
                                          <p:spTgt spid="11"/>
                                        </p:tgtEl>
                                        <p:attrNameLst>
                                          <p:attrName>ppt_x</p:attrName>
                                        </p:attrNameLst>
                                      </p:cBhvr>
                                      <p:tavLst>
                                        <p:tav tm="0">
                                          <p:val>
                                            <p:strVal val="#ppt_x"/>
                                          </p:val>
                                        </p:tav>
                                        <p:tav tm="100000">
                                          <p:val>
                                            <p:strVal val="#ppt_x"/>
                                          </p:val>
                                        </p:tav>
                                      </p:tavLst>
                                    </p:anim>
                                    <p:anim calcmode="lin" valueType="num">
                                      <p:cBhvr>
                                        <p:cTn id="28"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4" grpId="0" animBg="1"/>
      <p:bldP spid="16" grpId="0" animBg="1"/>
      <p:bldP spid="10"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CC7DD7-10DA-8111-89E5-17F2A9AD87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A8458C-6396-FC23-1635-7ED07C4360F0}"/>
              </a:ext>
            </a:extLst>
          </p:cNvPr>
          <p:cNvSpPr>
            <a:spLocks noGrp="1"/>
          </p:cNvSpPr>
          <p:nvPr>
            <p:ph type="title"/>
          </p:nvPr>
        </p:nvSpPr>
        <p:spPr>
          <a:xfrm>
            <a:off x="761803" y="350196"/>
            <a:ext cx="4646904" cy="1624520"/>
          </a:xfrm>
        </p:spPr>
        <p:txBody>
          <a:bodyPr anchor="ctr">
            <a:normAutofit/>
          </a:bodyPr>
          <a:lstStyle/>
          <a:p>
            <a:endParaRPr lang="fr-CA" sz="3100" dirty="0"/>
          </a:p>
        </p:txBody>
      </p:sp>
      <p:sp>
        <p:nvSpPr>
          <p:cNvPr id="3" name="Espace réservé du contenu 2">
            <a:extLst>
              <a:ext uri="{FF2B5EF4-FFF2-40B4-BE49-F238E27FC236}">
                <a16:creationId xmlns:a16="http://schemas.microsoft.com/office/drawing/2014/main" id="{1005553C-A797-865D-632E-7446119F4108}"/>
              </a:ext>
            </a:extLst>
          </p:cNvPr>
          <p:cNvSpPr>
            <a:spLocks noGrp="1"/>
          </p:cNvSpPr>
          <p:nvPr>
            <p:ph idx="1"/>
          </p:nvPr>
        </p:nvSpPr>
        <p:spPr>
          <a:xfrm>
            <a:off x="255181" y="2062716"/>
            <a:ext cx="5539563" cy="3094075"/>
          </a:xfrm>
        </p:spPr>
        <p:txBody>
          <a:bodyPr anchor="ctr">
            <a:normAutofit/>
          </a:bodyPr>
          <a:lstStyle/>
          <a:p>
            <a:pPr marL="914400" lvl="2" indent="0">
              <a:buNone/>
            </a:pPr>
            <a:r>
              <a:rPr lang="fr-CA" sz="3200" dirty="0"/>
              <a:t>Ce que j’ai appris en cherchant le trésor…</a:t>
            </a:r>
          </a:p>
        </p:txBody>
      </p:sp>
      <p:pic>
        <p:nvPicPr>
          <p:cNvPr id="4" name="Image 3">
            <a:extLst>
              <a:ext uri="{FF2B5EF4-FFF2-40B4-BE49-F238E27FC236}">
                <a16:creationId xmlns:a16="http://schemas.microsoft.com/office/drawing/2014/main" id="{D392B1D5-AF90-7FA8-E84E-0F8656ACFE91}"/>
              </a:ext>
            </a:extLst>
          </p:cNvPr>
          <p:cNvPicPr>
            <a:picLocks noChangeAspect="1"/>
          </p:cNvPicPr>
          <p:nvPr/>
        </p:nvPicPr>
        <p:blipFill>
          <a:blip r:embed="rId3"/>
          <a:srcRect r="13"/>
          <a:stretch/>
        </p:blipFill>
        <p:spPr>
          <a:xfrm>
            <a:off x="6096000" y="1"/>
            <a:ext cx="6102825" cy="6858000"/>
          </a:xfrm>
          <a:prstGeom prst="rect">
            <a:avLst/>
          </a:prstGeom>
        </p:spPr>
      </p:pic>
    </p:spTree>
    <p:extLst>
      <p:ext uri="{BB962C8B-B14F-4D97-AF65-F5344CB8AC3E}">
        <p14:creationId xmlns:p14="http://schemas.microsoft.com/office/powerpoint/2010/main" val="2530733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18D94-A7EF-AE6C-2695-4C1E818DE4AE}"/>
              </a:ext>
            </a:extLst>
          </p:cNvPr>
          <p:cNvSpPr>
            <a:spLocks noGrp="1"/>
          </p:cNvSpPr>
          <p:nvPr>
            <p:ph type="title"/>
          </p:nvPr>
        </p:nvSpPr>
        <p:spPr>
          <a:xfrm>
            <a:off x="838200" y="365126"/>
            <a:ext cx="10515600" cy="825722"/>
          </a:xfrm>
        </p:spPr>
        <p:txBody>
          <a:bodyPr>
            <a:noAutofit/>
          </a:bodyPr>
          <a:lstStyle/>
          <a:p>
            <a:r>
              <a:rPr lang="fr-CA" sz="3600" dirty="0">
                <a:solidFill>
                  <a:schemeClr val="tx2">
                    <a:lumMod val="75000"/>
                    <a:lumOff val="25000"/>
                  </a:schemeClr>
                </a:solidFill>
              </a:rPr>
              <a:t>La diversité des savoirs sur et pour la pratique éducative</a:t>
            </a:r>
            <a:br>
              <a:rPr lang="fr-CA" sz="3600" dirty="0">
                <a:solidFill>
                  <a:schemeClr val="tx2">
                    <a:lumMod val="75000"/>
                    <a:lumOff val="25000"/>
                  </a:schemeClr>
                </a:solidFill>
              </a:rPr>
            </a:br>
            <a:endParaRPr lang="fr-CA" sz="1200" dirty="0">
              <a:solidFill>
                <a:schemeClr val="tx2">
                  <a:lumMod val="75000"/>
                  <a:lumOff val="25000"/>
                </a:schemeClr>
              </a:solidFill>
            </a:endParaRPr>
          </a:p>
        </p:txBody>
      </p:sp>
      <p:pic>
        <p:nvPicPr>
          <p:cNvPr id="7" name="Espace réservé du contenu 6">
            <a:extLst>
              <a:ext uri="{FF2B5EF4-FFF2-40B4-BE49-F238E27FC236}">
                <a16:creationId xmlns:a16="http://schemas.microsoft.com/office/drawing/2014/main" id="{6346B368-3DFC-F283-6DF4-843D034D9B09}"/>
              </a:ext>
            </a:extLst>
          </p:cNvPr>
          <p:cNvPicPr>
            <a:picLocks noGrp="1" noChangeAspect="1"/>
          </p:cNvPicPr>
          <p:nvPr>
            <p:ph idx="1"/>
          </p:nvPr>
        </p:nvPicPr>
        <p:blipFill>
          <a:blip r:embed="rId2"/>
          <a:stretch>
            <a:fillRect/>
          </a:stretch>
        </p:blipFill>
        <p:spPr>
          <a:xfrm>
            <a:off x="1327298" y="1105638"/>
            <a:ext cx="9537404" cy="5529795"/>
          </a:xfrm>
        </p:spPr>
      </p:pic>
    </p:spTree>
    <p:extLst>
      <p:ext uri="{BB962C8B-B14F-4D97-AF65-F5344CB8AC3E}">
        <p14:creationId xmlns:p14="http://schemas.microsoft.com/office/powerpoint/2010/main" val="355484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A21BC95-15A8-330B-E915-8D9F7F947599}"/>
              </a:ext>
            </a:extLst>
          </p:cNvPr>
          <p:cNvSpPr>
            <a:spLocks noGrp="1"/>
          </p:cNvSpPr>
          <p:nvPr>
            <p:ph idx="1"/>
          </p:nvPr>
        </p:nvSpPr>
        <p:spPr>
          <a:xfrm>
            <a:off x="838200" y="797442"/>
            <a:ext cx="10515600" cy="5379521"/>
          </a:xfrm>
        </p:spPr>
        <p:txBody>
          <a:bodyPr>
            <a:normAutofit/>
          </a:bodyPr>
          <a:lstStyle/>
          <a:p>
            <a:pPr indent="0" algn="just">
              <a:lnSpc>
                <a:spcPct val="115000"/>
              </a:lnSpc>
              <a:spcAft>
                <a:spcPts val="1000"/>
              </a:spcAft>
              <a:buNone/>
            </a:pPr>
            <a:r>
              <a:rPr lang="fr-CA" dirty="0">
                <a:effectLst/>
                <a:latin typeface="Calibri" panose="020F0502020204030204" pitchFamily="34" charset="0"/>
                <a:ea typeface="Times New Roman" panose="02020603050405020304" pitchFamily="18" charset="0"/>
                <a:cs typeface="Calibri" panose="020F0502020204030204" pitchFamily="34" charset="0"/>
              </a:rPr>
              <a:t>« Pas de méthode donc, mais des méthodes, dont le choix dépend entre autres choses de la personnalité de celui ou de ceux qui étudient le problème, du type de problème, du moment auquel on se situe dans la recherche […] et du lieu dans lequel on se place, avec les normes et les contraintes qui le caractérisent. </a:t>
            </a:r>
          </a:p>
          <a:p>
            <a:pPr indent="0" algn="just">
              <a:lnSpc>
                <a:spcPct val="115000"/>
              </a:lnSpc>
              <a:spcAft>
                <a:spcPts val="1000"/>
              </a:spcAft>
              <a:buNone/>
            </a:pPr>
            <a:r>
              <a:rPr lang="fr-CA" dirty="0">
                <a:effectLst/>
                <a:latin typeface="Calibri" panose="020F0502020204030204" pitchFamily="34" charset="0"/>
                <a:ea typeface="Times New Roman" panose="02020603050405020304" pitchFamily="18" charset="0"/>
                <a:cs typeface="Calibri" panose="020F0502020204030204" pitchFamily="34" charset="0"/>
              </a:rPr>
              <a:t>D’autant plus qu’il n’y a pas de bonne solution dans l’absolu, mais une solution</a:t>
            </a:r>
            <a:r>
              <a:rPr lang="fr-CA" dirty="0">
                <a:latin typeface="Calibri" panose="020F0502020204030204" pitchFamily="34" charset="0"/>
                <a:ea typeface="Times New Roman" panose="02020603050405020304" pitchFamily="18" charset="0"/>
                <a:cs typeface="Times New Roman" panose="02020603050405020304" pitchFamily="18" charset="0"/>
              </a:rPr>
              <a:t> </a:t>
            </a:r>
            <a:r>
              <a:rPr lang="fr-CA" dirty="0">
                <a:effectLst/>
                <a:latin typeface="Calibri" panose="020F0502020204030204" pitchFamily="34" charset="0"/>
                <a:ea typeface="Times New Roman" panose="02020603050405020304" pitchFamily="18" charset="0"/>
                <a:cs typeface="Calibri" panose="020F0502020204030204" pitchFamily="34" charset="0"/>
              </a:rPr>
              <a:t>pertinente eu égard à celui qui la met en œuvre et aux relations qu’il entretient avec le milieu dans lequel le problème se pose » (Philippe Caspar, 2011, p. 38).</a:t>
            </a:r>
            <a:endParaRPr lang="fr-CA"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378276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1831C8-468F-0679-DAFA-CB5E93ACC217}"/>
              </a:ext>
            </a:extLst>
          </p:cNvPr>
          <p:cNvSpPr>
            <a:spLocks noGrp="1"/>
          </p:cNvSpPr>
          <p:nvPr>
            <p:ph idx="1"/>
          </p:nvPr>
        </p:nvSpPr>
        <p:spPr>
          <a:xfrm>
            <a:off x="838200" y="1509823"/>
            <a:ext cx="10515600" cy="4667140"/>
          </a:xfrm>
        </p:spPr>
        <p:txBody>
          <a:bodyPr/>
          <a:lstStyle/>
          <a:p>
            <a:pPr marL="0" indent="0">
              <a:buNone/>
            </a:pPr>
            <a:r>
              <a:rPr lang="fr-CA" sz="3200" dirty="0">
                <a:effectLst/>
                <a:latin typeface="Calibri" panose="020F0502020204030204" pitchFamily="34" charset="0"/>
                <a:ea typeface="Times New Roman" panose="02020603050405020304" pitchFamily="18" charset="0"/>
                <a:cs typeface="Calibri" panose="020F0502020204030204" pitchFamily="34" charset="0"/>
              </a:rPr>
              <a:t>« Non, tout ne s’invente pas en permanence. Non, la formation n’est pas qu’une histoire de rencontre entre deux individus particuliers, mais aussi un savoir, un savoir-faire qui peut se transmettre et s’enrichir de génération en génération.</a:t>
            </a:r>
          </a:p>
          <a:p>
            <a:pPr marL="0" indent="0">
              <a:buNone/>
            </a:pPr>
            <a:r>
              <a:rPr lang="fr-CA" sz="3200" dirty="0">
                <a:effectLst/>
                <a:latin typeface="Calibri" panose="020F0502020204030204" pitchFamily="34" charset="0"/>
                <a:ea typeface="Times New Roman" panose="02020603050405020304" pitchFamily="18" charset="0"/>
                <a:cs typeface="Calibri" panose="020F0502020204030204" pitchFamily="34" charset="0"/>
              </a:rPr>
              <a:t> </a:t>
            </a:r>
            <a:r>
              <a:rPr lang="fr-CA" sz="3200" dirty="0">
                <a:solidFill>
                  <a:schemeClr val="tx2">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Ce besoin de créer un corpus de savoirs est un élément fondamental de la construction d’une identité professionnelle autour d’un métier </a:t>
            </a:r>
            <a:r>
              <a:rPr lang="fr-CA" sz="3200" dirty="0">
                <a:effectLst/>
                <a:latin typeface="Calibri" panose="020F0502020204030204" pitchFamily="34" charset="0"/>
                <a:ea typeface="Times New Roman" panose="02020603050405020304" pitchFamily="18" charset="0"/>
                <a:cs typeface="Calibri" panose="020F0502020204030204" pitchFamily="34" charset="0"/>
              </a:rPr>
              <a:t>» (Sandra </a:t>
            </a:r>
            <a:r>
              <a:rPr lang="fr-CA" sz="3200" dirty="0" err="1">
                <a:effectLst/>
                <a:latin typeface="Calibri" panose="020F0502020204030204" pitchFamily="34" charset="0"/>
                <a:ea typeface="Times New Roman" panose="02020603050405020304" pitchFamily="18" charset="0"/>
                <a:cs typeface="Calibri" panose="020F0502020204030204" pitchFamily="34" charset="0"/>
              </a:rPr>
              <a:t>Enlart</a:t>
            </a:r>
            <a:r>
              <a:rPr lang="fr-CA" sz="3200" dirty="0">
                <a:effectLst/>
                <a:latin typeface="Calibri" panose="020F0502020204030204" pitchFamily="34" charset="0"/>
                <a:ea typeface="Times New Roman" panose="02020603050405020304" pitchFamily="18" charset="0"/>
                <a:cs typeface="Calibri" panose="020F0502020204030204" pitchFamily="34" charset="0"/>
              </a:rPr>
              <a:t>, 2007, p. 43).</a:t>
            </a:r>
            <a:endParaRPr lang="fr-CA"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908435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24B95-81B7-0ED6-B84D-49A631F6C3F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1010CC7-9120-F846-8D35-6DD222B1DF80}"/>
              </a:ext>
            </a:extLst>
          </p:cNvPr>
          <p:cNvSpPr>
            <a:spLocks noGrp="1"/>
          </p:cNvSpPr>
          <p:nvPr>
            <p:ph type="title"/>
          </p:nvPr>
        </p:nvSpPr>
        <p:spPr/>
        <p:txBody>
          <a:bodyPr/>
          <a:lstStyle/>
          <a:p>
            <a:r>
              <a:rPr lang="fr-CA" dirty="0"/>
              <a:t>Le trésor caché dedans :</a:t>
            </a:r>
          </a:p>
        </p:txBody>
      </p:sp>
      <p:sp>
        <p:nvSpPr>
          <p:cNvPr id="3" name="Espace réservé du contenu 2">
            <a:extLst>
              <a:ext uri="{FF2B5EF4-FFF2-40B4-BE49-F238E27FC236}">
                <a16:creationId xmlns:a16="http://schemas.microsoft.com/office/drawing/2014/main" id="{15BE89E1-C7BA-E702-E882-542010AA170A}"/>
              </a:ext>
            </a:extLst>
          </p:cNvPr>
          <p:cNvSpPr>
            <a:spLocks noGrp="1"/>
          </p:cNvSpPr>
          <p:nvPr>
            <p:ph idx="1"/>
          </p:nvPr>
        </p:nvSpPr>
        <p:spPr>
          <a:xfrm>
            <a:off x="838200" y="1531088"/>
            <a:ext cx="10515600" cy="4645875"/>
          </a:xfrm>
        </p:spPr>
        <p:txBody>
          <a:bodyPr>
            <a:normAutofit/>
          </a:bodyPr>
          <a:lstStyle/>
          <a:p>
            <a:pPr marL="0" indent="0">
              <a:buNone/>
            </a:pPr>
            <a:endParaRPr lang="fr-CA" dirty="0"/>
          </a:p>
          <a:p>
            <a:r>
              <a:rPr lang="fr-CA" sz="3600" dirty="0"/>
              <a:t>Développement de l’identité professionnelle </a:t>
            </a:r>
          </a:p>
          <a:p>
            <a:r>
              <a:rPr lang="fr-CA" sz="3600" dirty="0"/>
              <a:t>Développement de la profession </a:t>
            </a:r>
          </a:p>
          <a:p>
            <a:r>
              <a:rPr lang="fr-CA" sz="3600" dirty="0"/>
              <a:t>Enrichissement du savoir/pouvoir/vouloir agir individuel et collectif</a:t>
            </a:r>
          </a:p>
          <a:p>
            <a:pPr lvl="1"/>
            <a:r>
              <a:rPr lang="fr-CA" sz="3200" dirty="0" err="1"/>
              <a:t>Encapacitation</a:t>
            </a:r>
            <a:r>
              <a:rPr lang="fr-CA" sz="3200" dirty="0"/>
              <a:t> - autonomisation</a:t>
            </a:r>
          </a:p>
          <a:p>
            <a:pPr lvl="1"/>
            <a:r>
              <a:rPr lang="fr-CA" sz="3200" dirty="0"/>
              <a:t>Décision sur la valeur et  l’utilité des méthodes</a:t>
            </a:r>
          </a:p>
          <a:p>
            <a:pPr marL="457200" lvl="1" indent="0">
              <a:buNone/>
            </a:pPr>
            <a:endParaRPr lang="fr-CA" dirty="0"/>
          </a:p>
          <a:p>
            <a:endParaRPr lang="fr-CA" dirty="0"/>
          </a:p>
        </p:txBody>
      </p:sp>
    </p:spTree>
    <p:extLst>
      <p:ext uri="{BB962C8B-B14F-4D97-AF65-F5344CB8AC3E}">
        <p14:creationId xmlns:p14="http://schemas.microsoft.com/office/powerpoint/2010/main" val="2164322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C65F3-C15C-651A-DBF5-175CA848F8E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5F1D7E-855D-7089-6914-DC7B697A4BB2}"/>
              </a:ext>
            </a:extLst>
          </p:cNvPr>
          <p:cNvSpPr>
            <a:spLocks noGrp="1"/>
          </p:cNvSpPr>
          <p:nvPr>
            <p:ph type="title"/>
          </p:nvPr>
        </p:nvSpPr>
        <p:spPr/>
        <p:txBody>
          <a:bodyPr/>
          <a:lstStyle/>
          <a:p>
            <a:r>
              <a:rPr lang="fr-CA" dirty="0"/>
              <a:t>Le trésor caché dedans :</a:t>
            </a:r>
          </a:p>
        </p:txBody>
      </p:sp>
      <p:sp>
        <p:nvSpPr>
          <p:cNvPr id="3" name="Espace réservé du contenu 2">
            <a:extLst>
              <a:ext uri="{FF2B5EF4-FFF2-40B4-BE49-F238E27FC236}">
                <a16:creationId xmlns:a16="http://schemas.microsoft.com/office/drawing/2014/main" id="{FA6EB247-2C5D-3D80-206A-4EF29B030728}"/>
              </a:ext>
            </a:extLst>
          </p:cNvPr>
          <p:cNvSpPr>
            <a:spLocks noGrp="1"/>
          </p:cNvSpPr>
          <p:nvPr>
            <p:ph idx="1"/>
          </p:nvPr>
        </p:nvSpPr>
        <p:spPr>
          <a:xfrm>
            <a:off x="838200" y="1531088"/>
            <a:ext cx="10515600" cy="4645875"/>
          </a:xfrm>
        </p:spPr>
        <p:txBody>
          <a:bodyPr>
            <a:normAutofit/>
          </a:bodyPr>
          <a:lstStyle/>
          <a:p>
            <a:pPr marL="0" indent="0">
              <a:buNone/>
            </a:pPr>
            <a:endParaRPr lang="fr-CA" dirty="0"/>
          </a:p>
          <a:p>
            <a:r>
              <a:rPr lang="fr-CA" sz="3200" dirty="0"/>
              <a:t>Pratique réflexive</a:t>
            </a:r>
          </a:p>
          <a:p>
            <a:r>
              <a:rPr lang="fr-CA" sz="3200" dirty="0"/>
              <a:t>Pensée modélisante</a:t>
            </a:r>
          </a:p>
          <a:p>
            <a:r>
              <a:rPr lang="fr-CA" sz="3200" dirty="0"/>
              <a:t>Pensée design</a:t>
            </a:r>
          </a:p>
          <a:p>
            <a:r>
              <a:rPr lang="fr-CA" sz="3200" dirty="0"/>
              <a:t>Pensée critique</a:t>
            </a:r>
          </a:p>
          <a:p>
            <a:r>
              <a:rPr lang="fr-CA" sz="3200" dirty="0"/>
              <a:t>Recherche dans et sur l’action (praxéologie)</a:t>
            </a:r>
          </a:p>
          <a:p>
            <a:pPr lvl="1"/>
            <a:endParaRPr lang="fr-CA" dirty="0"/>
          </a:p>
          <a:p>
            <a:endParaRPr lang="fr-CA" dirty="0"/>
          </a:p>
        </p:txBody>
      </p:sp>
    </p:spTree>
    <p:extLst>
      <p:ext uri="{BB962C8B-B14F-4D97-AF65-F5344CB8AC3E}">
        <p14:creationId xmlns:p14="http://schemas.microsoft.com/office/powerpoint/2010/main" val="307292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845750-A777-69D1-F179-C7DD75FB705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08FC5A6-8550-3BFC-3D61-F2AE21B8ACCB}"/>
              </a:ext>
            </a:extLst>
          </p:cNvPr>
          <p:cNvSpPr/>
          <p:nvPr/>
        </p:nvSpPr>
        <p:spPr>
          <a:xfrm>
            <a:off x="6539023" y="755313"/>
            <a:ext cx="5390707" cy="581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3CAE31F8-BD29-FC7B-6917-00EE67A1C9C6}"/>
              </a:ext>
            </a:extLst>
          </p:cNvPr>
          <p:cNvSpPr>
            <a:spLocks noGrp="1"/>
          </p:cNvSpPr>
          <p:nvPr>
            <p:ph type="title"/>
          </p:nvPr>
        </p:nvSpPr>
        <p:spPr>
          <a:xfrm>
            <a:off x="1137034" y="609600"/>
            <a:ext cx="4784796" cy="1330840"/>
          </a:xfrm>
        </p:spPr>
        <p:txBody>
          <a:bodyPr>
            <a:normAutofit/>
          </a:bodyPr>
          <a:lstStyle/>
          <a:p>
            <a:r>
              <a:rPr lang="fr-CA" dirty="0"/>
              <a:t>Éducation ou apprentissage  ?</a:t>
            </a:r>
          </a:p>
        </p:txBody>
      </p:sp>
      <p:sp>
        <p:nvSpPr>
          <p:cNvPr id="3" name="Espace réservé du contenu 2">
            <a:extLst>
              <a:ext uri="{FF2B5EF4-FFF2-40B4-BE49-F238E27FC236}">
                <a16:creationId xmlns:a16="http://schemas.microsoft.com/office/drawing/2014/main" id="{197C520D-8CBA-9661-4355-349C49C72144}"/>
              </a:ext>
            </a:extLst>
          </p:cNvPr>
          <p:cNvSpPr>
            <a:spLocks noGrp="1"/>
          </p:cNvSpPr>
          <p:nvPr>
            <p:ph idx="1"/>
          </p:nvPr>
        </p:nvSpPr>
        <p:spPr>
          <a:xfrm>
            <a:off x="1137034" y="2194102"/>
            <a:ext cx="4438036" cy="3908585"/>
          </a:xfrm>
        </p:spPr>
        <p:txBody>
          <a:bodyPr>
            <a:normAutofit/>
          </a:bodyPr>
          <a:lstStyle/>
          <a:p>
            <a:pPr marL="0" indent="0">
              <a:buNone/>
            </a:pPr>
            <a:r>
              <a:rPr lang="fr-CA" sz="2400" i="1" dirty="0"/>
              <a:t>Learning </a:t>
            </a:r>
            <a:r>
              <a:rPr lang="fr-CA" sz="2400" dirty="0"/>
              <a:t> vs  </a:t>
            </a:r>
            <a:r>
              <a:rPr lang="fr-CA" sz="2400" i="1" dirty="0" err="1"/>
              <a:t>Education</a:t>
            </a:r>
            <a:endParaRPr lang="fr-CA" sz="2400" i="1" dirty="0"/>
          </a:p>
          <a:p>
            <a:pPr marL="0" indent="0">
              <a:buNone/>
            </a:pPr>
            <a:endParaRPr lang="fr-CA" sz="1800" dirty="0"/>
          </a:p>
          <a:p>
            <a:pPr marL="0" indent="0">
              <a:buNone/>
            </a:pPr>
            <a:r>
              <a:rPr lang="fr-CA" sz="2000" dirty="0"/>
              <a:t>Critiques de </a:t>
            </a:r>
          </a:p>
          <a:p>
            <a:pPr marL="0" indent="0">
              <a:buNone/>
            </a:pPr>
            <a:endParaRPr lang="fr-CA" sz="1800" dirty="0"/>
          </a:p>
          <a:p>
            <a:pPr marL="0" indent="0">
              <a:buNone/>
            </a:pPr>
            <a:r>
              <a:rPr lang="fr-CA" sz="3200" b="1" i="1" dirty="0" err="1">
                <a:solidFill>
                  <a:schemeClr val="tx2">
                    <a:lumMod val="75000"/>
                    <a:lumOff val="25000"/>
                  </a:schemeClr>
                </a:solidFill>
              </a:rPr>
              <a:t>Learnification</a:t>
            </a:r>
            <a:r>
              <a:rPr lang="fr-CA" sz="3200" b="1" i="1" dirty="0">
                <a:solidFill>
                  <a:schemeClr val="tx2">
                    <a:lumMod val="75000"/>
                    <a:lumOff val="25000"/>
                  </a:schemeClr>
                </a:solidFill>
              </a:rPr>
              <a:t> </a:t>
            </a:r>
          </a:p>
        </p:txBody>
      </p:sp>
      <p:pic>
        <p:nvPicPr>
          <p:cNvPr id="6" name="Image 5">
            <a:extLst>
              <a:ext uri="{FF2B5EF4-FFF2-40B4-BE49-F238E27FC236}">
                <a16:creationId xmlns:a16="http://schemas.microsoft.com/office/drawing/2014/main" id="{C5D1604B-428F-6EE5-8317-F673219A567A}"/>
              </a:ext>
            </a:extLst>
          </p:cNvPr>
          <p:cNvPicPr>
            <a:picLocks noChangeAspect="1"/>
          </p:cNvPicPr>
          <p:nvPr/>
        </p:nvPicPr>
        <p:blipFill>
          <a:blip r:embed="rId3"/>
          <a:stretch>
            <a:fillRect/>
          </a:stretch>
        </p:blipFill>
        <p:spPr>
          <a:xfrm>
            <a:off x="6659318" y="1531489"/>
            <a:ext cx="5150115" cy="3333921"/>
          </a:xfrm>
          <a:prstGeom prst="rect">
            <a:avLst/>
          </a:prstGeom>
        </p:spPr>
      </p:pic>
    </p:spTree>
    <p:extLst>
      <p:ext uri="{BB962C8B-B14F-4D97-AF65-F5344CB8AC3E}">
        <p14:creationId xmlns:p14="http://schemas.microsoft.com/office/powerpoint/2010/main" val="2804942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76506A-1EAC-D638-016A-109D53A89BD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FE8BBE-82EE-0C7D-F388-DA4FD41D9BE9}"/>
              </a:ext>
            </a:extLst>
          </p:cNvPr>
          <p:cNvSpPr>
            <a:spLocks noGrp="1"/>
          </p:cNvSpPr>
          <p:nvPr>
            <p:ph idx="1"/>
          </p:nvPr>
        </p:nvSpPr>
        <p:spPr>
          <a:xfrm>
            <a:off x="1137034" y="2194102"/>
            <a:ext cx="4438036" cy="3908585"/>
          </a:xfrm>
        </p:spPr>
        <p:txBody>
          <a:bodyPr>
            <a:normAutofit/>
          </a:bodyPr>
          <a:lstStyle/>
          <a:p>
            <a:pPr marL="0" indent="0">
              <a:buNone/>
            </a:pPr>
            <a:endParaRPr lang="fr-CA" sz="1800" dirty="0"/>
          </a:p>
          <a:p>
            <a:pPr marL="0" indent="0">
              <a:buNone/>
            </a:pPr>
            <a:endParaRPr lang="fr-CA" sz="1800" dirty="0"/>
          </a:p>
        </p:txBody>
      </p:sp>
      <p:sp>
        <p:nvSpPr>
          <p:cNvPr id="4" name="Espace réservé du contenu 3">
            <a:extLst>
              <a:ext uri="{FF2B5EF4-FFF2-40B4-BE49-F238E27FC236}">
                <a16:creationId xmlns:a16="http://schemas.microsoft.com/office/drawing/2014/main" id="{54AB7F01-3F12-7EDE-86D5-A98825B70C80}"/>
              </a:ext>
            </a:extLst>
          </p:cNvPr>
          <p:cNvSpPr txBox="1">
            <a:spLocks/>
          </p:cNvSpPr>
          <p:nvPr/>
        </p:nvSpPr>
        <p:spPr>
          <a:xfrm>
            <a:off x="308344" y="637953"/>
            <a:ext cx="10345479" cy="56990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i="1" dirty="0">
                <a:effectLst/>
                <a:latin typeface="Calibri" panose="020F0502020204030204" pitchFamily="34" charset="0"/>
                <a:ea typeface="Times New Roman" panose="02020603050405020304" pitchFamily="18" charset="0"/>
                <a:cs typeface="Calibri" panose="020F0502020204030204" pitchFamily="34" charset="0"/>
              </a:rPr>
              <a:t>The real essence of the problem is found in a connection between the two extreme terms-between the theorist and the practical worker-through the medium of the linking science. (…)</a:t>
            </a:r>
          </a:p>
          <a:p>
            <a:pPr marL="0" indent="0">
              <a:buNone/>
            </a:pPr>
            <a:r>
              <a:rPr lang="en-CA" sz="3200" i="1" dirty="0">
                <a:solidFill>
                  <a:schemeClr val="tx2">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It is the participation by the practical man in the theory, through the agency of the linking science, that determines at once the effectiveness of the work done, and the moral freedom and personal development of the one engaged in it</a:t>
            </a:r>
            <a:r>
              <a:rPr lang="en-CA" sz="3200" i="1" dirty="0">
                <a:solidFill>
                  <a:schemeClr val="tx2">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a:t>
            </a:r>
            <a:endParaRPr lang="en-CA" sz="3200" dirty="0">
              <a:solidFill>
                <a:schemeClr val="tx2">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John Dewey (1900). Psychology and Social Practice, </a:t>
            </a:r>
            <a:r>
              <a:rPr lang="en-US" i="1" dirty="0">
                <a:latin typeface="Calibri" panose="020F0502020204030204" pitchFamily="34" charset="0"/>
                <a:cs typeface="Calibri" panose="020F0502020204030204" pitchFamily="34" charset="0"/>
              </a:rPr>
              <a:t>Psychological Review 7</a:t>
            </a:r>
            <a:r>
              <a:rPr lang="en-US" dirty="0">
                <a:latin typeface="Calibri" panose="020F0502020204030204" pitchFamily="34" charset="0"/>
                <a:cs typeface="Calibri" panose="020F0502020204030204" pitchFamily="34" charset="0"/>
              </a:rPr>
              <a:t>, 105-124.</a:t>
            </a:r>
            <a:endParaRPr lang="fr-CA" dirty="0">
              <a:latin typeface="Calibri" panose="020F0502020204030204" pitchFamily="34" charset="0"/>
              <a:cs typeface="Calibri" panose="020F0502020204030204" pitchFamily="34" charset="0"/>
            </a:endParaRPr>
          </a:p>
          <a:p>
            <a:endParaRPr lang="fr-CA" sz="2600" dirty="0">
              <a:latin typeface="Calibri" panose="020F0502020204030204" pitchFamily="34" charset="0"/>
              <a:ea typeface="Times New Roman" panose="02020603050405020304" pitchFamily="18" charset="0"/>
            </a:endParaRPr>
          </a:p>
          <a:p>
            <a:pPr marL="0" indent="0">
              <a:buNone/>
            </a:pPr>
            <a:endParaRPr lang="fr-CA" sz="1800" dirty="0">
              <a:latin typeface="Calibri" panose="020F0502020204030204" pitchFamily="34" charset="0"/>
              <a:ea typeface="Times New Roman" panose="02020603050405020304" pitchFamily="18" charset="0"/>
            </a:endParaRPr>
          </a:p>
        </p:txBody>
      </p:sp>
      <p:pic>
        <p:nvPicPr>
          <p:cNvPr id="6" name="Image 5">
            <a:extLst>
              <a:ext uri="{FF2B5EF4-FFF2-40B4-BE49-F238E27FC236}">
                <a16:creationId xmlns:a16="http://schemas.microsoft.com/office/drawing/2014/main" id="{49F0AE32-830E-F39E-9583-234A03A403A4}"/>
              </a:ext>
            </a:extLst>
          </p:cNvPr>
          <p:cNvPicPr>
            <a:picLocks noChangeAspect="1"/>
          </p:cNvPicPr>
          <p:nvPr/>
        </p:nvPicPr>
        <p:blipFill>
          <a:blip r:embed="rId3"/>
          <a:stretch>
            <a:fillRect/>
          </a:stretch>
        </p:blipFill>
        <p:spPr>
          <a:xfrm>
            <a:off x="10288922" y="4148394"/>
            <a:ext cx="1896726" cy="2571234"/>
          </a:xfrm>
          <a:prstGeom prst="rect">
            <a:avLst/>
          </a:prstGeom>
        </p:spPr>
      </p:pic>
    </p:spTree>
    <p:extLst>
      <p:ext uri="{BB962C8B-B14F-4D97-AF65-F5344CB8AC3E}">
        <p14:creationId xmlns:p14="http://schemas.microsoft.com/office/powerpoint/2010/main" val="105796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24EEDB-2665-63C2-BA04-C276AF41A0C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0C83F32-6BA5-E4F0-7F5A-E5AED2C742D8}"/>
              </a:ext>
            </a:extLst>
          </p:cNvPr>
          <p:cNvSpPr>
            <a:spLocks noGrp="1"/>
          </p:cNvSpPr>
          <p:nvPr>
            <p:ph idx="1"/>
          </p:nvPr>
        </p:nvSpPr>
        <p:spPr>
          <a:xfrm>
            <a:off x="630935" y="467833"/>
            <a:ext cx="3622088" cy="5709683"/>
          </a:xfrm>
        </p:spPr>
        <p:txBody>
          <a:bodyPr anchor="t">
            <a:normAutofit/>
          </a:bodyPr>
          <a:lstStyle/>
          <a:p>
            <a:pPr marL="457200" lvl="1" indent="0">
              <a:buNone/>
            </a:pPr>
            <a:r>
              <a:rPr lang="fr-CA" sz="2800" kern="100" dirty="0">
                <a:latin typeface="Aptos" panose="020B0004020202020204" pitchFamily="34" charset="0"/>
                <a:ea typeface="Aptos" panose="020B0004020202020204" pitchFamily="34" charset="0"/>
                <a:cs typeface="Times New Roman" panose="02020603050405020304" pitchFamily="18" charset="0"/>
              </a:rPr>
              <a:t>Partager le trésor :</a:t>
            </a:r>
          </a:p>
          <a:p>
            <a:pPr lvl="1"/>
            <a:endParaRPr lang="fr-CA" sz="1700" kern="100" dirty="0">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Ø"/>
            </a:pPr>
            <a:r>
              <a:rPr lang="fr-CA" kern="100" dirty="0">
                <a:latin typeface="Aptos" panose="020B0004020202020204" pitchFamily="34" charset="0"/>
                <a:ea typeface="Aptos" panose="020B0004020202020204" pitchFamily="34" charset="0"/>
                <a:cs typeface="Times New Roman" panose="02020603050405020304" pitchFamily="18" charset="0"/>
              </a:rPr>
              <a:t>Ressources éducatives libres</a:t>
            </a:r>
          </a:p>
          <a:p>
            <a:pPr lvl="1">
              <a:buFont typeface="Wingdings" panose="05000000000000000000" pitchFamily="2" charset="2"/>
              <a:buChar char="Ø"/>
            </a:pPr>
            <a:r>
              <a:rPr lang="fr-CA" kern="100" dirty="0">
                <a:latin typeface="Aptos" panose="020B0004020202020204" pitchFamily="34" charset="0"/>
                <a:ea typeface="Aptos" panose="020B0004020202020204" pitchFamily="34" charset="0"/>
                <a:cs typeface="Times New Roman" panose="02020603050405020304" pitchFamily="18" charset="0"/>
              </a:rPr>
              <a:t>Pratiques éducatives libres</a:t>
            </a:r>
          </a:p>
          <a:p>
            <a:pPr lvl="1">
              <a:buFont typeface="Wingdings" panose="05000000000000000000" pitchFamily="2" charset="2"/>
              <a:buChar char="Ø"/>
            </a:pPr>
            <a:r>
              <a:rPr lang="fr-CA" kern="100" dirty="0">
                <a:latin typeface="Aptos" panose="020B0004020202020204" pitchFamily="34" charset="0"/>
                <a:ea typeface="Aptos" panose="020B0004020202020204" pitchFamily="34" charset="0"/>
                <a:cs typeface="Times New Roman" panose="02020603050405020304" pitchFamily="18" charset="0"/>
              </a:rPr>
              <a:t>Communautés de pratique</a:t>
            </a:r>
          </a:p>
          <a:p>
            <a:pPr lvl="1">
              <a:buFont typeface="Wingdings" panose="05000000000000000000" pitchFamily="2" charset="2"/>
              <a:buChar char="Ø"/>
            </a:pPr>
            <a:r>
              <a:rPr lang="fr-CA" kern="100" dirty="0">
                <a:latin typeface="Aptos" panose="020B0004020202020204" pitchFamily="34" charset="0"/>
                <a:ea typeface="Aptos" panose="020B0004020202020204" pitchFamily="34" charset="0"/>
                <a:cs typeface="Times New Roman" panose="02020603050405020304" pitchFamily="18" charset="0"/>
              </a:rPr>
              <a:t>Codéveloppement professionnel</a:t>
            </a:r>
          </a:p>
          <a:p>
            <a:pPr lvl="1">
              <a:buFont typeface="Wingdings" panose="05000000000000000000" pitchFamily="2" charset="2"/>
              <a:buChar char="Ø"/>
            </a:pPr>
            <a:r>
              <a:rPr lang="fr-CA" kern="100" dirty="0">
                <a:latin typeface="Aptos" panose="020B0004020202020204" pitchFamily="34" charset="0"/>
                <a:ea typeface="Aptos" panose="020B0004020202020204" pitchFamily="34" charset="0"/>
                <a:cs typeface="Times New Roman" panose="02020603050405020304" pitchFamily="18" charset="0"/>
              </a:rPr>
              <a:t>Recherche-action</a:t>
            </a:r>
          </a:p>
          <a:p>
            <a:pPr lvl="1">
              <a:buFont typeface="Wingdings" panose="05000000000000000000" pitchFamily="2" charset="2"/>
              <a:buChar char="Ø"/>
            </a:pPr>
            <a:r>
              <a:rPr lang="fr-CA" kern="100" dirty="0">
                <a:latin typeface="Aptos" panose="020B0004020202020204" pitchFamily="34" charset="0"/>
                <a:ea typeface="Aptos" panose="020B0004020202020204" pitchFamily="34" charset="0"/>
                <a:cs typeface="Times New Roman" panose="02020603050405020304" pitchFamily="18" charset="0"/>
              </a:rPr>
              <a:t>Recherche-design</a:t>
            </a:r>
          </a:p>
          <a:p>
            <a:pPr marL="457200" lvl="1" indent="0">
              <a:buNone/>
            </a:pPr>
            <a:endParaRPr lang="fr-CA" sz="17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A02D689B-B68A-80D4-5685-38243D2AAB89}"/>
              </a:ext>
            </a:extLst>
          </p:cNvPr>
          <p:cNvPicPr>
            <a:picLocks noChangeAspect="1"/>
          </p:cNvPicPr>
          <p:nvPr/>
        </p:nvPicPr>
        <p:blipFill>
          <a:blip r:embed="rId2"/>
          <a:stretch>
            <a:fillRect/>
          </a:stretch>
        </p:blipFill>
        <p:spPr>
          <a:xfrm>
            <a:off x="4657345" y="1288869"/>
            <a:ext cx="6903720" cy="3687168"/>
          </a:xfrm>
          <a:prstGeom prst="rect">
            <a:avLst/>
          </a:prstGeom>
        </p:spPr>
      </p:pic>
      <p:pic>
        <p:nvPicPr>
          <p:cNvPr id="9" name="Image 8">
            <a:extLst>
              <a:ext uri="{FF2B5EF4-FFF2-40B4-BE49-F238E27FC236}">
                <a16:creationId xmlns:a16="http://schemas.microsoft.com/office/drawing/2014/main" id="{8AAFB9FA-968D-FE37-66D0-F67BCB2D74A0}"/>
              </a:ext>
            </a:extLst>
          </p:cNvPr>
          <p:cNvPicPr>
            <a:picLocks noChangeAspect="1"/>
          </p:cNvPicPr>
          <p:nvPr/>
        </p:nvPicPr>
        <p:blipFill>
          <a:blip r:embed="rId3"/>
          <a:stretch>
            <a:fillRect/>
          </a:stretch>
        </p:blipFill>
        <p:spPr>
          <a:xfrm>
            <a:off x="9943598" y="1288869"/>
            <a:ext cx="1617467" cy="860910"/>
          </a:xfrm>
          <a:prstGeom prst="rect">
            <a:avLst/>
          </a:prstGeom>
        </p:spPr>
      </p:pic>
    </p:spTree>
    <p:extLst>
      <p:ext uri="{BB962C8B-B14F-4D97-AF65-F5344CB8AC3E}">
        <p14:creationId xmlns:p14="http://schemas.microsoft.com/office/powerpoint/2010/main" val="11027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DAA43-81CE-7C66-35E4-295D9B44A0F2}"/>
              </a:ext>
            </a:extLst>
          </p:cNvPr>
          <p:cNvSpPr>
            <a:spLocks noGrp="1"/>
          </p:cNvSpPr>
          <p:nvPr>
            <p:ph type="title"/>
          </p:nvPr>
        </p:nvSpPr>
        <p:spPr>
          <a:xfrm>
            <a:off x="838200" y="365126"/>
            <a:ext cx="10515600" cy="411051"/>
          </a:xfrm>
        </p:spPr>
        <p:txBody>
          <a:bodyPr>
            <a:noAutofit/>
          </a:bodyPr>
          <a:lstStyle/>
          <a:p>
            <a:r>
              <a:rPr lang="fr-CA" sz="2400" dirty="0"/>
              <a:t>Références</a:t>
            </a:r>
          </a:p>
        </p:txBody>
      </p:sp>
      <p:sp>
        <p:nvSpPr>
          <p:cNvPr id="3" name="Espace réservé du contenu 2">
            <a:extLst>
              <a:ext uri="{FF2B5EF4-FFF2-40B4-BE49-F238E27FC236}">
                <a16:creationId xmlns:a16="http://schemas.microsoft.com/office/drawing/2014/main" id="{AC273CA5-E6FF-3E64-5D07-7E496ED26EA4}"/>
              </a:ext>
            </a:extLst>
          </p:cNvPr>
          <p:cNvSpPr>
            <a:spLocks noGrp="1"/>
          </p:cNvSpPr>
          <p:nvPr>
            <p:ph idx="1"/>
          </p:nvPr>
        </p:nvSpPr>
        <p:spPr>
          <a:xfrm>
            <a:off x="838199" y="595423"/>
            <a:ext cx="10910777" cy="6262577"/>
          </a:xfrm>
        </p:spPr>
        <p:txBody>
          <a:bodyPr>
            <a:normAutofit fontScale="77500" lnSpcReduction="20000"/>
          </a:bodyPr>
          <a:lstStyle/>
          <a:p>
            <a:pPr marL="0" indent="0">
              <a:buNone/>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Bransford, J., Barron, B., Pea, R., Meltzoff, A., Kuhl, P., Bell, P., . . .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Sabelli</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N. (2009). Foundations and opportunities for an interdisciplinary science of learning. In K. Sawyer (Ed.), </a:t>
            </a:r>
            <a:r>
              <a:rPr lang="en-CA" sz="1800" i="1" dirty="0">
                <a:effectLst/>
                <a:latin typeface="Calibri" panose="020F0502020204030204" pitchFamily="34" charset="0"/>
                <a:ea typeface="Times New Roman" panose="02020603050405020304" pitchFamily="18" charset="0"/>
                <a:cs typeface="Times New Roman" panose="02020603050405020304" pitchFamily="18" charset="0"/>
              </a:rPr>
              <a:t>The Cambridge Handbook of the Learning Sciences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(pp. 19-34). Cambridge, UK: Cambridge University Press.</a:t>
            </a:r>
          </a:p>
          <a:p>
            <a:r>
              <a:rPr lang="fr-CA" sz="1800" dirty="0"/>
              <a:t>Berliner, D.C (2004). </a:t>
            </a:r>
            <a:r>
              <a:rPr lang="en-US" sz="1800" dirty="0"/>
              <a:t>Toiling in Pasteur's quadrant: the contributions of NL Gage. </a:t>
            </a:r>
            <a:r>
              <a:rPr lang="en-US" sz="1800" i="1" dirty="0"/>
              <a:t>Teacher and Teaching Education</a:t>
            </a:r>
            <a:r>
              <a:rPr lang="en-US" sz="1800" dirty="0"/>
              <a:t>, 20, 329-340.</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CA" sz="1800" dirty="0">
                <a:effectLst/>
                <a:latin typeface="Calibri" panose="020F0502020204030204" pitchFamily="34" charset="0"/>
                <a:ea typeface="Times New Roman" panose="02020603050405020304" pitchFamily="18" charset="0"/>
                <a:cs typeface="Times New Roman" panose="02020603050405020304" pitchFamily="18" charset="0"/>
              </a:rPr>
              <a:t>Caspar, P. (2011). </a:t>
            </a:r>
            <a:r>
              <a:rPr lang="fr-CA" sz="1800" i="1" dirty="0">
                <a:effectLst/>
                <a:latin typeface="Calibri" panose="020F0502020204030204" pitchFamily="34" charset="0"/>
                <a:ea typeface="Times New Roman" panose="02020603050405020304" pitchFamily="18" charset="0"/>
                <a:cs typeface="Times New Roman" panose="02020603050405020304" pitchFamily="18" charset="0"/>
              </a:rPr>
              <a:t>La formation des adultes : hier, aujourd'hui, demain... </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 Paris, France: Eyrolles, Éditions d'Organisation.</a:t>
            </a:r>
          </a:p>
          <a:p>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Enlart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S. (2007). </a:t>
            </a:r>
            <a:r>
              <a:rPr lang="fr-CA" sz="1800" i="1" dirty="0">
                <a:effectLst/>
                <a:latin typeface="Calibri" panose="020F0502020204030204" pitchFamily="34" charset="0"/>
                <a:ea typeface="Times New Roman" panose="02020603050405020304" pitchFamily="18" charset="0"/>
                <a:cs typeface="Times New Roman" panose="02020603050405020304" pitchFamily="18" charset="0"/>
              </a:rPr>
              <a:t>Concevoir des dispositifs de formation d'adultes : du sacre au simulacre du changement</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Paris, France: Les Éditions Demos.</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Gage, N. L. (1978). </a:t>
            </a:r>
            <a:r>
              <a:rPr lang="en-CA" sz="1800" i="1" dirty="0">
                <a:effectLst/>
                <a:latin typeface="Calibri" panose="020F0502020204030204" pitchFamily="34" charset="0"/>
                <a:ea typeface="Times New Roman" panose="02020603050405020304" pitchFamily="18" charset="0"/>
                <a:cs typeface="Times New Roman" panose="02020603050405020304" pitchFamily="18" charset="0"/>
              </a:rPr>
              <a:t>The scientific basis of the art of teaching</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(3 ed.). </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New York, NY: </a:t>
            </a:r>
            <a:r>
              <a:rPr lang="fr-CA" sz="1800" dirty="0" err="1">
                <a:effectLst/>
                <a:latin typeface="Calibri" panose="020F0502020204030204" pitchFamily="34" charset="0"/>
                <a:ea typeface="Times New Roman" panose="02020603050405020304" pitchFamily="18" charset="0"/>
                <a:cs typeface="Times New Roman" panose="02020603050405020304" pitchFamily="18" charset="0"/>
              </a:rPr>
              <a:t>Teachers</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fr-CA" sz="1800" dirty="0" err="1">
                <a:effectLst/>
                <a:latin typeface="Calibri" panose="020F0502020204030204" pitchFamily="34" charset="0"/>
                <a:ea typeface="Times New Roman" panose="02020603050405020304" pitchFamily="18" charset="0"/>
                <a:cs typeface="Times New Roman" panose="02020603050405020304" pitchFamily="18" charset="0"/>
              </a:rPr>
              <a:t>College</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fr-CA" sz="1800" dirty="0" err="1">
                <a:effectLst/>
                <a:latin typeface="Calibri" panose="020F0502020204030204" pitchFamily="34" charset="0"/>
                <a:ea typeface="Times New Roman" panose="02020603050405020304" pitchFamily="18" charset="0"/>
                <a:cs typeface="Times New Roman" panose="02020603050405020304" pitchFamily="18" charset="0"/>
              </a:rPr>
              <a:t>Press</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fr-CA" sz="1800" dirty="0">
                <a:effectLst/>
                <a:latin typeface="Calibri" panose="020F0502020204030204" pitchFamily="34" charset="0"/>
                <a:ea typeface="Times New Roman" panose="02020603050405020304" pitchFamily="18" charset="0"/>
                <a:cs typeface="Times New Roman" panose="02020603050405020304" pitchFamily="18" charset="0"/>
              </a:rPr>
              <a:t>Gage, N. L. (2009). </a:t>
            </a:r>
            <a:r>
              <a:rPr lang="en-CA" sz="1800" i="1" dirty="0">
                <a:effectLst/>
                <a:latin typeface="Calibri" panose="020F0502020204030204" pitchFamily="34" charset="0"/>
                <a:ea typeface="Times New Roman" panose="02020603050405020304" pitchFamily="18" charset="0"/>
                <a:cs typeface="Times New Roman" panose="02020603050405020304" pitchFamily="18" charset="0"/>
              </a:rPr>
              <a:t>A conception of teaching</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New York, NY: Springer.</a:t>
            </a:r>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Glaser, R. (1976). Components of a psychology of instruction: Toward a science of design. </a:t>
            </a:r>
            <a:r>
              <a:rPr lang="en-CA" sz="1800" i="1" dirty="0">
                <a:effectLst/>
                <a:latin typeface="Calibri" panose="020F0502020204030204" pitchFamily="34" charset="0"/>
                <a:ea typeface="Times New Roman" panose="02020603050405020304" pitchFamily="18" charset="0"/>
                <a:cs typeface="Times New Roman" panose="02020603050405020304" pitchFamily="18" charset="0"/>
              </a:rPr>
              <a:t>Review of Educational Research, 46</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(1), 1-24. </a:t>
            </a:r>
          </a:p>
          <a:p>
            <a:r>
              <a:rPr lang="fr-CA" sz="1800" dirty="0" err="1">
                <a:latin typeface="Calibri" panose="020F0502020204030204" pitchFamily="34" charset="0"/>
                <a:cs typeface="Times New Roman" panose="02020603050405020304" pitchFamily="18" charset="0"/>
              </a:rPr>
              <a:t>Hameline</a:t>
            </a:r>
            <a:r>
              <a:rPr lang="fr-CA" sz="1800" dirty="0">
                <a:latin typeface="Calibri" panose="020F0502020204030204" pitchFamily="34" charset="0"/>
                <a:cs typeface="Times New Roman" panose="02020603050405020304" pitchFamily="18" charset="0"/>
              </a:rPr>
              <a:t>, D., </a:t>
            </a:r>
            <a:r>
              <a:rPr lang="fr-CA" sz="1800" dirty="0" err="1">
                <a:latin typeface="Calibri" panose="020F0502020204030204" pitchFamily="34" charset="0"/>
                <a:cs typeface="Times New Roman" panose="02020603050405020304" pitchFamily="18" charset="0"/>
              </a:rPr>
              <a:t>Jornod</a:t>
            </a:r>
            <a:r>
              <a:rPr lang="fr-CA" sz="1800" dirty="0">
                <a:latin typeface="Calibri" panose="020F0502020204030204" pitchFamily="34" charset="0"/>
                <a:cs typeface="Times New Roman" panose="02020603050405020304" pitchFamily="18" charset="0"/>
              </a:rPr>
              <a:t>, A., &amp; </a:t>
            </a:r>
            <a:r>
              <a:rPr lang="fr-CA" sz="1800" dirty="0" err="1">
                <a:latin typeface="Calibri" panose="020F0502020204030204" pitchFamily="34" charset="0"/>
                <a:cs typeface="Times New Roman" panose="02020603050405020304" pitchFamily="18" charset="0"/>
              </a:rPr>
              <a:t>Belkaïd</a:t>
            </a:r>
            <a:r>
              <a:rPr lang="fr-CA" sz="1800" dirty="0">
                <a:latin typeface="Calibri" panose="020F0502020204030204" pitchFamily="34" charset="0"/>
                <a:cs typeface="Times New Roman" panose="02020603050405020304" pitchFamily="18" charset="0"/>
              </a:rPr>
              <a:t>, M. (1995). Textes. Éducation et formation, 47-115.</a:t>
            </a:r>
            <a:endParaRPr lang="en-CA" sz="1800" dirty="0">
              <a:latin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Hoadley, C. (2004). Learning and Design: Why the learning sciences and instructional systems need each other. </a:t>
            </a:r>
            <a:r>
              <a:rPr lang="fr-CA" sz="1800" i="1" dirty="0" err="1">
                <a:effectLst/>
                <a:latin typeface="Calibri" panose="020F0502020204030204" pitchFamily="34" charset="0"/>
                <a:ea typeface="Times New Roman" panose="02020603050405020304" pitchFamily="18" charset="0"/>
                <a:cs typeface="Times New Roman" panose="02020603050405020304" pitchFamily="18" charset="0"/>
              </a:rPr>
              <a:t>Educational</a:t>
            </a:r>
            <a:r>
              <a:rPr lang="fr-CA"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fr-CA" sz="1800" i="1" dirty="0" err="1">
                <a:effectLst/>
                <a:latin typeface="Calibri" panose="020F0502020204030204" pitchFamily="34" charset="0"/>
                <a:ea typeface="Times New Roman" panose="02020603050405020304" pitchFamily="18" charset="0"/>
                <a:cs typeface="Times New Roman" panose="02020603050405020304" pitchFamily="18" charset="0"/>
              </a:rPr>
              <a:t>Technology</a:t>
            </a:r>
            <a:r>
              <a:rPr lang="fr-CA" sz="1800" i="1" dirty="0">
                <a:effectLst/>
                <a:latin typeface="Calibri" panose="020F0502020204030204" pitchFamily="34" charset="0"/>
                <a:ea typeface="Times New Roman" panose="02020603050405020304" pitchFamily="18" charset="0"/>
                <a:cs typeface="Times New Roman" panose="02020603050405020304" pitchFamily="18" charset="0"/>
              </a:rPr>
              <a:t>, 44</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(3), 6-12. </a:t>
            </a:r>
          </a:p>
          <a:p>
            <a:r>
              <a:rPr lang="fr-CA" sz="1800" dirty="0">
                <a:effectLst/>
                <a:latin typeface="Calibri" panose="020F0502020204030204" pitchFamily="34" charset="0"/>
                <a:ea typeface="Times New Roman" panose="02020603050405020304" pitchFamily="18" charset="0"/>
                <a:cs typeface="Times New Roman" panose="02020603050405020304" pitchFamily="18" charset="0"/>
              </a:rPr>
              <a:t>Houssaye, J. (2006). Pédagogies : import-export. </a:t>
            </a:r>
            <a:r>
              <a:rPr lang="fr-CA" sz="1800" i="1" dirty="0">
                <a:effectLst/>
                <a:latin typeface="Calibri" panose="020F0502020204030204" pitchFamily="34" charset="0"/>
                <a:ea typeface="Times New Roman" panose="02020603050405020304" pitchFamily="18" charset="0"/>
                <a:cs typeface="Times New Roman" panose="02020603050405020304" pitchFamily="18" charset="0"/>
              </a:rPr>
              <a:t>Revue française de pédagogie, 155</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 83-93. </a:t>
            </a:r>
          </a:p>
          <a:p>
            <a:r>
              <a:rPr lang="en-CA" sz="1800" dirty="0" err="1">
                <a:effectLst/>
                <a:latin typeface="Calibri" panose="020F0502020204030204" pitchFamily="34" charset="0"/>
                <a:ea typeface="Calibri" panose="020F0502020204030204" pitchFamily="34" charset="0"/>
                <a:cs typeface="Arial" panose="020B0604020202020204" pitchFamily="34" charset="0"/>
              </a:rPr>
              <a:t>Kolodner</a:t>
            </a:r>
            <a:r>
              <a:rPr lang="en-CA" sz="1800" dirty="0">
                <a:effectLst/>
                <a:latin typeface="Calibri" panose="020F0502020204030204" pitchFamily="34" charset="0"/>
                <a:ea typeface="Calibri" panose="020F0502020204030204" pitchFamily="34" charset="0"/>
                <a:cs typeface="Arial" panose="020B0604020202020204" pitchFamily="34" charset="0"/>
              </a:rPr>
              <a:t>, J. L. (2004). The Learning Sciences : Past, Present, Future. </a:t>
            </a:r>
            <a:r>
              <a:rPr lang="en-CA" sz="1800" i="1" dirty="0">
                <a:effectLst/>
                <a:latin typeface="Calibri" panose="020F0502020204030204" pitchFamily="34" charset="0"/>
                <a:ea typeface="Calibri" panose="020F0502020204030204" pitchFamily="34" charset="0"/>
                <a:cs typeface="Arial" panose="020B0604020202020204" pitchFamily="34" charset="0"/>
              </a:rPr>
              <a:t>Educational Technology, 44</a:t>
            </a:r>
            <a:r>
              <a:rPr lang="en-CA" sz="1800" dirty="0">
                <a:effectLst/>
                <a:latin typeface="Calibri" panose="020F0502020204030204" pitchFamily="34" charset="0"/>
                <a:ea typeface="Calibri" panose="020F0502020204030204" pitchFamily="34" charset="0"/>
                <a:cs typeface="Arial" panose="020B0604020202020204" pitchFamily="34" charset="0"/>
              </a:rPr>
              <a:t>(3), 34-40.</a:t>
            </a:r>
          </a:p>
          <a:p>
            <a:r>
              <a:rPr lang="fr-CA" sz="1800" dirty="0" err="1">
                <a:latin typeface="Calibri" panose="020F0502020204030204" pitchFamily="34" charset="0"/>
                <a:cs typeface="Times New Roman" panose="02020603050405020304" pitchFamily="18" charset="0"/>
              </a:rPr>
              <a:t>Laderrière</a:t>
            </a:r>
            <a:r>
              <a:rPr lang="fr-CA" sz="1800" dirty="0">
                <a:latin typeface="Calibri" panose="020F0502020204030204" pitchFamily="34" charset="0"/>
                <a:cs typeface="Times New Roman" panose="02020603050405020304" pitchFamily="18" charset="0"/>
              </a:rPr>
              <a:t>, P. (</a:t>
            </a:r>
            <a:r>
              <a:rPr lang="fr-CA" sz="1800" i="1" dirty="0">
                <a:latin typeface="Calibri" panose="020F0502020204030204" pitchFamily="34" charset="0"/>
                <a:cs typeface="Times New Roman" panose="02020603050405020304" pitchFamily="18" charset="0"/>
              </a:rPr>
              <a:t>1997). L'éducation—Un trésor est caché dedans. Rapport à l'UNESCO de la Commission internationale sur l'éducation pour le XXI e siècle. Revue Française de Pédagogie, 120, </a:t>
            </a:r>
            <a:r>
              <a:rPr lang="fr-CA" sz="1800" dirty="0">
                <a:latin typeface="Calibri" panose="020F0502020204030204" pitchFamily="34" charset="0"/>
                <a:cs typeface="Times New Roman" panose="02020603050405020304" pitchFamily="18" charset="0"/>
              </a:rPr>
              <a:t>172-174.</a:t>
            </a:r>
          </a:p>
          <a:p>
            <a:r>
              <a:rPr lang="en-CA" sz="1800" dirty="0" err="1">
                <a:latin typeface="Calibri" panose="020F0502020204030204" pitchFamily="34" charset="0"/>
                <a:cs typeface="Times New Roman" panose="02020603050405020304" pitchFamily="18" charset="0"/>
              </a:rPr>
              <a:t>Paas</a:t>
            </a:r>
            <a:r>
              <a:rPr lang="en-CA" sz="1800" dirty="0">
                <a:latin typeface="Calibri" panose="020F0502020204030204" pitchFamily="34" charset="0"/>
                <a:cs typeface="Times New Roman" panose="02020603050405020304" pitchFamily="18" charset="0"/>
              </a:rPr>
              <a:t>, F., </a:t>
            </a:r>
            <a:r>
              <a:rPr lang="en-CA" sz="1800" dirty="0" err="1">
                <a:latin typeface="Calibri" panose="020F0502020204030204" pitchFamily="34" charset="0"/>
                <a:cs typeface="Times New Roman" panose="02020603050405020304" pitchFamily="18" charset="0"/>
              </a:rPr>
              <a:t>Renkl</a:t>
            </a:r>
            <a:r>
              <a:rPr lang="en-CA" sz="1800" dirty="0">
                <a:latin typeface="Calibri" panose="020F0502020204030204" pitchFamily="34" charset="0"/>
                <a:cs typeface="Times New Roman" panose="02020603050405020304" pitchFamily="18" charset="0"/>
              </a:rPr>
              <a:t>, A., &amp; </a:t>
            </a:r>
            <a:r>
              <a:rPr lang="en-CA" sz="1800" dirty="0" err="1">
                <a:latin typeface="Calibri" panose="020F0502020204030204" pitchFamily="34" charset="0"/>
                <a:cs typeface="Times New Roman" panose="02020603050405020304" pitchFamily="18" charset="0"/>
              </a:rPr>
              <a:t>Sweller</a:t>
            </a:r>
            <a:r>
              <a:rPr lang="en-CA" sz="1800" dirty="0">
                <a:latin typeface="Calibri" panose="020F0502020204030204" pitchFamily="34" charset="0"/>
                <a:cs typeface="Times New Roman" panose="02020603050405020304" pitchFamily="18" charset="0"/>
              </a:rPr>
              <a:t>, J. (2003). Cognitive load theory and instructional design: Recent developments. </a:t>
            </a:r>
            <a:r>
              <a:rPr lang="fr-CA" sz="1800" i="1" dirty="0" err="1">
                <a:latin typeface="Calibri" panose="020F0502020204030204" pitchFamily="34" charset="0"/>
                <a:cs typeface="Times New Roman" panose="02020603050405020304" pitchFamily="18" charset="0"/>
              </a:rPr>
              <a:t>Educational</a:t>
            </a:r>
            <a:r>
              <a:rPr lang="fr-CA" sz="1800" i="1" dirty="0">
                <a:latin typeface="Calibri" panose="020F0502020204030204" pitchFamily="34" charset="0"/>
                <a:cs typeface="Times New Roman" panose="02020603050405020304" pitchFamily="18" charset="0"/>
              </a:rPr>
              <a:t> </a:t>
            </a:r>
            <a:r>
              <a:rPr lang="fr-CA" sz="1800" i="1" dirty="0" err="1">
                <a:effectLst/>
                <a:latin typeface="Calibri" panose="020F0502020204030204" pitchFamily="34" charset="0"/>
                <a:ea typeface="Times New Roman" panose="02020603050405020304" pitchFamily="18" charset="0"/>
                <a:cs typeface="Times New Roman" panose="02020603050405020304" pitchFamily="18" charset="0"/>
              </a:rPr>
              <a:t>Psychologist</a:t>
            </a:r>
            <a:r>
              <a:rPr lang="fr-CA" sz="1800" i="1" dirty="0">
                <a:effectLst/>
                <a:latin typeface="Calibri" panose="020F0502020204030204" pitchFamily="34" charset="0"/>
                <a:ea typeface="Times New Roman" panose="02020603050405020304" pitchFamily="18" charset="0"/>
                <a:cs typeface="Times New Roman" panose="02020603050405020304" pitchFamily="18" charset="0"/>
              </a:rPr>
              <a:t>, 38</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(1), 1-4. </a:t>
            </a:r>
          </a:p>
          <a:p>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Reigeluth</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C. M.,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Bunderson</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C. V., &amp; Merrill, M. D. (1978). What is the design science of instruction ? </a:t>
            </a:r>
            <a:r>
              <a:rPr lang="en-CA" sz="1800" i="1" dirty="0">
                <a:effectLst/>
                <a:latin typeface="Calibri" panose="020F0502020204030204" pitchFamily="34" charset="0"/>
                <a:ea typeface="Times New Roman" panose="02020603050405020304" pitchFamily="18" charset="0"/>
                <a:cs typeface="Times New Roman" panose="02020603050405020304" pitchFamily="18" charset="0"/>
              </a:rPr>
              <a:t>Journal of Instructional Development, 1</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(2), 11-16. </a:t>
            </a:r>
          </a:p>
          <a:p>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Reigeluth</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C. M., &amp; Carr-</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Chellman</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 A. (2009). Understanding instructional theory. In C. M.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Reigeluth</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&amp; A. A. Carr-</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Chellman</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(Eds.), </a:t>
            </a:r>
            <a:r>
              <a:rPr lang="en-CA" sz="1800" i="1" dirty="0">
                <a:effectLst/>
                <a:latin typeface="Calibri" panose="020F0502020204030204" pitchFamily="34" charset="0"/>
                <a:ea typeface="Times New Roman" panose="02020603050405020304" pitchFamily="18" charset="0"/>
                <a:cs typeface="Times New Roman" panose="02020603050405020304" pitchFamily="18" charset="0"/>
              </a:rPr>
              <a:t>Instructional-design theories and models, Vol. III: Building a common knowledge base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(pp. 3-26). New York &amp; London, NY &amp; UK: Routledge, Taylor and Francis, Publishers.</a:t>
            </a:r>
          </a:p>
          <a:p>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Rosenshine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B. (2012). Principles of instruction. Research-based strategies that all teachers should know. </a:t>
            </a:r>
            <a:r>
              <a:rPr lang="fr-CA" sz="1800" i="1" dirty="0">
                <a:effectLst/>
                <a:latin typeface="Calibri" panose="020F0502020204030204" pitchFamily="34" charset="0"/>
                <a:ea typeface="Times New Roman" panose="02020603050405020304" pitchFamily="18" charset="0"/>
                <a:cs typeface="Times New Roman" panose="02020603050405020304" pitchFamily="18" charset="0"/>
              </a:rPr>
              <a:t>American </a:t>
            </a:r>
            <a:r>
              <a:rPr lang="fr-CA" sz="1800" i="1" dirty="0" err="1">
                <a:effectLst/>
                <a:latin typeface="Calibri" panose="020F0502020204030204" pitchFamily="34" charset="0"/>
                <a:ea typeface="Times New Roman" panose="02020603050405020304" pitchFamily="18" charset="0"/>
                <a:cs typeface="Times New Roman" panose="02020603050405020304" pitchFamily="18" charset="0"/>
              </a:rPr>
              <a:t>Educator</a:t>
            </a:r>
            <a:r>
              <a:rPr lang="fr-CA" sz="1800" dirty="0">
                <a:effectLst/>
                <a:latin typeface="Calibri" panose="020F0502020204030204" pitchFamily="34" charset="0"/>
                <a:ea typeface="Times New Roman" panose="02020603050405020304" pitchFamily="18" charset="0"/>
                <a:cs typeface="Times New Roman" panose="02020603050405020304" pitchFamily="18" charset="0"/>
              </a:rPr>
              <a:t>, 12-19, 39.</a:t>
            </a:r>
            <a:r>
              <a:rPr lang="fr-CA" sz="1200" b="0" i="0" dirty="0">
                <a:solidFill>
                  <a:srgbClr val="222222"/>
                </a:solidFill>
                <a:effectLst/>
                <a:latin typeface="Arial" panose="020B0604020202020204" pitchFamily="34" charset="0"/>
              </a:rPr>
              <a:t> </a:t>
            </a:r>
          </a:p>
          <a:p>
            <a:r>
              <a:rPr lang="fr-CA" sz="1800" dirty="0">
                <a:latin typeface="Calibri" panose="020F0502020204030204" pitchFamily="34" charset="0"/>
                <a:cs typeface="Times New Roman" panose="02020603050405020304" pitchFamily="18" charset="0"/>
              </a:rPr>
              <a:t>Tawil, S., &amp; </a:t>
            </a:r>
            <a:r>
              <a:rPr lang="fr-CA" sz="1800" dirty="0" err="1">
                <a:latin typeface="Calibri" panose="020F0502020204030204" pitchFamily="34" charset="0"/>
                <a:cs typeface="Times New Roman" panose="02020603050405020304" pitchFamily="18" charset="0"/>
              </a:rPr>
              <a:t>Cougoureux</a:t>
            </a:r>
            <a:r>
              <a:rPr lang="fr-CA" sz="1800" dirty="0">
                <a:latin typeface="Calibri" panose="020F0502020204030204" pitchFamily="34" charset="0"/>
                <a:cs typeface="Times New Roman" panose="02020603050405020304" pitchFamily="18" charset="0"/>
              </a:rPr>
              <a:t>, M. (2013). L’éducation: un trésor est caché dedans–N° 4–Quelle a été l’influence du Rapport Delors de 1996?. UNESCO.</a:t>
            </a:r>
          </a:p>
          <a:p>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31726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AC629-9B26-F70D-B0D5-876C2F6C0EDC}"/>
              </a:ext>
            </a:extLst>
          </p:cNvPr>
          <p:cNvSpPr>
            <a:spLocks noGrp="1"/>
          </p:cNvSpPr>
          <p:nvPr>
            <p:ph type="title"/>
          </p:nvPr>
        </p:nvSpPr>
        <p:spPr>
          <a:xfrm>
            <a:off x="297712" y="386930"/>
            <a:ext cx="10940902" cy="1065931"/>
          </a:xfrm>
        </p:spPr>
        <p:txBody>
          <a:bodyPr anchor="b">
            <a:normAutofit fontScale="90000"/>
          </a:bodyPr>
          <a:lstStyle/>
          <a:p>
            <a:r>
              <a:rPr lang="fr-CA" sz="4800" dirty="0"/>
              <a:t>L’art et la science d’enseigner : </a:t>
            </a:r>
            <a:br>
              <a:rPr lang="fr-CA" sz="4800" dirty="0"/>
            </a:br>
            <a:r>
              <a:rPr lang="fr-CA" sz="4800" dirty="0"/>
              <a:t>une théorie pratique</a:t>
            </a:r>
          </a:p>
        </p:txBody>
      </p:sp>
      <p:sp>
        <p:nvSpPr>
          <p:cNvPr id="9" name="Content Placeholder 8">
            <a:extLst>
              <a:ext uri="{FF2B5EF4-FFF2-40B4-BE49-F238E27FC236}">
                <a16:creationId xmlns:a16="http://schemas.microsoft.com/office/drawing/2014/main" id="{137B0619-3BAB-6DA7-7D6A-A0F149345FA2}"/>
              </a:ext>
            </a:extLst>
          </p:cNvPr>
          <p:cNvSpPr>
            <a:spLocks noGrp="1"/>
          </p:cNvSpPr>
          <p:nvPr>
            <p:ph idx="1"/>
          </p:nvPr>
        </p:nvSpPr>
        <p:spPr>
          <a:xfrm>
            <a:off x="751368" y="1552712"/>
            <a:ext cx="5543106" cy="4686247"/>
          </a:xfrm>
        </p:spPr>
        <p:txBody>
          <a:bodyPr anchor="ctr">
            <a:normAutofit fontScale="70000" lnSpcReduction="20000"/>
          </a:bodyPr>
          <a:lstStyle/>
          <a:p>
            <a:pPr algn="just">
              <a:lnSpc>
                <a:spcPct val="115000"/>
              </a:lnSpc>
              <a:spcAft>
                <a:spcPts val="1000"/>
              </a:spcAft>
            </a:pPr>
            <a:endParaRPr lang="fr-CA" sz="1800" dirty="0">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5000"/>
              </a:lnSpc>
              <a:spcAft>
                <a:spcPts val="1000"/>
              </a:spcAft>
              <a:buNone/>
            </a:pPr>
            <a:r>
              <a:rPr lang="fr-CA" sz="3200" dirty="0">
                <a:effectLst/>
                <a:latin typeface="Calibri" panose="020F0502020204030204" pitchFamily="34" charset="0"/>
                <a:ea typeface="Times New Roman" panose="02020603050405020304" pitchFamily="18" charset="0"/>
                <a:cs typeface="Calibri" panose="020F0502020204030204" pitchFamily="34" charset="0"/>
              </a:rPr>
              <a:t>[son] audacieuse intention est de promettre une « Grande Didactique », je veux dire un traité de l’art complet d’enseigner tout à tous. Et de l’enseigner de telle sorte que le résultat soit infaillible. Et de l’enseigner vite, c’est-à-dire sans aucun dégoût, et sans aucune peine pour les élèves et pour les maîtres, mais plutôt avec un extrême plaisir pour les uns et les autres. Et de l’enseigner solidement, et non superficiellement et en paroles, mais en promouvant les élèves à la vraie culture scientifique, littéraire et artistique, aux bonnes mœurs, à la piété.</a:t>
            </a:r>
            <a:endParaRPr lang="en-US" sz="3200" dirty="0"/>
          </a:p>
        </p:txBody>
      </p:sp>
      <p:pic>
        <p:nvPicPr>
          <p:cNvPr id="5" name="Espace réservé du contenu 4">
            <a:extLst>
              <a:ext uri="{FF2B5EF4-FFF2-40B4-BE49-F238E27FC236}">
                <a16:creationId xmlns:a16="http://schemas.microsoft.com/office/drawing/2014/main" id="{9D458BE8-A91D-B5BE-2452-3C861E759A80}"/>
              </a:ext>
            </a:extLst>
          </p:cNvPr>
          <p:cNvPicPr>
            <a:picLocks noChangeAspect="1"/>
          </p:cNvPicPr>
          <p:nvPr/>
        </p:nvPicPr>
        <p:blipFill>
          <a:blip r:embed="rId3"/>
          <a:stretch>
            <a:fillRect/>
          </a:stretch>
        </p:blipFill>
        <p:spPr>
          <a:xfrm>
            <a:off x="6738887" y="2708745"/>
            <a:ext cx="5216419" cy="3437067"/>
          </a:xfrm>
          <a:prstGeom prst="rect">
            <a:avLst/>
          </a:prstGeom>
        </p:spPr>
      </p:pic>
      <p:sp>
        <p:nvSpPr>
          <p:cNvPr id="6" name="Bulle narrative : ronde 5">
            <a:extLst>
              <a:ext uri="{FF2B5EF4-FFF2-40B4-BE49-F238E27FC236}">
                <a16:creationId xmlns:a16="http://schemas.microsoft.com/office/drawing/2014/main" id="{5F9B7A9C-3AC5-DD86-D510-89044A87F9F4}"/>
              </a:ext>
            </a:extLst>
          </p:cNvPr>
          <p:cNvSpPr/>
          <p:nvPr/>
        </p:nvSpPr>
        <p:spPr>
          <a:xfrm>
            <a:off x="6847368" y="287079"/>
            <a:ext cx="5344632" cy="1529705"/>
          </a:xfrm>
          <a:prstGeom prst="wedgeEllipseCallout">
            <a:avLst>
              <a:gd name="adj1" fmla="val -59192"/>
              <a:gd name="adj2" fmla="val 88802"/>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just">
              <a:lnSpc>
                <a:spcPct val="115000"/>
              </a:lnSpc>
              <a:spcAft>
                <a:spcPts val="1000"/>
              </a:spcAft>
              <a:buNone/>
            </a:pPr>
            <a:r>
              <a:rPr lang="fr-CA" sz="1800" dirty="0">
                <a:latin typeface="Calibri" panose="020F0502020204030204" pitchFamily="34" charset="0"/>
                <a:ea typeface="Times New Roman" panose="02020603050405020304" pitchFamily="18" charset="0"/>
                <a:cs typeface="Calibri" panose="020F0502020204030204" pitchFamily="34" charset="0"/>
              </a:rPr>
              <a:t>Jan Amos </a:t>
            </a:r>
            <a:r>
              <a:rPr lang="fr-CA" sz="1800" dirty="0" err="1">
                <a:latin typeface="Calibri" panose="020F0502020204030204" pitchFamily="34" charset="0"/>
                <a:ea typeface="Times New Roman" panose="02020603050405020304" pitchFamily="18" charset="0"/>
                <a:cs typeface="Calibri" panose="020F0502020204030204" pitchFamily="34" charset="0"/>
              </a:rPr>
              <a:t>Komenský</a:t>
            </a:r>
            <a:r>
              <a:rPr lang="fr-CA" sz="1800" dirty="0">
                <a:latin typeface="Calibri" panose="020F0502020204030204" pitchFamily="34" charset="0"/>
                <a:ea typeface="Times New Roman" panose="02020603050405020304" pitchFamily="18" charset="0"/>
                <a:cs typeface="Calibri" panose="020F0502020204030204" pitchFamily="34" charset="0"/>
              </a:rPr>
              <a:t>, dit Comenius – 1657 </a:t>
            </a:r>
            <a:r>
              <a:rPr lang="fr-CA" sz="1800" i="1" dirty="0">
                <a:effectLst/>
                <a:latin typeface="Calibri" panose="020F0502020204030204" pitchFamily="34" charset="0"/>
                <a:ea typeface="Times New Roman" panose="02020603050405020304" pitchFamily="18" charset="0"/>
                <a:cs typeface="Calibri" panose="020F0502020204030204" pitchFamily="34" charset="0"/>
              </a:rPr>
              <a:t>Grande Didactique ― Traité de l’Art universel d’enseigner tout à tous </a:t>
            </a:r>
            <a:endParaRPr lang="fr-CA"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4405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DB121E-7BAE-161F-CC91-AD845081B1C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3677E1-35C0-DD8A-C3FC-78E76FFF782B}"/>
              </a:ext>
            </a:extLst>
          </p:cNvPr>
          <p:cNvSpPr>
            <a:spLocks noGrp="1"/>
          </p:cNvSpPr>
          <p:nvPr>
            <p:ph type="title"/>
          </p:nvPr>
        </p:nvSpPr>
        <p:spPr>
          <a:xfrm>
            <a:off x="297712" y="386930"/>
            <a:ext cx="10940902" cy="1065931"/>
          </a:xfrm>
        </p:spPr>
        <p:txBody>
          <a:bodyPr anchor="b">
            <a:normAutofit fontScale="90000"/>
          </a:bodyPr>
          <a:lstStyle/>
          <a:p>
            <a:r>
              <a:rPr lang="fr-CA" sz="4800" dirty="0"/>
              <a:t>L’art et la science d’enseigner : </a:t>
            </a:r>
            <a:br>
              <a:rPr lang="fr-CA" sz="4800" dirty="0"/>
            </a:br>
            <a:r>
              <a:rPr lang="fr-CA" sz="4800" dirty="0"/>
              <a:t>une théorie pratique</a:t>
            </a:r>
          </a:p>
        </p:txBody>
      </p:sp>
      <p:sp>
        <p:nvSpPr>
          <p:cNvPr id="9" name="Content Placeholder 8">
            <a:extLst>
              <a:ext uri="{FF2B5EF4-FFF2-40B4-BE49-F238E27FC236}">
                <a16:creationId xmlns:a16="http://schemas.microsoft.com/office/drawing/2014/main" id="{DBBF764C-0504-9B6E-A5A0-356D930D13C1}"/>
              </a:ext>
            </a:extLst>
          </p:cNvPr>
          <p:cNvSpPr>
            <a:spLocks noGrp="1"/>
          </p:cNvSpPr>
          <p:nvPr>
            <p:ph idx="1"/>
          </p:nvPr>
        </p:nvSpPr>
        <p:spPr>
          <a:xfrm>
            <a:off x="793660" y="2203079"/>
            <a:ext cx="5302339" cy="4035880"/>
          </a:xfrm>
        </p:spPr>
        <p:txBody>
          <a:bodyPr anchor="ctr">
            <a:normAutofit fontScale="92500" lnSpcReduction="10000"/>
          </a:bodyPr>
          <a:lstStyle/>
          <a:p>
            <a:pPr marL="0" indent="0" algn="just">
              <a:lnSpc>
                <a:spcPct val="115000"/>
              </a:lnSpc>
              <a:spcAft>
                <a:spcPts val="1000"/>
              </a:spcAft>
              <a:buNone/>
            </a:pPr>
            <a:r>
              <a:rPr lang="fr-CA" sz="2400" dirty="0">
                <a:effectLst/>
                <a:latin typeface="Calibri" panose="020F0502020204030204" pitchFamily="34" charset="0"/>
                <a:ea typeface="Times New Roman" panose="02020603050405020304" pitchFamily="18" charset="0"/>
              </a:rPr>
              <a:t>La pédagogie vise à </a:t>
            </a:r>
            <a:r>
              <a:rPr lang="fr-CA" sz="2400" dirty="0">
                <a:solidFill>
                  <a:schemeClr val="tx2">
                    <a:lumMod val="75000"/>
                    <a:lumOff val="25000"/>
                  </a:schemeClr>
                </a:solidFill>
                <a:latin typeface="Calibri" panose="020F0502020204030204" pitchFamily="34" charset="0"/>
                <a:ea typeface="Times New Roman" panose="02020603050405020304" pitchFamily="18" charset="0"/>
              </a:rPr>
              <a:t>cultiver des connaissances sur les moyens et les conditions de réussite de l’action des personnes qui éduquent </a:t>
            </a:r>
            <a:r>
              <a:rPr lang="fr-CA" sz="2400" dirty="0">
                <a:latin typeface="Calibri" panose="020F0502020204030204" pitchFamily="34" charset="0"/>
                <a:ea typeface="Times New Roman" panose="02020603050405020304" pitchFamily="18" charset="0"/>
              </a:rPr>
              <a:t>les </a:t>
            </a:r>
            <a:r>
              <a:rPr lang="fr-CA" sz="2400" dirty="0">
                <a:effectLst/>
                <a:latin typeface="Calibri" panose="020F0502020204030204" pitchFamily="34" charset="0"/>
                <a:ea typeface="Times New Roman" panose="02020603050405020304" pitchFamily="18" charset="0"/>
              </a:rPr>
              <a:t>générations futures dans le cadre des systèmes éducatifs mis en place par chaque société. </a:t>
            </a:r>
          </a:p>
          <a:p>
            <a:pPr marL="0" indent="0" algn="just">
              <a:lnSpc>
                <a:spcPct val="115000"/>
              </a:lnSpc>
              <a:spcAft>
                <a:spcPts val="1000"/>
              </a:spcAft>
              <a:buNone/>
            </a:pPr>
            <a:r>
              <a:rPr lang="fr-CA" sz="2400" dirty="0">
                <a:latin typeface="Calibri" panose="020F0502020204030204" pitchFamily="34" charset="0"/>
                <a:ea typeface="Times New Roman" panose="02020603050405020304" pitchFamily="18" charset="0"/>
              </a:rPr>
              <a:t>U</a:t>
            </a:r>
            <a:r>
              <a:rPr lang="fr-CA" sz="2400" dirty="0">
                <a:effectLst/>
                <a:latin typeface="Calibri" panose="020F0502020204030204" pitchFamily="34" charset="0"/>
                <a:ea typeface="Times New Roman" panose="02020603050405020304" pitchFamily="18" charset="0"/>
              </a:rPr>
              <a:t>ne sorte particulière de théorie – </a:t>
            </a:r>
            <a:r>
              <a:rPr lang="fr-CA" sz="2400" dirty="0">
                <a:solidFill>
                  <a:schemeClr val="tx2">
                    <a:lumMod val="75000"/>
                    <a:lumOff val="25000"/>
                  </a:schemeClr>
                </a:solidFill>
                <a:effectLst/>
                <a:latin typeface="Calibri" panose="020F0502020204030204" pitchFamily="34" charset="0"/>
                <a:ea typeface="Times New Roman" panose="02020603050405020304" pitchFamily="18" charset="0"/>
              </a:rPr>
              <a:t>une théorie pratique</a:t>
            </a:r>
            <a:r>
              <a:rPr lang="fr-CA" sz="2400" baseline="30000" dirty="0">
                <a:solidFill>
                  <a:schemeClr val="tx2">
                    <a:lumMod val="75000"/>
                    <a:lumOff val="25000"/>
                  </a:schemeClr>
                </a:solidFill>
                <a:effectLst/>
                <a:latin typeface="Calibri" panose="020F0502020204030204" pitchFamily="34" charset="0"/>
                <a:ea typeface="Times New Roman" panose="02020603050405020304" pitchFamily="18" charset="0"/>
              </a:rPr>
              <a:t> </a:t>
            </a:r>
            <a:r>
              <a:rPr lang="fr-CA" sz="2400" dirty="0">
                <a:solidFill>
                  <a:schemeClr val="tx2">
                    <a:lumMod val="75000"/>
                    <a:lumOff val="25000"/>
                  </a:schemeClr>
                </a:solidFill>
                <a:effectLst/>
                <a:latin typeface="Calibri" panose="020F0502020204030204" pitchFamily="34" charset="0"/>
                <a:ea typeface="Times New Roman" panose="02020603050405020304" pitchFamily="18" charset="0"/>
              </a:rPr>
              <a:t>– soit une réflexion sur des façons d’agir considérées comme appropriées aux fins visées. </a:t>
            </a:r>
            <a:endParaRPr lang="en-US" dirty="0">
              <a:solidFill>
                <a:schemeClr val="tx2">
                  <a:lumMod val="75000"/>
                  <a:lumOff val="25000"/>
                </a:schemeClr>
              </a:solidFill>
            </a:endParaRPr>
          </a:p>
        </p:txBody>
      </p:sp>
      <p:pic>
        <p:nvPicPr>
          <p:cNvPr id="5" name="Espace réservé du contenu 4">
            <a:extLst>
              <a:ext uri="{FF2B5EF4-FFF2-40B4-BE49-F238E27FC236}">
                <a16:creationId xmlns:a16="http://schemas.microsoft.com/office/drawing/2014/main" id="{5D174153-B345-9AE9-0B4E-CE123CB63049}"/>
              </a:ext>
            </a:extLst>
          </p:cNvPr>
          <p:cNvPicPr>
            <a:picLocks noChangeAspect="1"/>
          </p:cNvPicPr>
          <p:nvPr/>
        </p:nvPicPr>
        <p:blipFill>
          <a:blip r:embed="rId3"/>
          <a:stretch>
            <a:fillRect/>
          </a:stretch>
        </p:blipFill>
        <p:spPr>
          <a:xfrm>
            <a:off x="6412200" y="2519917"/>
            <a:ext cx="5216419" cy="3437067"/>
          </a:xfrm>
          <a:prstGeom prst="rect">
            <a:avLst/>
          </a:prstGeom>
        </p:spPr>
      </p:pic>
      <p:sp>
        <p:nvSpPr>
          <p:cNvPr id="6" name="Bulle narrative : ronde 5">
            <a:extLst>
              <a:ext uri="{FF2B5EF4-FFF2-40B4-BE49-F238E27FC236}">
                <a16:creationId xmlns:a16="http://schemas.microsoft.com/office/drawing/2014/main" id="{EC83B511-EA3A-7234-52FD-19A8CC2F463E}"/>
              </a:ext>
            </a:extLst>
          </p:cNvPr>
          <p:cNvSpPr/>
          <p:nvPr/>
        </p:nvSpPr>
        <p:spPr>
          <a:xfrm>
            <a:off x="6847367" y="310244"/>
            <a:ext cx="5344632" cy="1529705"/>
          </a:xfrm>
          <a:prstGeom prst="wedgeEllipseCallout">
            <a:avLst>
              <a:gd name="adj1" fmla="val -70730"/>
              <a:gd name="adj2" fmla="val 111044"/>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just">
              <a:lnSpc>
                <a:spcPct val="115000"/>
              </a:lnSpc>
              <a:spcAft>
                <a:spcPts val="1000"/>
              </a:spcAft>
              <a:buNone/>
            </a:pPr>
            <a:r>
              <a:rPr lang="fr-CA" sz="2400" dirty="0">
                <a:latin typeface="Calibri" panose="020F0502020204030204" pitchFamily="34" charset="0"/>
                <a:ea typeface="Times New Roman" panose="02020603050405020304" pitchFamily="18" charset="0"/>
                <a:cs typeface="Calibri" panose="020F0502020204030204" pitchFamily="34" charset="0"/>
              </a:rPr>
              <a:t>Émile Durkheim, 1922</a:t>
            </a:r>
          </a:p>
          <a:p>
            <a:pPr marL="0" indent="0" algn="just">
              <a:lnSpc>
                <a:spcPct val="115000"/>
              </a:lnSpc>
              <a:spcAft>
                <a:spcPts val="1000"/>
              </a:spcAft>
              <a:buNone/>
            </a:pPr>
            <a:r>
              <a:rPr lang="fr-CA" sz="2400" dirty="0">
                <a:latin typeface="Calibri" panose="020F0502020204030204" pitchFamily="34" charset="0"/>
                <a:ea typeface="Times New Roman" panose="02020603050405020304" pitchFamily="18" charset="0"/>
                <a:cs typeface="Calibri" panose="020F0502020204030204" pitchFamily="34" charset="0"/>
              </a:rPr>
              <a:t>« Éducation et sociologie »</a:t>
            </a:r>
            <a:endParaRPr lang="fr-CA" sz="2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9259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C09D5D-B600-68A4-D989-354B0B514B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CE54EE-B9E0-0EF4-6F24-EFAE2E7C676F}"/>
              </a:ext>
            </a:extLst>
          </p:cNvPr>
          <p:cNvSpPr>
            <a:spLocks noGrp="1"/>
          </p:cNvSpPr>
          <p:nvPr>
            <p:ph type="title"/>
          </p:nvPr>
        </p:nvSpPr>
        <p:spPr>
          <a:xfrm>
            <a:off x="761803" y="350196"/>
            <a:ext cx="4646904" cy="1624520"/>
          </a:xfrm>
        </p:spPr>
        <p:txBody>
          <a:bodyPr anchor="ctr">
            <a:normAutofit/>
          </a:bodyPr>
          <a:lstStyle/>
          <a:p>
            <a:r>
              <a:rPr lang="fr-CA" sz="3100" dirty="0"/>
              <a:t>La diversité des stratégies de formation: un trésor est caché dedans ?</a:t>
            </a:r>
          </a:p>
        </p:txBody>
      </p:sp>
      <p:sp>
        <p:nvSpPr>
          <p:cNvPr id="3" name="Espace réservé du contenu 2">
            <a:extLst>
              <a:ext uri="{FF2B5EF4-FFF2-40B4-BE49-F238E27FC236}">
                <a16:creationId xmlns:a16="http://schemas.microsoft.com/office/drawing/2014/main" id="{49C41F53-9493-5B25-E97D-E2DC2260A1A0}"/>
              </a:ext>
            </a:extLst>
          </p:cNvPr>
          <p:cNvSpPr>
            <a:spLocks noGrp="1"/>
          </p:cNvSpPr>
          <p:nvPr>
            <p:ph idx="1"/>
          </p:nvPr>
        </p:nvSpPr>
        <p:spPr>
          <a:xfrm>
            <a:off x="761802" y="2743200"/>
            <a:ext cx="5032942" cy="2413591"/>
          </a:xfrm>
        </p:spPr>
        <p:txBody>
          <a:bodyPr anchor="ctr">
            <a:normAutofit/>
          </a:bodyPr>
          <a:lstStyle/>
          <a:p>
            <a:pPr marL="914400" lvl="2" indent="0">
              <a:buNone/>
            </a:pPr>
            <a:r>
              <a:rPr lang="fr-CA" sz="4400" dirty="0"/>
              <a:t>Le chemin </a:t>
            </a:r>
          </a:p>
          <a:p>
            <a:pPr marL="914400" lvl="2" indent="0">
              <a:buNone/>
            </a:pPr>
            <a:r>
              <a:rPr lang="fr-CA" sz="4400" dirty="0"/>
              <a:t>que j’ai suivi ….</a:t>
            </a:r>
          </a:p>
          <a:p>
            <a:pPr marL="914400" lvl="2" indent="0">
              <a:buNone/>
            </a:pPr>
            <a:endParaRPr lang="fr-CA" dirty="0"/>
          </a:p>
        </p:txBody>
      </p:sp>
      <p:pic>
        <p:nvPicPr>
          <p:cNvPr id="4" name="Image 3">
            <a:extLst>
              <a:ext uri="{FF2B5EF4-FFF2-40B4-BE49-F238E27FC236}">
                <a16:creationId xmlns:a16="http://schemas.microsoft.com/office/drawing/2014/main" id="{965C6769-D018-135E-8B18-7E642C87AB4D}"/>
              </a:ext>
            </a:extLst>
          </p:cNvPr>
          <p:cNvPicPr>
            <a:picLocks noChangeAspect="1"/>
          </p:cNvPicPr>
          <p:nvPr/>
        </p:nvPicPr>
        <p:blipFill>
          <a:blip r:embed="rId3"/>
          <a:srcRect r="13"/>
          <a:stretch/>
        </p:blipFill>
        <p:spPr>
          <a:xfrm>
            <a:off x="6096000" y="1"/>
            <a:ext cx="6102825" cy="6858000"/>
          </a:xfrm>
          <a:prstGeom prst="rect">
            <a:avLst/>
          </a:prstGeom>
        </p:spPr>
      </p:pic>
    </p:spTree>
    <p:extLst>
      <p:ext uri="{BB962C8B-B14F-4D97-AF65-F5344CB8AC3E}">
        <p14:creationId xmlns:p14="http://schemas.microsoft.com/office/powerpoint/2010/main" val="95301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ABD440-6EBE-50D8-1ECD-4088BC7F0C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2DABE5-2B10-4A5E-4ED3-7132E25AF5A5}"/>
              </a:ext>
            </a:extLst>
          </p:cNvPr>
          <p:cNvSpPr>
            <a:spLocks noGrp="1"/>
          </p:cNvSpPr>
          <p:nvPr>
            <p:ph type="title"/>
          </p:nvPr>
        </p:nvSpPr>
        <p:spPr>
          <a:xfrm>
            <a:off x="416915" y="74428"/>
            <a:ext cx="6269224" cy="1424763"/>
          </a:xfrm>
        </p:spPr>
        <p:txBody>
          <a:bodyPr>
            <a:normAutofit fontScale="90000"/>
          </a:bodyPr>
          <a:lstStyle/>
          <a:p>
            <a:br>
              <a:rPr lang="fr-CA" dirty="0">
                <a:latin typeface="Calibri" panose="020F0502020204030204" pitchFamily="34" charset="0"/>
                <a:ea typeface="Times New Roman" panose="02020603050405020304" pitchFamily="18" charset="0"/>
              </a:rPr>
            </a:br>
            <a:r>
              <a:rPr lang="fr-CA" dirty="0">
                <a:latin typeface="Calibri" panose="020F0502020204030204" pitchFamily="34" charset="0"/>
                <a:ea typeface="Times New Roman" panose="02020603050405020304" pitchFamily="18" charset="0"/>
              </a:rPr>
              <a:t>Un carrefour d’idées: </a:t>
            </a:r>
            <a:br>
              <a:rPr lang="fr-CA" dirty="0">
                <a:latin typeface="Calibri" panose="020F0502020204030204" pitchFamily="34" charset="0"/>
                <a:ea typeface="Times New Roman" panose="02020603050405020304" pitchFamily="18" charset="0"/>
              </a:rPr>
            </a:br>
            <a:r>
              <a:rPr lang="fr-CA" dirty="0">
                <a:latin typeface="Calibri" panose="020F0502020204030204" pitchFamily="34" charset="0"/>
                <a:ea typeface="Times New Roman" panose="02020603050405020304" pitchFamily="18" charset="0"/>
              </a:rPr>
              <a:t>le Québec</a:t>
            </a:r>
            <a:br>
              <a:rPr lang="fr-CA" dirty="0">
                <a:latin typeface="Calibri" panose="020F0502020204030204" pitchFamily="34" charset="0"/>
                <a:ea typeface="Times New Roman" panose="02020603050405020304" pitchFamily="18" charset="0"/>
              </a:rPr>
            </a:br>
            <a:endParaRPr lang="fr-CA" dirty="0"/>
          </a:p>
        </p:txBody>
      </p:sp>
      <p:graphicFrame>
        <p:nvGraphicFramePr>
          <p:cNvPr id="28" name="Espace réservé du contenu 2">
            <a:extLst>
              <a:ext uri="{FF2B5EF4-FFF2-40B4-BE49-F238E27FC236}">
                <a16:creationId xmlns:a16="http://schemas.microsoft.com/office/drawing/2014/main" id="{B06F25D0-7FB8-825F-71DF-778072ABAB16}"/>
              </a:ext>
            </a:extLst>
          </p:cNvPr>
          <p:cNvGraphicFramePr>
            <a:graphicFrameLocks noGrp="1"/>
          </p:cNvGraphicFramePr>
          <p:nvPr>
            <p:ph idx="1"/>
            <p:extLst>
              <p:ext uri="{D42A27DB-BD31-4B8C-83A1-F6EECF244321}">
                <p14:modId xmlns:p14="http://schemas.microsoft.com/office/powerpoint/2010/main" val="38375308"/>
              </p:ext>
            </p:extLst>
          </p:nvPr>
        </p:nvGraphicFramePr>
        <p:xfrm>
          <a:off x="416915" y="1360968"/>
          <a:ext cx="5494787" cy="503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20ED4D74-089D-E3B4-177A-5529B56D351B}"/>
              </a:ext>
            </a:extLst>
          </p:cNvPr>
          <p:cNvSpPr txBox="1"/>
          <p:nvPr/>
        </p:nvSpPr>
        <p:spPr>
          <a:xfrm>
            <a:off x="6546654" y="4002111"/>
            <a:ext cx="5228431" cy="1569660"/>
          </a:xfrm>
          <a:prstGeom prst="rect">
            <a:avLst/>
          </a:prstGeom>
          <a:noFill/>
        </p:spPr>
        <p:txBody>
          <a:bodyPr wrap="square">
            <a:spAutoFit/>
          </a:bodyPr>
          <a:lstStyle/>
          <a:p>
            <a:r>
              <a:rPr lang="fr-CA" sz="3200" dirty="0">
                <a:effectLst/>
                <a:latin typeface="Calibri" panose="020F0502020204030204" pitchFamily="34" charset="0"/>
                <a:ea typeface="Times New Roman" panose="02020603050405020304" pitchFamily="18" charset="0"/>
              </a:rPr>
              <a:t> </a:t>
            </a:r>
            <a:endParaRPr lang="fr-CA" sz="3200" dirty="0">
              <a:latin typeface="Calibri" panose="020F0502020204030204" pitchFamily="34" charset="0"/>
              <a:ea typeface="Times New Roman" panose="02020603050405020304" pitchFamily="18" charset="0"/>
            </a:endParaRPr>
          </a:p>
          <a:p>
            <a:r>
              <a:rPr lang="fr-CA" sz="3200" dirty="0">
                <a:effectLst/>
                <a:latin typeface="Calibri" panose="020F0502020204030204" pitchFamily="34" charset="0"/>
                <a:ea typeface="Times New Roman" panose="02020603050405020304" pitchFamily="18" charset="0"/>
              </a:rPr>
              <a:t>USA =&gt; Canada =&gt; Québec =&gt; Belgique/Suisse=&gt; France </a:t>
            </a:r>
          </a:p>
        </p:txBody>
      </p:sp>
      <p:pic>
        <p:nvPicPr>
          <p:cNvPr id="8" name="Image 7">
            <a:extLst>
              <a:ext uri="{FF2B5EF4-FFF2-40B4-BE49-F238E27FC236}">
                <a16:creationId xmlns:a16="http://schemas.microsoft.com/office/drawing/2014/main" id="{025CC6E9-DBB0-2D46-AC14-C159DA94E459}"/>
              </a:ext>
            </a:extLst>
          </p:cNvPr>
          <p:cNvPicPr>
            <a:picLocks noChangeAspect="1"/>
          </p:cNvPicPr>
          <p:nvPr/>
        </p:nvPicPr>
        <p:blipFill>
          <a:blip r:embed="rId8"/>
          <a:stretch>
            <a:fillRect/>
          </a:stretch>
        </p:blipFill>
        <p:spPr>
          <a:xfrm>
            <a:off x="8861498" y="1627100"/>
            <a:ext cx="3206915" cy="2457576"/>
          </a:xfrm>
          <a:prstGeom prst="rect">
            <a:avLst/>
          </a:prstGeom>
        </p:spPr>
      </p:pic>
      <p:sp>
        <p:nvSpPr>
          <p:cNvPr id="3" name="Bulle narrative : ronde 2">
            <a:extLst>
              <a:ext uri="{FF2B5EF4-FFF2-40B4-BE49-F238E27FC236}">
                <a16:creationId xmlns:a16="http://schemas.microsoft.com/office/drawing/2014/main" id="{6EF63336-158A-F8C5-445C-11FCAEBC93FB}"/>
              </a:ext>
            </a:extLst>
          </p:cNvPr>
          <p:cNvSpPr/>
          <p:nvPr/>
        </p:nvSpPr>
        <p:spPr>
          <a:xfrm>
            <a:off x="5624623" y="-24304"/>
            <a:ext cx="5912590" cy="1523495"/>
          </a:xfrm>
          <a:prstGeom prst="wedgeEllipseCallout">
            <a:avLst>
              <a:gd name="adj1" fmla="val -28925"/>
              <a:gd name="adj2" fmla="val 165092"/>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nSpc>
                <a:spcPct val="115000"/>
              </a:lnSpc>
              <a:spcAft>
                <a:spcPts val="10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Houssaye, J. (2006). Pédagogies : import-export. </a:t>
            </a:r>
            <a:r>
              <a:rPr lang="fr-CA" sz="2000" i="1" dirty="0">
                <a:effectLst/>
                <a:latin typeface="Calibri" panose="020F0502020204030204" pitchFamily="34" charset="0"/>
                <a:ea typeface="Times New Roman" panose="02020603050405020304" pitchFamily="18" charset="0"/>
                <a:cs typeface="Times New Roman" panose="02020603050405020304" pitchFamily="18" charset="0"/>
              </a:rPr>
              <a:t>Revue française de pédagogie, 155</a:t>
            </a: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 83-93. </a:t>
            </a:r>
          </a:p>
        </p:txBody>
      </p:sp>
    </p:spTree>
    <p:extLst>
      <p:ext uri="{BB962C8B-B14F-4D97-AF65-F5344CB8AC3E}">
        <p14:creationId xmlns:p14="http://schemas.microsoft.com/office/powerpoint/2010/main" val="320309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295BFA-A32F-D159-6987-4EB79BFA3E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09C83A-9B57-F993-3DEB-9A6BA3525811}"/>
              </a:ext>
            </a:extLst>
          </p:cNvPr>
          <p:cNvSpPr>
            <a:spLocks noGrp="1"/>
          </p:cNvSpPr>
          <p:nvPr>
            <p:ph type="title"/>
          </p:nvPr>
        </p:nvSpPr>
        <p:spPr>
          <a:xfrm>
            <a:off x="574157" y="223284"/>
            <a:ext cx="11111023" cy="1041590"/>
          </a:xfrm>
        </p:spPr>
        <p:txBody>
          <a:bodyPr>
            <a:normAutofit/>
          </a:bodyPr>
          <a:lstStyle/>
          <a:p>
            <a:r>
              <a:rPr lang="fr-CA" sz="2800" b="1" dirty="0">
                <a:solidFill>
                  <a:schemeClr val="tx2">
                    <a:lumMod val="75000"/>
                    <a:lumOff val="25000"/>
                  </a:schemeClr>
                </a:solidFill>
              </a:rPr>
              <a:t>Au carrefour : deux perspectives différentes sur la « théorie pratique »</a:t>
            </a:r>
          </a:p>
        </p:txBody>
      </p:sp>
      <p:sp>
        <p:nvSpPr>
          <p:cNvPr id="3" name="Espace réservé du contenu 2">
            <a:extLst>
              <a:ext uri="{FF2B5EF4-FFF2-40B4-BE49-F238E27FC236}">
                <a16:creationId xmlns:a16="http://schemas.microsoft.com/office/drawing/2014/main" id="{A59841C7-FBF6-D908-E7EA-5168B20A8828}"/>
              </a:ext>
            </a:extLst>
          </p:cNvPr>
          <p:cNvSpPr>
            <a:spLocks noGrp="1"/>
          </p:cNvSpPr>
          <p:nvPr>
            <p:ph idx="1"/>
          </p:nvPr>
        </p:nvSpPr>
        <p:spPr>
          <a:xfrm>
            <a:off x="1137034" y="2194102"/>
            <a:ext cx="4438036" cy="3908585"/>
          </a:xfrm>
        </p:spPr>
        <p:txBody>
          <a:bodyPr>
            <a:normAutofit/>
          </a:bodyPr>
          <a:lstStyle/>
          <a:p>
            <a:pPr marL="0" indent="0">
              <a:buNone/>
            </a:pPr>
            <a:endParaRPr lang="fr-CA" sz="1800" dirty="0"/>
          </a:p>
          <a:p>
            <a:pPr marL="0" indent="0">
              <a:buNone/>
            </a:pPr>
            <a:endParaRPr lang="fr-CA" sz="1800" dirty="0"/>
          </a:p>
        </p:txBody>
      </p:sp>
      <p:sp>
        <p:nvSpPr>
          <p:cNvPr id="4" name="Espace réservé du contenu 3">
            <a:extLst>
              <a:ext uri="{FF2B5EF4-FFF2-40B4-BE49-F238E27FC236}">
                <a16:creationId xmlns:a16="http://schemas.microsoft.com/office/drawing/2014/main" id="{AA71FF08-A41A-4E83-6DCD-04125AC88189}"/>
              </a:ext>
            </a:extLst>
          </p:cNvPr>
          <p:cNvSpPr txBox="1">
            <a:spLocks/>
          </p:cNvSpPr>
          <p:nvPr/>
        </p:nvSpPr>
        <p:spPr>
          <a:xfrm>
            <a:off x="308344" y="1264874"/>
            <a:ext cx="11376836" cy="536984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600" dirty="0">
                <a:latin typeface="Calibri" panose="020F0502020204030204" pitchFamily="34" charset="0"/>
                <a:ea typeface="Times New Roman" panose="02020603050405020304" pitchFamily="18" charset="0"/>
              </a:rPr>
              <a:t>Perspective francophone :</a:t>
            </a:r>
            <a:endParaRPr lang="fr-CA" sz="1800" dirty="0">
              <a:latin typeface="Calibri" panose="020F0502020204030204" pitchFamily="34" charset="0"/>
              <a:ea typeface="Times New Roman" panose="02020603050405020304" pitchFamily="18" charset="0"/>
            </a:endParaRPr>
          </a:p>
          <a:p>
            <a:pPr marL="0" indent="0">
              <a:buNone/>
            </a:pPr>
            <a:r>
              <a:rPr lang="fr-CA" sz="2600" dirty="0">
                <a:latin typeface="Calibri" panose="020F0502020204030204" pitchFamily="34" charset="0"/>
                <a:ea typeface="Times New Roman" panose="02020603050405020304" pitchFamily="18" charset="0"/>
              </a:rPr>
              <a:t>« </a:t>
            </a:r>
            <a:r>
              <a:rPr lang="fr-CA" sz="2600" b="1" dirty="0">
                <a:solidFill>
                  <a:schemeClr val="tx2">
                    <a:lumMod val="75000"/>
                    <a:lumOff val="25000"/>
                  </a:schemeClr>
                </a:solidFill>
                <a:latin typeface="Calibri" panose="020F0502020204030204" pitchFamily="34" charset="0"/>
                <a:ea typeface="Times New Roman" panose="02020603050405020304" pitchFamily="18" charset="0"/>
              </a:rPr>
              <a:t>Penser l’éducation implique d’aller contre </a:t>
            </a:r>
            <a:r>
              <a:rPr lang="fr-CA" sz="2600" dirty="0">
                <a:latin typeface="Calibri" panose="020F0502020204030204" pitchFamily="34" charset="0"/>
                <a:ea typeface="Times New Roman" panose="02020603050405020304" pitchFamily="18" charset="0"/>
              </a:rPr>
              <a:t>:</a:t>
            </a:r>
          </a:p>
          <a:p>
            <a:r>
              <a:rPr lang="fr-CA" sz="2600" dirty="0">
                <a:latin typeface="Calibri" panose="020F0502020204030204" pitchFamily="34" charset="0"/>
                <a:ea typeface="Times New Roman" panose="02020603050405020304" pitchFamily="18" charset="0"/>
              </a:rPr>
              <a:t> les découvertes de l’accélération des processus de maîtrise, qui supposent que l’on peut éduquer les hommes comme l’on programme la production d’objets manufacturés » (Maubant, 2004, p. 77-78). </a:t>
            </a:r>
          </a:p>
          <a:p>
            <a:r>
              <a:rPr lang="fr-CA" sz="2600" dirty="0">
                <a:latin typeface="Calibri" panose="020F0502020204030204" pitchFamily="34" charset="0"/>
                <a:ea typeface="Times New Roman" panose="02020603050405020304" pitchFamily="18" charset="0"/>
              </a:rPr>
              <a:t> « l’utilisation strictement instrumentale et opérationnelle (des méthodes), au détriment d’une « réflexion véritablement pédagogique » </a:t>
            </a:r>
            <a:r>
              <a:rPr lang="fr-CA" sz="2600" dirty="0">
                <a:latin typeface="Calibri" panose="020F0502020204030204" pitchFamily="34" charset="0"/>
                <a:ea typeface="Times New Roman" panose="02020603050405020304" pitchFamily="18" charset="0"/>
                <a:cs typeface="Times New Roman" panose="02020603050405020304" pitchFamily="18" charset="0"/>
              </a:rPr>
              <a:t>(</a:t>
            </a:r>
            <a:r>
              <a:rPr lang="fr-CA" sz="2600" dirty="0">
                <a:latin typeface="Calibri" panose="020F0502020204030204" pitchFamily="34" charset="0"/>
                <a:ea typeface="Times New Roman" panose="02020603050405020304" pitchFamily="18" charset="0"/>
              </a:rPr>
              <a:t>Maubant, 2004, p. 77-78 ). </a:t>
            </a:r>
          </a:p>
          <a:p>
            <a:r>
              <a:rPr lang="fr-CA" sz="2600" dirty="0">
                <a:latin typeface="Calibri" panose="020F0502020204030204" pitchFamily="34" charset="0"/>
                <a:ea typeface="Times New Roman" panose="02020603050405020304" pitchFamily="18" charset="0"/>
                <a:cs typeface="Times New Roman" panose="02020603050405020304" pitchFamily="18" charset="0"/>
              </a:rPr>
              <a:t> « des plans prescrivant des actions prédéterminées aux enseignants ou mis en œuvre dans l’enseignement offert à distance ou par des « machines » (Van der Maren, 1996, p. 28)</a:t>
            </a:r>
          </a:p>
          <a:p>
            <a:r>
              <a:rPr lang="fr-CA" sz="2600" dirty="0">
                <a:latin typeface="Calibri" panose="020F0502020204030204" pitchFamily="34" charset="0"/>
                <a:ea typeface="Times New Roman" panose="02020603050405020304" pitchFamily="18" charset="0"/>
              </a:rPr>
              <a:t>U</a:t>
            </a:r>
            <a:r>
              <a:rPr lang="fr-CA" sz="2600" dirty="0">
                <a:effectLst/>
                <a:latin typeface="Calibri" panose="020F0502020204030204" pitchFamily="34" charset="0"/>
                <a:ea typeface="Times New Roman" panose="02020603050405020304" pitchFamily="18" charset="0"/>
              </a:rPr>
              <a:t>ne approche centrée sur les méthodes dans laquelle « il n’y a plus la grande idée animatrice, il n’y a plus les petites idées bricoleuses, il y a l’entre-deux effrayant de manières de faire qui s’imposent sans que personne ne sache plus pourquoi » (</a:t>
            </a:r>
            <a:r>
              <a:rPr lang="fr-CA" sz="2600" dirty="0" err="1">
                <a:effectLst/>
                <a:latin typeface="Calibri" panose="020F0502020204030204" pitchFamily="34" charset="0"/>
                <a:ea typeface="Times New Roman" panose="02020603050405020304" pitchFamily="18" charset="0"/>
              </a:rPr>
              <a:t>Hameline</a:t>
            </a:r>
            <a:r>
              <a:rPr lang="fr-CA" sz="2600" dirty="0">
                <a:effectLst/>
                <a:latin typeface="Calibri" panose="020F0502020204030204" pitchFamily="34" charset="0"/>
                <a:ea typeface="Times New Roman" panose="02020603050405020304" pitchFamily="18" charset="0"/>
              </a:rPr>
              <a:t>, </a:t>
            </a:r>
            <a:r>
              <a:rPr lang="fr-CA" sz="2600" dirty="0" err="1">
                <a:effectLst/>
                <a:latin typeface="Calibri" panose="020F0502020204030204" pitchFamily="34" charset="0"/>
                <a:ea typeface="Times New Roman" panose="02020603050405020304" pitchFamily="18" charset="0"/>
              </a:rPr>
              <a:t>Jornod</a:t>
            </a:r>
            <a:r>
              <a:rPr lang="fr-CA" sz="2600" dirty="0">
                <a:effectLst/>
                <a:latin typeface="Calibri" panose="020F0502020204030204" pitchFamily="34" charset="0"/>
                <a:ea typeface="Times New Roman" panose="02020603050405020304" pitchFamily="18" charset="0"/>
              </a:rPr>
              <a:t>, &amp; </a:t>
            </a:r>
            <a:r>
              <a:rPr lang="fr-CA" sz="2600" dirty="0" err="1">
                <a:effectLst/>
                <a:latin typeface="Calibri" panose="020F0502020204030204" pitchFamily="34" charset="0"/>
                <a:ea typeface="Times New Roman" panose="02020603050405020304" pitchFamily="18" charset="0"/>
              </a:rPr>
              <a:t>Belkaid</a:t>
            </a:r>
            <a:r>
              <a:rPr lang="fr-CA" sz="2600" dirty="0">
                <a:effectLst/>
                <a:latin typeface="Calibri" panose="020F0502020204030204" pitchFamily="34" charset="0"/>
                <a:ea typeface="Times New Roman" panose="02020603050405020304" pitchFamily="18" charset="0"/>
              </a:rPr>
              <a:t>, 1995, p. 43). </a:t>
            </a:r>
            <a:endParaRPr lang="fr-CA" sz="3900" dirty="0"/>
          </a:p>
        </p:txBody>
      </p:sp>
    </p:spTree>
    <p:extLst>
      <p:ext uri="{BB962C8B-B14F-4D97-AF65-F5344CB8AC3E}">
        <p14:creationId xmlns:p14="http://schemas.microsoft.com/office/powerpoint/2010/main" val="133766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C002CC-FEEF-57C8-1035-21F0F8478B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23164B3-9DDA-2A36-F16A-91B45A4B1C09}"/>
              </a:ext>
            </a:extLst>
          </p:cNvPr>
          <p:cNvSpPr>
            <a:spLocks noGrp="1"/>
          </p:cNvSpPr>
          <p:nvPr>
            <p:ph type="title"/>
          </p:nvPr>
        </p:nvSpPr>
        <p:spPr>
          <a:xfrm>
            <a:off x="574157" y="223284"/>
            <a:ext cx="8591108" cy="1041590"/>
          </a:xfrm>
        </p:spPr>
        <p:txBody>
          <a:bodyPr>
            <a:normAutofit/>
          </a:bodyPr>
          <a:lstStyle/>
          <a:p>
            <a:r>
              <a:rPr lang="fr-CA" sz="3200" b="1" dirty="0">
                <a:solidFill>
                  <a:schemeClr val="tx2">
                    <a:lumMod val="75000"/>
                    <a:lumOff val="25000"/>
                  </a:schemeClr>
                </a:solidFill>
                <a:latin typeface="Calibri" panose="020F0502020204030204" pitchFamily="34" charset="0"/>
                <a:ea typeface="Times New Roman" panose="02020603050405020304" pitchFamily="18" charset="0"/>
              </a:rPr>
              <a:t>Perspective nord-américaine</a:t>
            </a:r>
            <a:endParaRPr lang="fr-CA" sz="3200" b="1" dirty="0">
              <a:solidFill>
                <a:schemeClr val="tx2">
                  <a:lumMod val="75000"/>
                  <a:lumOff val="25000"/>
                </a:schemeClr>
              </a:solidFill>
            </a:endParaRPr>
          </a:p>
        </p:txBody>
      </p:sp>
      <p:sp>
        <p:nvSpPr>
          <p:cNvPr id="3" name="Espace réservé du contenu 2">
            <a:extLst>
              <a:ext uri="{FF2B5EF4-FFF2-40B4-BE49-F238E27FC236}">
                <a16:creationId xmlns:a16="http://schemas.microsoft.com/office/drawing/2014/main" id="{DA03F9D4-6F35-F4F1-9C70-6582C161C4B7}"/>
              </a:ext>
            </a:extLst>
          </p:cNvPr>
          <p:cNvSpPr>
            <a:spLocks noGrp="1"/>
          </p:cNvSpPr>
          <p:nvPr>
            <p:ph idx="1"/>
          </p:nvPr>
        </p:nvSpPr>
        <p:spPr>
          <a:xfrm>
            <a:off x="1137034" y="2194102"/>
            <a:ext cx="4438036" cy="3908585"/>
          </a:xfrm>
        </p:spPr>
        <p:txBody>
          <a:bodyPr>
            <a:normAutofit/>
          </a:bodyPr>
          <a:lstStyle/>
          <a:p>
            <a:pPr marL="0" indent="0">
              <a:buNone/>
            </a:pPr>
            <a:endParaRPr lang="fr-CA" sz="1800" dirty="0"/>
          </a:p>
          <a:p>
            <a:pPr marL="0" indent="0">
              <a:buNone/>
            </a:pPr>
            <a:endParaRPr lang="fr-CA" sz="1800" dirty="0"/>
          </a:p>
        </p:txBody>
      </p:sp>
      <p:sp>
        <p:nvSpPr>
          <p:cNvPr id="4" name="Espace réservé du contenu 3">
            <a:extLst>
              <a:ext uri="{FF2B5EF4-FFF2-40B4-BE49-F238E27FC236}">
                <a16:creationId xmlns:a16="http://schemas.microsoft.com/office/drawing/2014/main" id="{970EC557-86EA-B0F2-1B96-08B24B63649B}"/>
              </a:ext>
            </a:extLst>
          </p:cNvPr>
          <p:cNvSpPr txBox="1">
            <a:spLocks/>
          </p:cNvSpPr>
          <p:nvPr/>
        </p:nvSpPr>
        <p:spPr>
          <a:xfrm>
            <a:off x="308344" y="1264874"/>
            <a:ext cx="10345479" cy="50721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600" dirty="0">
                <a:latin typeface="Calibri" panose="020F0502020204030204" pitchFamily="34" charset="0"/>
                <a:ea typeface="Times New Roman" panose="02020603050405020304" pitchFamily="18" charset="0"/>
              </a:rPr>
              <a:t>La théorie pratique = « la science de liaison » (</a:t>
            </a:r>
            <a:r>
              <a:rPr lang="fr-CA" sz="2600" i="1" dirty="0" err="1">
                <a:latin typeface="Calibri" panose="020F0502020204030204" pitchFamily="34" charset="0"/>
                <a:ea typeface="Times New Roman" panose="02020603050405020304" pitchFamily="18" charset="0"/>
              </a:rPr>
              <a:t>linking</a:t>
            </a:r>
            <a:r>
              <a:rPr lang="fr-CA" sz="2600" i="1" dirty="0">
                <a:latin typeface="Calibri" panose="020F0502020204030204" pitchFamily="34" charset="0"/>
                <a:ea typeface="Times New Roman" panose="02020603050405020304" pitchFamily="18" charset="0"/>
              </a:rPr>
              <a:t> science</a:t>
            </a:r>
            <a:r>
              <a:rPr lang="fr-CA" sz="2600" dirty="0">
                <a:latin typeface="Calibri" panose="020F0502020204030204" pitchFamily="34" charset="0"/>
                <a:ea typeface="Times New Roman" panose="02020603050405020304" pitchFamily="18" charset="0"/>
              </a:rPr>
              <a:t>)</a:t>
            </a:r>
          </a:p>
          <a:p>
            <a:endParaRPr lang="fr-CA" sz="2600" dirty="0">
              <a:latin typeface="Calibri" panose="020F0502020204030204" pitchFamily="34" charset="0"/>
              <a:ea typeface="Times New Roman" panose="02020603050405020304" pitchFamily="18" charset="0"/>
            </a:endParaRPr>
          </a:p>
          <a:p>
            <a:endParaRPr lang="fr-CA" sz="2600" dirty="0">
              <a:latin typeface="Calibri" panose="020F0502020204030204" pitchFamily="34" charset="0"/>
              <a:ea typeface="Times New Roman" panose="02020603050405020304" pitchFamily="18" charset="0"/>
            </a:endParaRPr>
          </a:p>
          <a:p>
            <a:pPr marL="0" indent="0">
              <a:buNone/>
            </a:pPr>
            <a:endParaRPr lang="fr-CA" sz="1800" dirty="0">
              <a:latin typeface="Calibri" panose="020F0502020204030204" pitchFamily="34" charset="0"/>
              <a:ea typeface="Times New Roman" panose="02020603050405020304" pitchFamily="18" charset="0"/>
            </a:endParaRPr>
          </a:p>
        </p:txBody>
      </p:sp>
      <p:sp>
        <p:nvSpPr>
          <p:cNvPr id="5" name="Rectangle à coins arrondis 5">
            <a:extLst>
              <a:ext uri="{FF2B5EF4-FFF2-40B4-BE49-F238E27FC236}">
                <a16:creationId xmlns:a16="http://schemas.microsoft.com/office/drawing/2014/main" id="{FAE7AD5F-C987-E312-C657-0FF08E6B4A8A}"/>
              </a:ext>
            </a:extLst>
          </p:cNvPr>
          <p:cNvSpPr/>
          <p:nvPr/>
        </p:nvSpPr>
        <p:spPr>
          <a:xfrm>
            <a:off x="5925880" y="1884981"/>
            <a:ext cx="5957776" cy="4526825"/>
          </a:xfrm>
          <a:prstGeom prst="wedgeRoundRectCallout">
            <a:avLst>
              <a:gd name="adj1" fmla="val -79758"/>
              <a:gd name="adj2" fmla="val -14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i="1" dirty="0"/>
              <a:t>La véritable essence du problème réside dans la connexion entre </a:t>
            </a:r>
          </a:p>
          <a:p>
            <a:pPr algn="ctr"/>
            <a:r>
              <a:rPr lang="fr-CA" sz="2800" i="1" dirty="0"/>
              <a:t>les deux termes extrêmes – </a:t>
            </a:r>
          </a:p>
          <a:p>
            <a:pPr algn="ctr"/>
            <a:r>
              <a:rPr lang="fr-CA" sz="2800" i="1" dirty="0"/>
              <a:t>entre le théoricien et l’ouvrier pratique - par le biais de la science de liaison </a:t>
            </a:r>
            <a:r>
              <a:rPr lang="fr-CA" sz="2800" dirty="0"/>
              <a:t>(Dewey, 1900)</a:t>
            </a:r>
          </a:p>
        </p:txBody>
      </p:sp>
      <p:pic>
        <p:nvPicPr>
          <p:cNvPr id="7" name="Image 6">
            <a:extLst>
              <a:ext uri="{FF2B5EF4-FFF2-40B4-BE49-F238E27FC236}">
                <a16:creationId xmlns:a16="http://schemas.microsoft.com/office/drawing/2014/main" id="{4CFBF332-B9D0-1ACF-D686-235B2DEC7C6C}"/>
              </a:ext>
            </a:extLst>
          </p:cNvPr>
          <p:cNvPicPr>
            <a:picLocks noChangeAspect="1"/>
          </p:cNvPicPr>
          <p:nvPr/>
        </p:nvPicPr>
        <p:blipFill>
          <a:blip r:embed="rId3"/>
          <a:stretch>
            <a:fillRect/>
          </a:stretch>
        </p:blipFill>
        <p:spPr>
          <a:xfrm>
            <a:off x="1876415" y="2358706"/>
            <a:ext cx="2295750" cy="3107751"/>
          </a:xfrm>
          <a:prstGeom prst="rect">
            <a:avLst/>
          </a:prstGeom>
        </p:spPr>
      </p:pic>
    </p:spTree>
    <p:extLst>
      <p:ext uri="{BB962C8B-B14F-4D97-AF65-F5344CB8AC3E}">
        <p14:creationId xmlns:p14="http://schemas.microsoft.com/office/powerpoint/2010/main" val="39323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2407</TotalTime>
  <Words>3048</Words>
  <Application>Microsoft Office PowerPoint</Application>
  <PresentationFormat>Grand écran</PresentationFormat>
  <Paragraphs>240</Paragraphs>
  <Slides>32</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Aptos</vt:lpstr>
      <vt:lpstr>Aptos Display</vt:lpstr>
      <vt:lpstr>Arial</vt:lpstr>
      <vt:lpstr>Calibri</vt:lpstr>
      <vt:lpstr>Wingdings</vt:lpstr>
      <vt:lpstr>Thème Office</vt:lpstr>
      <vt:lpstr>La diversité des stratégies de formation : un trésor est caché dedans</vt:lpstr>
      <vt:lpstr>Éducation : un trésor…</vt:lpstr>
      <vt:lpstr>Éducation ou apprentissage  ?</vt:lpstr>
      <vt:lpstr>L’art et la science d’enseigner :  une théorie pratique</vt:lpstr>
      <vt:lpstr>L’art et la science d’enseigner :  une théorie pratique</vt:lpstr>
      <vt:lpstr>La diversité des stratégies de formation: un trésor est caché dedans ?</vt:lpstr>
      <vt:lpstr> Un carrefour d’idées:  le Québec </vt:lpstr>
      <vt:lpstr>Au carrefour : deux perspectives différentes sur la « théorie pratique »</vt:lpstr>
      <vt:lpstr>Perspective nord-américaine</vt:lpstr>
      <vt:lpstr> « La science de liaison » (linking science)</vt:lpstr>
      <vt:lpstr>Perspective nord-américaine Trois paradigmes de la « science de liaison »</vt:lpstr>
      <vt:lpstr>Research on teaching </vt:lpstr>
      <vt:lpstr>Research on teaching</vt:lpstr>
      <vt:lpstr>Research on teaching</vt:lpstr>
      <vt:lpstr>Instructional (-design) theory </vt:lpstr>
      <vt:lpstr>Instructional (-design) theory</vt:lpstr>
      <vt:lpstr>Présentation PowerPoint</vt:lpstr>
      <vt:lpstr> Comment apprend-on ?</vt:lpstr>
      <vt:lpstr>Présentation PowerPoint</vt:lpstr>
      <vt:lpstr>Recherche sur l’apprentissage  et la cognition</vt:lpstr>
      <vt:lpstr>Learning science </vt:lpstr>
      <vt:lpstr>Learning science</vt:lpstr>
      <vt:lpstr>Présentation PowerPoint</vt:lpstr>
      <vt:lpstr>Présentation PowerPoint</vt:lpstr>
      <vt:lpstr>La diversité des savoirs sur et pour la pratique éducative </vt:lpstr>
      <vt:lpstr>Présentation PowerPoint</vt:lpstr>
      <vt:lpstr>Présentation PowerPoint</vt:lpstr>
      <vt:lpstr>Le trésor caché dedans :</vt:lpstr>
      <vt:lpstr>Le trésor caché dedans :</vt:lpstr>
      <vt:lpstr>Présentation PowerPoint</vt:lpstr>
      <vt:lpstr>Présentation PowerPoint</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Pudelko, Béatrice</dc:creator>
  <cp:lastModifiedBy>Pudelko, Béatrice</cp:lastModifiedBy>
  <cp:revision>14</cp:revision>
  <dcterms:created xsi:type="dcterms:W3CDTF">2024-10-31T20:04:44Z</dcterms:created>
  <dcterms:modified xsi:type="dcterms:W3CDTF">2024-11-16T20:58:11Z</dcterms:modified>
</cp:coreProperties>
</file>