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8" r:id="rId1"/>
  </p:sldMasterIdLst>
  <p:notesMasterIdLst>
    <p:notesMasterId r:id="rId14"/>
  </p:notesMasterIdLst>
  <p:sldIdLst>
    <p:sldId id="256" r:id="rId2"/>
    <p:sldId id="257" r:id="rId3"/>
    <p:sldId id="268" r:id="rId4"/>
    <p:sldId id="289" r:id="rId5"/>
    <p:sldId id="285" r:id="rId6"/>
    <p:sldId id="286" r:id="rId7"/>
    <p:sldId id="269" r:id="rId8"/>
    <p:sldId id="280" r:id="rId9"/>
    <p:sldId id="281" r:id="rId10"/>
    <p:sldId id="287" r:id="rId11"/>
    <p:sldId id="288" r:id="rId12"/>
    <p:sldId id="29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éatrice Pudelko" initials="BP" lastIdx="1" clrIdx="0">
    <p:extLst>
      <p:ext uri="{19B8F6BF-5375-455C-9EA6-DF929625EA0E}">
        <p15:presenceInfo xmlns:p15="http://schemas.microsoft.com/office/powerpoint/2012/main" userId="S-1-5-21-2114926708-2082948277-1434255568-135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57"/>
    <p:restoredTop sz="94780"/>
  </p:normalViewPr>
  <p:slideViewPr>
    <p:cSldViewPr snapToGrid="0" snapToObjects="1">
      <p:cViewPr varScale="1">
        <p:scale>
          <a:sx n="68" d="100"/>
          <a:sy n="68" d="100"/>
        </p:scale>
        <p:origin x="61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9F5BF4-7388-4B43-AFAC-8D9AA47FB95A}" type="datetimeFigureOut">
              <a:rPr lang="fr-FR" smtClean="0"/>
              <a:t>02/05/2021</a:t>
            </a:fld>
            <a:endParaRPr lang="fr-FR"/>
          </a:p>
        </p:txBody>
      </p:sp>
      <p:sp>
        <p:nvSpPr>
          <p:cNvPr id="4" name="Espace réservé de l'image de diapositiv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BF7D4F-57CB-4C48-B3AE-21A3BEA03F94}" type="slidenum">
              <a:rPr lang="fr-FR" smtClean="0"/>
              <a:t>‹N°›</a:t>
            </a:fld>
            <a:endParaRPr lang="fr-FR"/>
          </a:p>
        </p:txBody>
      </p:sp>
    </p:spTree>
    <p:extLst>
      <p:ext uri="{BB962C8B-B14F-4D97-AF65-F5344CB8AC3E}">
        <p14:creationId xmlns:p14="http://schemas.microsoft.com/office/powerpoint/2010/main" val="14174666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fr-CA"/>
              <a:t>Modifier le style du titre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CA"/>
              <a:t>Modifier le style des sous-titres du masque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D6B298F1-3AB1-054B-BA4A-7BED95A66CCC}" type="datetimeFigureOut">
              <a:rPr lang="fr-FR" smtClean="0"/>
              <a:t>02/05/2021</a:t>
            </a:fld>
            <a:endParaRPr lang="fr-FR"/>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fr-FR"/>
          </a:p>
        </p:txBody>
      </p:sp>
      <p:sp>
        <p:nvSpPr>
          <p:cNvPr id="6" name="Slide Number Placeholder 5"/>
          <p:cNvSpPr>
            <a:spLocks noGrp="1"/>
          </p:cNvSpPr>
          <p:nvPr>
            <p:ph type="sldNum" sz="quarter" idx="12"/>
          </p:nvPr>
        </p:nvSpPr>
        <p:spPr>
          <a:xfrm>
            <a:off x="10469880" y="320040"/>
            <a:ext cx="914400" cy="320040"/>
          </a:xfrm>
        </p:spPr>
        <p:txBody>
          <a:bodyPr/>
          <a:lstStyle/>
          <a:p>
            <a:fld id="{DBE3488D-A66F-6A46-881B-D37006405D06}" type="slidenum">
              <a:rPr lang="fr-FR" smtClean="0"/>
              <a:t>‹N°›</a:t>
            </a:fld>
            <a:endParaRPr lang="fr-FR"/>
          </a:p>
        </p:txBody>
      </p:sp>
    </p:spTree>
    <p:extLst>
      <p:ext uri="{BB962C8B-B14F-4D97-AF65-F5344CB8AC3E}">
        <p14:creationId xmlns:p14="http://schemas.microsoft.com/office/powerpoint/2010/main" val="2589475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fr-CA"/>
              <a:t>Modifier le style du titre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dirty="0"/>
          </a:p>
        </p:txBody>
      </p:sp>
      <p:sp>
        <p:nvSpPr>
          <p:cNvPr id="4" name="Date Placeholder 3"/>
          <p:cNvSpPr>
            <a:spLocks noGrp="1"/>
          </p:cNvSpPr>
          <p:nvPr>
            <p:ph type="dt" sz="half" idx="10"/>
          </p:nvPr>
        </p:nvSpPr>
        <p:spPr/>
        <p:txBody>
          <a:bodyPr/>
          <a:lstStyle/>
          <a:p>
            <a:fld id="{D6B298F1-3AB1-054B-BA4A-7BED95A66CCC}" type="datetimeFigureOut">
              <a:rPr lang="fr-FR" smtClean="0"/>
              <a:t>02/05/2021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BE3488D-A66F-6A46-881B-D37006405D06}" type="slidenum">
              <a:rPr lang="fr-FR" smtClean="0"/>
              <a:t>‹N°›</a:t>
            </a:fld>
            <a:endParaRPr lang="fr-FR"/>
          </a:p>
        </p:txBody>
      </p:sp>
    </p:spTree>
    <p:extLst>
      <p:ext uri="{BB962C8B-B14F-4D97-AF65-F5344CB8AC3E}">
        <p14:creationId xmlns:p14="http://schemas.microsoft.com/office/powerpoint/2010/main" val="1636345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fr-CA"/>
              <a:t>Modifier le style du titre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dirty="0"/>
          </a:p>
        </p:txBody>
      </p:sp>
      <p:sp>
        <p:nvSpPr>
          <p:cNvPr id="4" name="Date Placeholder 3"/>
          <p:cNvSpPr>
            <a:spLocks noGrp="1"/>
          </p:cNvSpPr>
          <p:nvPr>
            <p:ph type="dt" sz="half" idx="10"/>
          </p:nvPr>
        </p:nvSpPr>
        <p:spPr>
          <a:xfrm>
            <a:off x="804672" y="320040"/>
            <a:ext cx="3657600" cy="320040"/>
          </a:xfrm>
        </p:spPr>
        <p:txBody>
          <a:bodyPr/>
          <a:lstStyle/>
          <a:p>
            <a:fld id="{D6B298F1-3AB1-054B-BA4A-7BED95A66CCC}" type="datetimeFigureOut">
              <a:rPr lang="fr-FR" smtClean="0"/>
              <a:t>02/05/2021</a:t>
            </a:fld>
            <a:endParaRPr lang="fr-FR"/>
          </a:p>
        </p:txBody>
      </p:sp>
      <p:sp>
        <p:nvSpPr>
          <p:cNvPr id="5" name="Footer Placeholder 4"/>
          <p:cNvSpPr>
            <a:spLocks noGrp="1"/>
          </p:cNvSpPr>
          <p:nvPr>
            <p:ph type="ftr" sz="quarter" idx="11"/>
          </p:nvPr>
        </p:nvSpPr>
        <p:spPr>
          <a:xfrm>
            <a:off x="804672" y="6227064"/>
            <a:ext cx="10588752" cy="320040"/>
          </a:xfrm>
        </p:spPr>
        <p:txBody>
          <a:bodyPr/>
          <a:lstStyle/>
          <a:p>
            <a:endParaRPr lang="fr-FR"/>
          </a:p>
        </p:txBody>
      </p:sp>
      <p:sp>
        <p:nvSpPr>
          <p:cNvPr id="6" name="Slide Number Placeholder 5"/>
          <p:cNvSpPr>
            <a:spLocks noGrp="1"/>
          </p:cNvSpPr>
          <p:nvPr>
            <p:ph type="sldNum" sz="quarter" idx="12"/>
          </p:nvPr>
        </p:nvSpPr>
        <p:spPr>
          <a:xfrm>
            <a:off x="10469880" y="320040"/>
            <a:ext cx="914400" cy="320040"/>
          </a:xfrm>
        </p:spPr>
        <p:txBody>
          <a:bodyPr/>
          <a:lstStyle/>
          <a:p>
            <a:fld id="{DBE3488D-A66F-6A46-881B-D37006405D06}" type="slidenum">
              <a:rPr lang="fr-FR" smtClean="0"/>
              <a:t>‹N°›</a:t>
            </a:fld>
            <a:endParaRPr lang="fr-FR"/>
          </a:p>
        </p:txBody>
      </p:sp>
    </p:spTree>
    <p:extLst>
      <p:ext uri="{BB962C8B-B14F-4D97-AF65-F5344CB8AC3E}">
        <p14:creationId xmlns:p14="http://schemas.microsoft.com/office/powerpoint/2010/main" val="999070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fr-CA"/>
              <a:t>Modifier le style du titre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dirty="0"/>
          </a:p>
        </p:txBody>
      </p:sp>
      <p:sp>
        <p:nvSpPr>
          <p:cNvPr id="4" name="Date Placeholder 3"/>
          <p:cNvSpPr>
            <a:spLocks noGrp="1"/>
          </p:cNvSpPr>
          <p:nvPr>
            <p:ph type="dt" sz="half" idx="10"/>
          </p:nvPr>
        </p:nvSpPr>
        <p:spPr/>
        <p:txBody>
          <a:bodyPr/>
          <a:lstStyle/>
          <a:p>
            <a:fld id="{D6B298F1-3AB1-054B-BA4A-7BED95A66CCC}" type="datetimeFigureOut">
              <a:rPr lang="fr-FR" smtClean="0"/>
              <a:t>02/05/2021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BE3488D-A66F-6A46-881B-D37006405D06}" type="slidenum">
              <a:rPr lang="fr-FR" smtClean="0"/>
              <a:t>‹N°›</a:t>
            </a:fld>
            <a:endParaRPr lang="fr-FR"/>
          </a:p>
        </p:txBody>
      </p:sp>
    </p:spTree>
    <p:extLst>
      <p:ext uri="{BB962C8B-B14F-4D97-AF65-F5344CB8AC3E}">
        <p14:creationId xmlns:p14="http://schemas.microsoft.com/office/powerpoint/2010/main" val="2292736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fr-CA"/>
              <a:t>Modifier le style du titre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CA"/>
              <a:t>Cliquez pour modifier les styles du texte du masque</a:t>
            </a:r>
          </a:p>
        </p:txBody>
      </p:sp>
      <p:sp>
        <p:nvSpPr>
          <p:cNvPr id="4" name="Date Placeholder 3"/>
          <p:cNvSpPr>
            <a:spLocks noGrp="1"/>
          </p:cNvSpPr>
          <p:nvPr>
            <p:ph type="dt" sz="half" idx="10"/>
          </p:nvPr>
        </p:nvSpPr>
        <p:spPr>
          <a:xfrm>
            <a:off x="804672" y="320040"/>
            <a:ext cx="3657600" cy="320040"/>
          </a:xfrm>
        </p:spPr>
        <p:txBody>
          <a:bodyPr/>
          <a:lstStyle/>
          <a:p>
            <a:fld id="{D6B298F1-3AB1-054B-BA4A-7BED95A66CCC}" type="datetimeFigureOut">
              <a:rPr lang="fr-FR" smtClean="0"/>
              <a:t>02/05/2021</a:t>
            </a:fld>
            <a:endParaRPr lang="fr-FR"/>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fr-FR"/>
          </a:p>
        </p:txBody>
      </p:sp>
      <p:sp>
        <p:nvSpPr>
          <p:cNvPr id="6" name="Slide Number Placeholder 5"/>
          <p:cNvSpPr>
            <a:spLocks noGrp="1"/>
          </p:cNvSpPr>
          <p:nvPr>
            <p:ph type="sldNum" sz="quarter" idx="12"/>
          </p:nvPr>
        </p:nvSpPr>
        <p:spPr>
          <a:xfrm>
            <a:off x="10469880" y="320040"/>
            <a:ext cx="914400" cy="320040"/>
          </a:xfrm>
        </p:spPr>
        <p:txBody>
          <a:bodyPr/>
          <a:lstStyle/>
          <a:p>
            <a:fld id="{DBE3488D-A66F-6A46-881B-D37006405D06}" type="slidenum">
              <a:rPr lang="fr-FR" smtClean="0"/>
              <a:t>‹N°›</a:t>
            </a:fld>
            <a:endParaRPr lang="fr-FR"/>
          </a:p>
        </p:txBody>
      </p:sp>
    </p:spTree>
    <p:extLst>
      <p:ext uri="{BB962C8B-B14F-4D97-AF65-F5344CB8AC3E}">
        <p14:creationId xmlns:p14="http://schemas.microsoft.com/office/powerpoint/2010/main" val="473954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fr-CA"/>
              <a:t>Modifier le style du titre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dirty="0"/>
          </a:p>
        </p:txBody>
      </p:sp>
      <p:sp>
        <p:nvSpPr>
          <p:cNvPr id="5" name="Date Placeholder 4"/>
          <p:cNvSpPr>
            <a:spLocks noGrp="1"/>
          </p:cNvSpPr>
          <p:nvPr>
            <p:ph type="dt" sz="half" idx="10"/>
          </p:nvPr>
        </p:nvSpPr>
        <p:spPr>
          <a:xfrm>
            <a:off x="804672" y="320040"/>
            <a:ext cx="3657600" cy="320040"/>
          </a:xfrm>
        </p:spPr>
        <p:txBody>
          <a:bodyPr/>
          <a:lstStyle/>
          <a:p>
            <a:fld id="{D6B298F1-3AB1-054B-BA4A-7BED95A66CCC}" type="datetimeFigureOut">
              <a:rPr lang="fr-FR" smtClean="0"/>
              <a:t>02/05/2021</a:t>
            </a:fld>
            <a:endParaRPr lang="fr-FR"/>
          </a:p>
        </p:txBody>
      </p:sp>
      <p:sp>
        <p:nvSpPr>
          <p:cNvPr id="6" name="Footer Placeholder 5"/>
          <p:cNvSpPr>
            <a:spLocks noGrp="1"/>
          </p:cNvSpPr>
          <p:nvPr>
            <p:ph type="ftr" sz="quarter" idx="11"/>
          </p:nvPr>
        </p:nvSpPr>
        <p:spPr>
          <a:xfrm>
            <a:off x="804672" y="6227064"/>
            <a:ext cx="10588752" cy="320040"/>
          </a:xfrm>
        </p:spPr>
        <p:txBody>
          <a:bodyPr/>
          <a:lstStyle/>
          <a:p>
            <a:endParaRPr lang="fr-FR"/>
          </a:p>
        </p:txBody>
      </p:sp>
      <p:sp>
        <p:nvSpPr>
          <p:cNvPr id="7" name="Slide Number Placeholder 6"/>
          <p:cNvSpPr>
            <a:spLocks noGrp="1"/>
          </p:cNvSpPr>
          <p:nvPr>
            <p:ph type="sldNum" sz="quarter" idx="12"/>
          </p:nvPr>
        </p:nvSpPr>
        <p:spPr>
          <a:xfrm>
            <a:off x="10469880" y="320040"/>
            <a:ext cx="914400" cy="320040"/>
          </a:xfrm>
        </p:spPr>
        <p:txBody>
          <a:bodyPr/>
          <a:lstStyle/>
          <a:p>
            <a:fld id="{DBE3488D-A66F-6A46-881B-D37006405D06}" type="slidenum">
              <a:rPr lang="fr-FR" smtClean="0"/>
              <a:t>‹N°›</a:t>
            </a:fld>
            <a:endParaRPr lang="fr-FR"/>
          </a:p>
        </p:txBody>
      </p:sp>
    </p:spTree>
    <p:extLst>
      <p:ext uri="{BB962C8B-B14F-4D97-AF65-F5344CB8AC3E}">
        <p14:creationId xmlns:p14="http://schemas.microsoft.com/office/powerpoint/2010/main" val="17924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fr-CA"/>
              <a:t>Modifier le style du titre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Cliquez pour modifier les styles du texte du masque</a:t>
            </a:r>
          </a:p>
        </p:txBody>
      </p:sp>
      <p:sp>
        <p:nvSpPr>
          <p:cNvPr id="4" name="Content Placeholder 3"/>
          <p:cNvSpPr>
            <a:spLocks noGrp="1"/>
          </p:cNvSpPr>
          <p:nvPr>
            <p:ph sz="half" idx="2"/>
          </p:nvPr>
        </p:nvSpPr>
        <p:spPr>
          <a:xfrm>
            <a:off x="5125305" y="1488985"/>
            <a:ext cx="6264350" cy="1696853"/>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Cliquez pour modifier les styles du texte du masque</a:t>
            </a:r>
          </a:p>
        </p:txBody>
      </p:sp>
      <p:sp>
        <p:nvSpPr>
          <p:cNvPr id="6" name="Content Placeholder 5"/>
          <p:cNvSpPr>
            <a:spLocks noGrp="1"/>
          </p:cNvSpPr>
          <p:nvPr>
            <p:ph sz="quarter" idx="4"/>
          </p:nvPr>
        </p:nvSpPr>
        <p:spPr>
          <a:xfrm>
            <a:off x="5118447" y="4351687"/>
            <a:ext cx="6265588" cy="1704060"/>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dirty="0"/>
          </a:p>
        </p:txBody>
      </p:sp>
      <p:sp>
        <p:nvSpPr>
          <p:cNvPr id="7" name="Date Placeholder 6"/>
          <p:cNvSpPr>
            <a:spLocks noGrp="1"/>
          </p:cNvSpPr>
          <p:nvPr>
            <p:ph type="dt" sz="half" idx="10"/>
          </p:nvPr>
        </p:nvSpPr>
        <p:spPr>
          <a:xfrm>
            <a:off x="804672" y="320040"/>
            <a:ext cx="3657600" cy="320040"/>
          </a:xfrm>
        </p:spPr>
        <p:txBody>
          <a:bodyPr/>
          <a:lstStyle/>
          <a:p>
            <a:fld id="{D6B298F1-3AB1-054B-BA4A-7BED95A66CCC}" type="datetimeFigureOut">
              <a:rPr lang="fr-FR" smtClean="0"/>
              <a:t>02/05/2021</a:t>
            </a:fld>
            <a:endParaRPr lang="fr-FR"/>
          </a:p>
        </p:txBody>
      </p:sp>
      <p:sp>
        <p:nvSpPr>
          <p:cNvPr id="8" name="Footer Placeholder 7"/>
          <p:cNvSpPr>
            <a:spLocks noGrp="1"/>
          </p:cNvSpPr>
          <p:nvPr>
            <p:ph type="ftr" sz="quarter" idx="11"/>
          </p:nvPr>
        </p:nvSpPr>
        <p:spPr>
          <a:xfrm>
            <a:off x="804672" y="6227064"/>
            <a:ext cx="10588752" cy="320040"/>
          </a:xfrm>
        </p:spPr>
        <p:txBody>
          <a:bodyPr/>
          <a:lstStyle/>
          <a:p>
            <a:endParaRPr lang="fr-FR"/>
          </a:p>
        </p:txBody>
      </p:sp>
      <p:sp>
        <p:nvSpPr>
          <p:cNvPr id="9" name="Slide Number Placeholder 8"/>
          <p:cNvSpPr>
            <a:spLocks noGrp="1"/>
          </p:cNvSpPr>
          <p:nvPr>
            <p:ph type="sldNum" sz="quarter" idx="12"/>
          </p:nvPr>
        </p:nvSpPr>
        <p:spPr>
          <a:xfrm>
            <a:off x="10469880" y="320040"/>
            <a:ext cx="914400" cy="320040"/>
          </a:xfrm>
        </p:spPr>
        <p:txBody>
          <a:bodyPr/>
          <a:lstStyle/>
          <a:p>
            <a:fld id="{DBE3488D-A66F-6A46-881B-D37006405D06}" type="slidenum">
              <a:rPr lang="fr-FR" smtClean="0"/>
              <a:t>‹N°›</a:t>
            </a:fld>
            <a:endParaRPr lang="fr-FR"/>
          </a:p>
        </p:txBody>
      </p:sp>
    </p:spTree>
    <p:extLst>
      <p:ext uri="{BB962C8B-B14F-4D97-AF65-F5344CB8AC3E}">
        <p14:creationId xmlns:p14="http://schemas.microsoft.com/office/powerpoint/2010/main" val="4068742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fr-CA"/>
              <a:t>Modifier le style du titre</a:t>
            </a:r>
            <a:endParaRPr lang="en-US" dirty="0"/>
          </a:p>
        </p:txBody>
      </p:sp>
      <p:sp>
        <p:nvSpPr>
          <p:cNvPr id="3" name="Date Placeholder 2"/>
          <p:cNvSpPr>
            <a:spLocks noGrp="1"/>
          </p:cNvSpPr>
          <p:nvPr>
            <p:ph type="dt" sz="half" idx="10"/>
          </p:nvPr>
        </p:nvSpPr>
        <p:spPr/>
        <p:txBody>
          <a:bodyPr/>
          <a:lstStyle/>
          <a:p>
            <a:fld id="{D6B298F1-3AB1-054B-BA4A-7BED95A66CCC}" type="datetimeFigureOut">
              <a:rPr lang="fr-FR" smtClean="0"/>
              <a:t>02/05/2021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BE3488D-A66F-6A46-881B-D37006405D06}" type="slidenum">
              <a:rPr lang="fr-FR" smtClean="0"/>
              <a:t>‹N°›</a:t>
            </a:fld>
            <a:endParaRPr lang="fr-FR"/>
          </a:p>
        </p:txBody>
      </p:sp>
    </p:spTree>
    <p:extLst>
      <p:ext uri="{BB962C8B-B14F-4D97-AF65-F5344CB8AC3E}">
        <p14:creationId xmlns:p14="http://schemas.microsoft.com/office/powerpoint/2010/main" val="676877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D6B298F1-3AB1-054B-BA4A-7BED95A66CCC}" type="datetimeFigureOut">
              <a:rPr lang="fr-FR" smtClean="0"/>
              <a:t>02/05/2021</a:t>
            </a:fld>
            <a:endParaRPr lang="fr-FR"/>
          </a:p>
        </p:txBody>
      </p:sp>
      <p:sp>
        <p:nvSpPr>
          <p:cNvPr id="3" name="Footer Placeholder 2"/>
          <p:cNvSpPr>
            <a:spLocks noGrp="1"/>
          </p:cNvSpPr>
          <p:nvPr>
            <p:ph type="ftr" sz="quarter" idx="11"/>
          </p:nvPr>
        </p:nvSpPr>
        <p:spPr>
          <a:xfrm>
            <a:off x="804672" y="6227064"/>
            <a:ext cx="10588752" cy="320040"/>
          </a:xfrm>
        </p:spPr>
        <p:txBody>
          <a:bodyPr/>
          <a:lstStyle/>
          <a:p>
            <a:endParaRPr lang="fr-FR"/>
          </a:p>
        </p:txBody>
      </p:sp>
      <p:sp>
        <p:nvSpPr>
          <p:cNvPr id="4" name="Slide Number Placeholder 3"/>
          <p:cNvSpPr>
            <a:spLocks noGrp="1"/>
          </p:cNvSpPr>
          <p:nvPr>
            <p:ph type="sldNum" sz="quarter" idx="12"/>
          </p:nvPr>
        </p:nvSpPr>
        <p:spPr>
          <a:xfrm>
            <a:off x="10469880" y="320040"/>
            <a:ext cx="914400" cy="320040"/>
          </a:xfrm>
        </p:spPr>
        <p:txBody>
          <a:bodyPr/>
          <a:lstStyle/>
          <a:p>
            <a:fld id="{DBE3488D-A66F-6A46-881B-D37006405D06}" type="slidenum">
              <a:rPr lang="fr-FR" smtClean="0"/>
              <a:t>‹N°›</a:t>
            </a:fld>
            <a:endParaRPr lang="fr-FR"/>
          </a:p>
        </p:txBody>
      </p:sp>
    </p:spTree>
    <p:extLst>
      <p:ext uri="{BB962C8B-B14F-4D97-AF65-F5344CB8AC3E}">
        <p14:creationId xmlns:p14="http://schemas.microsoft.com/office/powerpoint/2010/main" val="1332300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fr-CA"/>
              <a:t>Modifier le style du titre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CA"/>
              <a:t>Cliquez pour modifier les styles du texte du masque</a:t>
            </a:r>
          </a:p>
        </p:txBody>
      </p:sp>
      <p:sp>
        <p:nvSpPr>
          <p:cNvPr id="5" name="Date Placeholder 4"/>
          <p:cNvSpPr>
            <a:spLocks noGrp="1"/>
          </p:cNvSpPr>
          <p:nvPr>
            <p:ph type="dt" sz="half" idx="10"/>
          </p:nvPr>
        </p:nvSpPr>
        <p:spPr/>
        <p:txBody>
          <a:bodyPr/>
          <a:lstStyle/>
          <a:p>
            <a:fld id="{D6B298F1-3AB1-054B-BA4A-7BED95A66CCC}" type="datetimeFigureOut">
              <a:rPr lang="fr-FR" smtClean="0"/>
              <a:t>02/05/2021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BE3488D-A66F-6A46-881B-D37006405D06}" type="slidenum">
              <a:rPr lang="fr-FR" smtClean="0"/>
              <a:t>‹N°›</a:t>
            </a:fld>
            <a:endParaRPr lang="fr-FR"/>
          </a:p>
        </p:txBody>
      </p:sp>
    </p:spTree>
    <p:extLst>
      <p:ext uri="{BB962C8B-B14F-4D97-AF65-F5344CB8AC3E}">
        <p14:creationId xmlns:p14="http://schemas.microsoft.com/office/powerpoint/2010/main" val="3322347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A"/>
              <a:t>Cliquez sur l'icône pour ajouter une image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fr-CA"/>
              <a:t>Modifier le style du titre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CA"/>
              <a:t>Cliquez pour modifier les styles du texte du masque</a:t>
            </a:r>
          </a:p>
        </p:txBody>
      </p:sp>
      <p:sp>
        <p:nvSpPr>
          <p:cNvPr id="5" name="Date Placeholder 4"/>
          <p:cNvSpPr>
            <a:spLocks noGrp="1"/>
          </p:cNvSpPr>
          <p:nvPr>
            <p:ph type="dt" sz="half" idx="10"/>
          </p:nvPr>
        </p:nvSpPr>
        <p:spPr>
          <a:xfrm>
            <a:off x="804672" y="320040"/>
            <a:ext cx="3657600" cy="320040"/>
          </a:xfrm>
        </p:spPr>
        <p:txBody>
          <a:bodyPr/>
          <a:lstStyle/>
          <a:p>
            <a:fld id="{D6B298F1-3AB1-054B-BA4A-7BED95A66CCC}" type="datetimeFigureOut">
              <a:rPr lang="fr-FR" smtClean="0"/>
              <a:t>02/05/2021</a:t>
            </a:fld>
            <a:endParaRPr lang="fr-FR"/>
          </a:p>
        </p:txBody>
      </p:sp>
      <p:sp>
        <p:nvSpPr>
          <p:cNvPr id="6" name="Footer Placeholder 5"/>
          <p:cNvSpPr>
            <a:spLocks noGrp="1"/>
          </p:cNvSpPr>
          <p:nvPr>
            <p:ph type="ftr" sz="quarter" idx="11"/>
          </p:nvPr>
        </p:nvSpPr>
        <p:spPr>
          <a:xfrm>
            <a:off x="804672" y="6227064"/>
            <a:ext cx="5942203" cy="320040"/>
          </a:xfrm>
        </p:spPr>
        <p:txBody>
          <a:bodyPr/>
          <a:lstStyle/>
          <a:p>
            <a:endParaRPr lang="fr-FR"/>
          </a:p>
        </p:txBody>
      </p:sp>
      <p:sp>
        <p:nvSpPr>
          <p:cNvPr id="7" name="Slide Number Placeholder 6"/>
          <p:cNvSpPr>
            <a:spLocks noGrp="1"/>
          </p:cNvSpPr>
          <p:nvPr>
            <p:ph type="sldNum" sz="quarter" idx="12"/>
          </p:nvPr>
        </p:nvSpPr>
        <p:spPr>
          <a:xfrm>
            <a:off x="5828377" y="320040"/>
            <a:ext cx="914400" cy="320040"/>
          </a:xfrm>
        </p:spPr>
        <p:txBody>
          <a:bodyPr/>
          <a:lstStyle/>
          <a:p>
            <a:fld id="{DBE3488D-A66F-6A46-881B-D37006405D06}" type="slidenum">
              <a:rPr lang="fr-FR" smtClean="0"/>
              <a:t>‹N°›</a:t>
            </a:fld>
            <a:endParaRPr lang="fr-FR"/>
          </a:p>
        </p:txBody>
      </p:sp>
    </p:spTree>
    <p:extLst>
      <p:ext uri="{BB962C8B-B14F-4D97-AF65-F5344CB8AC3E}">
        <p14:creationId xmlns:p14="http://schemas.microsoft.com/office/powerpoint/2010/main" val="280102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fr-CA"/>
              <a:t>Modifier le style du titre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D6B298F1-3AB1-054B-BA4A-7BED95A66CCC}" type="datetimeFigureOut">
              <a:rPr lang="fr-FR" smtClean="0"/>
              <a:t>02/05/2021</a:t>
            </a:fld>
            <a:endParaRPr lang="fr-FR"/>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DBE3488D-A66F-6A46-881B-D37006405D06}" type="slidenum">
              <a:rPr lang="fr-FR" smtClean="0"/>
              <a:t>‹N°›</a:t>
            </a:fld>
            <a:endParaRPr lang="fr-FR"/>
          </a:p>
        </p:txBody>
      </p:sp>
    </p:spTree>
    <p:extLst>
      <p:ext uri="{BB962C8B-B14F-4D97-AF65-F5344CB8AC3E}">
        <p14:creationId xmlns:p14="http://schemas.microsoft.com/office/powerpoint/2010/main" val="3884570256"/>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ase.org/wp-content/uploads/2020/06/2016-Covid_CarriereProf_Fin_Diffusion-Traduction-AB.pdf" TargetMode="External"/><Relationship Id="rId2" Type="http://schemas.openxmlformats.org/officeDocument/2006/relationships/hyperlink" Target="https://spptu.teluq.ca/surcharge-precarisation-meres-choisissent-profession-universitair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20FC87-D118-8E43-A082-1B7BC8B67D8E}"/>
              </a:ext>
            </a:extLst>
          </p:cNvPr>
          <p:cNvSpPr>
            <a:spLocks noGrp="1"/>
          </p:cNvSpPr>
          <p:nvPr>
            <p:ph type="ctrTitle"/>
          </p:nvPr>
        </p:nvSpPr>
        <p:spPr>
          <a:xfrm>
            <a:off x="1765724" y="2157537"/>
            <a:ext cx="8679915" cy="1748729"/>
          </a:xfrm>
        </p:spPr>
        <p:txBody>
          <a:bodyPr>
            <a:normAutofit fontScale="90000"/>
          </a:bodyPr>
          <a:lstStyle/>
          <a:p>
            <a:r>
              <a:rPr lang="fr-CA" sz="3600" dirty="0"/>
              <a:t>Les conditions gagnantes pour assurer un environnement universitaire ÉDI. </a:t>
            </a:r>
            <a:br>
              <a:rPr lang="fr-CA" sz="3600" dirty="0"/>
            </a:br>
            <a:r>
              <a:rPr lang="fr-CA" sz="3600" dirty="0"/>
              <a:t>Les travaux du Syndicat des</a:t>
            </a:r>
            <a:br>
              <a:rPr lang="fr-CA" sz="3600" dirty="0"/>
            </a:br>
            <a:r>
              <a:rPr lang="fr-CA" sz="3600" dirty="0" err="1"/>
              <a:t>professeur.e.s</a:t>
            </a:r>
            <a:r>
              <a:rPr lang="fr-CA" sz="3600" dirty="0"/>
              <a:t> de la </a:t>
            </a:r>
            <a:r>
              <a:rPr lang="fr-CA" sz="3600" dirty="0" err="1"/>
              <a:t>Téluq</a:t>
            </a:r>
            <a:r>
              <a:rPr lang="fr-CA" sz="3600" dirty="0"/>
              <a:t> (SPPTU)</a:t>
            </a:r>
            <a:endParaRPr lang="fr-FR" dirty="0"/>
          </a:p>
        </p:txBody>
      </p:sp>
      <p:sp>
        <p:nvSpPr>
          <p:cNvPr id="3" name="Sous-titre 2">
            <a:extLst>
              <a:ext uri="{FF2B5EF4-FFF2-40B4-BE49-F238E27FC236}">
                <a16:creationId xmlns:a16="http://schemas.microsoft.com/office/drawing/2014/main" id="{C1568088-A34A-304F-BEC3-8A2C75B4494C}"/>
              </a:ext>
            </a:extLst>
          </p:cNvPr>
          <p:cNvSpPr>
            <a:spLocks noGrp="1"/>
          </p:cNvSpPr>
          <p:nvPr>
            <p:ph type="subTitle" idx="1"/>
          </p:nvPr>
        </p:nvSpPr>
        <p:spPr/>
        <p:txBody>
          <a:bodyPr>
            <a:normAutofit fontScale="85000" lnSpcReduction="20000"/>
          </a:bodyPr>
          <a:lstStyle/>
          <a:p>
            <a:endParaRPr lang="fr-FR" dirty="0"/>
          </a:p>
          <a:p>
            <a:r>
              <a:rPr lang="fr-FR" dirty="0"/>
              <a:t>Présenté au </a:t>
            </a:r>
            <a:r>
              <a:rPr lang="fr-CA" dirty="0"/>
              <a:t>88e Congrès de l'</a:t>
            </a:r>
            <a:r>
              <a:rPr lang="fr-CA" dirty="0" err="1"/>
              <a:t>Acfas</a:t>
            </a:r>
            <a:r>
              <a:rPr lang="fr-CA" dirty="0"/>
              <a:t>, au colloque 7 – Nouvelles normes en équité, diversité et inclusion (ÉDI): conditions d’application dans les universités et leur impact sur le corps professoral</a:t>
            </a:r>
            <a:endParaRPr lang="fr-FR" dirty="0"/>
          </a:p>
          <a:p>
            <a:r>
              <a:rPr lang="fr-FR" dirty="0"/>
              <a:t>Anne Renée Gravel et Valéry Psyché, 5 mai 2021 </a:t>
            </a:r>
          </a:p>
        </p:txBody>
      </p:sp>
      <p:pic>
        <p:nvPicPr>
          <p:cNvPr id="5" name="Image 4" descr="Une image contenant texte&#10;&#10;Description générée automatiquement">
            <a:extLst>
              <a:ext uri="{FF2B5EF4-FFF2-40B4-BE49-F238E27FC236}">
                <a16:creationId xmlns:a16="http://schemas.microsoft.com/office/drawing/2014/main" id="{3251F405-48FB-476F-B33A-617B30B73474}"/>
              </a:ext>
            </a:extLst>
          </p:cNvPr>
          <p:cNvPicPr>
            <a:picLocks noChangeAspect="1"/>
          </p:cNvPicPr>
          <p:nvPr/>
        </p:nvPicPr>
        <p:blipFill>
          <a:blip r:embed="rId2"/>
          <a:stretch>
            <a:fillRect/>
          </a:stretch>
        </p:blipFill>
        <p:spPr>
          <a:xfrm>
            <a:off x="5300612" y="5860878"/>
            <a:ext cx="1590675" cy="847725"/>
          </a:xfrm>
          <a:prstGeom prst="rect">
            <a:avLst/>
          </a:prstGeom>
        </p:spPr>
      </p:pic>
    </p:spTree>
    <p:extLst>
      <p:ext uri="{BB962C8B-B14F-4D97-AF65-F5344CB8AC3E}">
        <p14:creationId xmlns:p14="http://schemas.microsoft.com/office/powerpoint/2010/main" val="36169678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8E1EB1-0BAC-0F4E-B838-D7158808ACC4}"/>
              </a:ext>
            </a:extLst>
          </p:cNvPr>
          <p:cNvSpPr>
            <a:spLocks noGrp="1"/>
          </p:cNvSpPr>
          <p:nvPr>
            <p:ph type="title"/>
          </p:nvPr>
        </p:nvSpPr>
        <p:spPr/>
        <p:txBody>
          <a:bodyPr>
            <a:normAutofit/>
          </a:bodyPr>
          <a:lstStyle/>
          <a:p>
            <a:r>
              <a:rPr lang="fr-FR" dirty="0"/>
              <a:t>Activités</a:t>
            </a:r>
          </a:p>
        </p:txBody>
      </p:sp>
      <p:sp>
        <p:nvSpPr>
          <p:cNvPr id="3" name="Espace réservé du contenu 2">
            <a:extLst>
              <a:ext uri="{FF2B5EF4-FFF2-40B4-BE49-F238E27FC236}">
                <a16:creationId xmlns:a16="http://schemas.microsoft.com/office/drawing/2014/main" id="{BD4B2C14-D979-D543-BD9A-39C403F3D0CB}"/>
              </a:ext>
            </a:extLst>
          </p:cNvPr>
          <p:cNvSpPr>
            <a:spLocks noGrp="1"/>
          </p:cNvSpPr>
          <p:nvPr>
            <p:ph idx="1"/>
          </p:nvPr>
        </p:nvSpPr>
        <p:spPr>
          <a:xfrm>
            <a:off x="4529797" y="450165"/>
            <a:ext cx="7132320" cy="6161649"/>
          </a:xfrm>
        </p:spPr>
        <p:txBody>
          <a:bodyPr>
            <a:normAutofit fontScale="55000" lnSpcReduction="20000"/>
          </a:bodyPr>
          <a:lstStyle/>
          <a:p>
            <a:pPr lvl="1"/>
            <a:r>
              <a:rPr lang="fr-CA" sz="3600" dirty="0"/>
              <a:t>Préparation de différentes activités pour sensibiliser les membres du SPPTU</a:t>
            </a:r>
          </a:p>
          <a:p>
            <a:pPr lvl="2"/>
            <a:endParaRPr lang="fr-CA" sz="2600" dirty="0"/>
          </a:p>
          <a:p>
            <a:pPr lvl="2"/>
            <a:r>
              <a:rPr lang="fr-CA" sz="2600" dirty="0"/>
              <a:t>Publication d’un rapport sur la discriminations et violences sexistes dans le milieu de l’enseignement supérieur et de la recherche : une revue de la littérature afin de soutenir une prise de position syndicale.</a:t>
            </a:r>
          </a:p>
          <a:p>
            <a:pPr lvl="2"/>
            <a:endParaRPr lang="fr-CA" sz="2600" dirty="0"/>
          </a:p>
          <a:p>
            <a:pPr lvl="2"/>
            <a:r>
              <a:rPr lang="fr-CA" sz="2600" dirty="0"/>
              <a:t>Publication d’un texte dans les deux langues sur le site du SPPTU (Surcharge et précarisation des mères qui choisissent la profession universitaire au lien : </a:t>
            </a:r>
            <a:r>
              <a:rPr lang="fr-CA" sz="2600" dirty="0">
                <a:hlinkClick r:id="rId2"/>
              </a:rPr>
              <a:t>https://spptu.teluq.ca/surcharge-precarisation-meres-choisissent-profession-universitaire/</a:t>
            </a:r>
            <a:r>
              <a:rPr lang="fr-CA" sz="2600" dirty="0"/>
              <a:t>) et sur le site de la SASE </a:t>
            </a:r>
            <a:r>
              <a:rPr lang="en-US" sz="2600" dirty="0"/>
              <a:t>(Mothers in Academia: overworked and in greater precarity, dans la section Gender &amp; the pandemic, sous la direction de </a:t>
            </a:r>
            <a:r>
              <a:rPr lang="en-US" sz="2600" dirty="0" err="1"/>
              <a:t>Dorottya</a:t>
            </a:r>
            <a:r>
              <a:rPr lang="en-US" sz="2600" dirty="0"/>
              <a:t> </a:t>
            </a:r>
            <a:r>
              <a:rPr lang="en-US" sz="2600" dirty="0" err="1"/>
              <a:t>Sallai</a:t>
            </a:r>
            <a:r>
              <a:rPr lang="en-US" sz="2600" dirty="0"/>
              <a:t> au lien: </a:t>
            </a:r>
            <a:r>
              <a:rPr lang="en-US" sz="2600" dirty="0">
                <a:hlinkClick r:id="rId3"/>
              </a:rPr>
              <a:t>http://sase.org/wp-content/uploads/2020/06/2016-Covid_CarriereProf_Fin_Diffusion-Traduction-AB.pdf</a:t>
            </a:r>
            <a:r>
              <a:rPr lang="en-US" sz="2600" dirty="0"/>
              <a:t>).</a:t>
            </a:r>
          </a:p>
          <a:p>
            <a:pPr marL="914400" lvl="2" indent="0">
              <a:buNone/>
            </a:pPr>
            <a:endParaRPr lang="en-US" sz="2600" dirty="0"/>
          </a:p>
          <a:p>
            <a:pPr lvl="2"/>
            <a:r>
              <a:rPr lang="en-US" sz="2600" dirty="0" err="1"/>
              <a:t>Poursuite</a:t>
            </a:r>
            <a:r>
              <a:rPr lang="en-US" sz="2600" dirty="0"/>
              <a:t> des travaux de recherche </a:t>
            </a:r>
            <a:r>
              <a:rPr lang="en-US" sz="2600" dirty="0" err="1"/>
              <a:t>en</a:t>
            </a:r>
            <a:r>
              <a:rPr lang="en-US" sz="2600" dirty="0"/>
              <a:t> </a:t>
            </a:r>
            <a:r>
              <a:rPr lang="en-US" sz="2600" dirty="0" err="1"/>
              <a:t>cours</a:t>
            </a:r>
            <a:r>
              <a:rPr lang="en-US" sz="2600" dirty="0"/>
              <a:t> pour </a:t>
            </a:r>
            <a:r>
              <a:rPr lang="en-US" sz="2600" dirty="0" err="1"/>
              <a:t>mieux</a:t>
            </a:r>
            <a:r>
              <a:rPr lang="en-US" sz="2600" dirty="0"/>
              <a:t> documenter la situation à la </a:t>
            </a:r>
            <a:r>
              <a:rPr lang="en-US" sz="2600" dirty="0" err="1"/>
              <a:t>Téluq</a:t>
            </a:r>
            <a:r>
              <a:rPr lang="en-US" sz="2600" dirty="0"/>
              <a:t>.</a:t>
            </a:r>
          </a:p>
          <a:p>
            <a:pPr lvl="2"/>
            <a:endParaRPr lang="en-US" sz="2600" dirty="0"/>
          </a:p>
          <a:p>
            <a:pPr lvl="2"/>
            <a:r>
              <a:rPr lang="fr-CA" sz="2600" dirty="0"/>
              <a:t>Conférence-midi pour la fin de l’automne 2021 ouverte à tous.</a:t>
            </a:r>
          </a:p>
          <a:p>
            <a:pPr lvl="2"/>
            <a:endParaRPr lang="fr-CA" sz="2200" dirty="0"/>
          </a:p>
        </p:txBody>
      </p:sp>
    </p:spTree>
    <p:extLst>
      <p:ext uri="{BB962C8B-B14F-4D97-AF65-F5344CB8AC3E}">
        <p14:creationId xmlns:p14="http://schemas.microsoft.com/office/powerpoint/2010/main" val="224490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8E1EB1-0BAC-0F4E-B838-D7158808ACC4}"/>
              </a:ext>
            </a:extLst>
          </p:cNvPr>
          <p:cNvSpPr>
            <a:spLocks noGrp="1"/>
          </p:cNvSpPr>
          <p:nvPr>
            <p:ph type="title"/>
          </p:nvPr>
        </p:nvSpPr>
        <p:spPr/>
        <p:txBody>
          <a:bodyPr>
            <a:normAutofit/>
          </a:bodyPr>
          <a:lstStyle/>
          <a:p>
            <a:r>
              <a:rPr lang="fr-FR" dirty="0"/>
              <a:t>Activités</a:t>
            </a:r>
          </a:p>
        </p:txBody>
      </p:sp>
      <p:sp>
        <p:nvSpPr>
          <p:cNvPr id="3" name="Espace réservé du contenu 2">
            <a:extLst>
              <a:ext uri="{FF2B5EF4-FFF2-40B4-BE49-F238E27FC236}">
                <a16:creationId xmlns:a16="http://schemas.microsoft.com/office/drawing/2014/main" id="{BD4B2C14-D979-D543-BD9A-39C403F3D0CB}"/>
              </a:ext>
            </a:extLst>
          </p:cNvPr>
          <p:cNvSpPr>
            <a:spLocks noGrp="1"/>
          </p:cNvSpPr>
          <p:nvPr>
            <p:ph idx="1"/>
          </p:nvPr>
        </p:nvSpPr>
        <p:spPr/>
        <p:txBody>
          <a:bodyPr>
            <a:normAutofit/>
          </a:bodyPr>
          <a:lstStyle/>
          <a:p>
            <a:pPr lvl="1"/>
            <a:r>
              <a:rPr lang="fr-CA" sz="2400" dirty="0"/>
              <a:t>Développer les occasions d’échanges</a:t>
            </a:r>
          </a:p>
          <a:p>
            <a:pPr lvl="2"/>
            <a:r>
              <a:rPr lang="fr-CA" sz="2200" dirty="0"/>
              <a:t>Rencontre avec les membres du SGPUM œuvrant dans le comité ÉDI de l’université de Montréal (14 avril 2021)</a:t>
            </a:r>
          </a:p>
          <a:p>
            <a:pPr lvl="2"/>
            <a:endParaRPr lang="fr-CA" sz="2200" dirty="0"/>
          </a:p>
          <a:p>
            <a:pPr lvl="1"/>
            <a:endParaRPr lang="fr-CA" sz="2400" dirty="0"/>
          </a:p>
          <a:p>
            <a:pPr lvl="2"/>
            <a:endParaRPr lang="fr-CA" sz="2200" dirty="0"/>
          </a:p>
        </p:txBody>
      </p:sp>
    </p:spTree>
    <p:extLst>
      <p:ext uri="{BB962C8B-B14F-4D97-AF65-F5344CB8AC3E}">
        <p14:creationId xmlns:p14="http://schemas.microsoft.com/office/powerpoint/2010/main" val="630484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422061-7A60-4B18-ABBD-E5E70E51B499}"/>
              </a:ext>
            </a:extLst>
          </p:cNvPr>
          <p:cNvSpPr>
            <a:spLocks noGrp="1"/>
          </p:cNvSpPr>
          <p:nvPr>
            <p:ph type="title"/>
          </p:nvPr>
        </p:nvSpPr>
        <p:spPr/>
        <p:txBody>
          <a:bodyPr/>
          <a:lstStyle/>
          <a:p>
            <a:r>
              <a:rPr lang="fr-CA" dirty="0"/>
              <a:t>Merci de votre écoute!</a:t>
            </a:r>
          </a:p>
        </p:txBody>
      </p:sp>
      <p:sp>
        <p:nvSpPr>
          <p:cNvPr id="3" name="Espace réservé du texte 2">
            <a:extLst>
              <a:ext uri="{FF2B5EF4-FFF2-40B4-BE49-F238E27FC236}">
                <a16:creationId xmlns:a16="http://schemas.microsoft.com/office/drawing/2014/main" id="{A0569969-B191-4382-BB10-B4A679FA223C}"/>
              </a:ext>
            </a:extLst>
          </p:cNvPr>
          <p:cNvSpPr>
            <a:spLocks noGrp="1"/>
          </p:cNvSpPr>
          <p:nvPr>
            <p:ph type="body" idx="1"/>
          </p:nvPr>
        </p:nvSpPr>
        <p:spPr/>
        <p:txBody>
          <a:bodyPr/>
          <a:lstStyle/>
          <a:p>
            <a:r>
              <a:rPr lang="fr-CA" dirty="0"/>
              <a:t>Anne Renée Gravel</a:t>
            </a:r>
          </a:p>
          <a:p>
            <a:r>
              <a:rPr lang="fr-CA" dirty="0"/>
              <a:t>Valéry Psyché</a:t>
            </a:r>
          </a:p>
        </p:txBody>
      </p:sp>
      <p:pic>
        <p:nvPicPr>
          <p:cNvPr id="5" name="Image 4" descr="Une image contenant texte&#10;&#10;Description générée automatiquement">
            <a:extLst>
              <a:ext uri="{FF2B5EF4-FFF2-40B4-BE49-F238E27FC236}">
                <a16:creationId xmlns:a16="http://schemas.microsoft.com/office/drawing/2014/main" id="{53E4C678-D30A-4DAB-8FD9-995F2013C2A1}"/>
              </a:ext>
            </a:extLst>
          </p:cNvPr>
          <p:cNvPicPr>
            <a:picLocks noChangeAspect="1"/>
          </p:cNvPicPr>
          <p:nvPr/>
        </p:nvPicPr>
        <p:blipFill>
          <a:blip r:embed="rId2"/>
          <a:stretch>
            <a:fillRect/>
          </a:stretch>
        </p:blipFill>
        <p:spPr>
          <a:xfrm>
            <a:off x="5293988" y="5790540"/>
            <a:ext cx="1590675" cy="847725"/>
          </a:xfrm>
          <a:prstGeom prst="rect">
            <a:avLst/>
          </a:prstGeom>
        </p:spPr>
      </p:pic>
    </p:spTree>
    <p:extLst>
      <p:ext uri="{BB962C8B-B14F-4D97-AF65-F5344CB8AC3E}">
        <p14:creationId xmlns:p14="http://schemas.microsoft.com/office/powerpoint/2010/main" val="588192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8E1EB1-0BAC-0F4E-B838-D7158808ACC4}"/>
              </a:ext>
            </a:extLst>
          </p:cNvPr>
          <p:cNvSpPr>
            <a:spLocks noGrp="1"/>
          </p:cNvSpPr>
          <p:nvPr>
            <p:ph type="title"/>
          </p:nvPr>
        </p:nvSpPr>
        <p:spPr/>
        <p:txBody>
          <a:bodyPr>
            <a:normAutofit/>
          </a:bodyPr>
          <a:lstStyle/>
          <a:p>
            <a:r>
              <a:rPr lang="fr-FR" dirty="0"/>
              <a:t>Historique </a:t>
            </a:r>
          </a:p>
        </p:txBody>
      </p:sp>
      <p:sp>
        <p:nvSpPr>
          <p:cNvPr id="3" name="Espace réservé du contenu 2">
            <a:extLst>
              <a:ext uri="{FF2B5EF4-FFF2-40B4-BE49-F238E27FC236}">
                <a16:creationId xmlns:a16="http://schemas.microsoft.com/office/drawing/2014/main" id="{BD4B2C14-D979-D543-BD9A-39C403F3D0CB}"/>
              </a:ext>
            </a:extLst>
          </p:cNvPr>
          <p:cNvSpPr>
            <a:spLocks noGrp="1"/>
          </p:cNvSpPr>
          <p:nvPr>
            <p:ph idx="1"/>
          </p:nvPr>
        </p:nvSpPr>
        <p:spPr>
          <a:xfrm>
            <a:off x="4712677" y="618978"/>
            <a:ext cx="7188591" cy="6049107"/>
          </a:xfrm>
        </p:spPr>
        <p:txBody>
          <a:bodyPr>
            <a:normAutofit fontScale="92500"/>
          </a:bodyPr>
          <a:lstStyle/>
          <a:p>
            <a:pPr marL="0" lvl="0" indent="0">
              <a:buNone/>
            </a:pPr>
            <a:r>
              <a:rPr lang="fr-CA" sz="2400" dirty="0"/>
              <a:t>La </a:t>
            </a:r>
            <a:r>
              <a:rPr lang="fr-CA" sz="2400" dirty="0" err="1"/>
              <a:t>Téluq</a:t>
            </a:r>
            <a:r>
              <a:rPr lang="fr-CA" sz="2400" dirty="0"/>
              <a:t> a un retard en matière ÉDI (pas de comité institutionnel ÉDI au moment de la création du Comité ÉDI syndical.</a:t>
            </a:r>
          </a:p>
          <a:p>
            <a:pPr marL="0" lvl="0" indent="0">
              <a:buNone/>
            </a:pPr>
            <a:endParaRPr lang="fr-CA" sz="1300" dirty="0"/>
          </a:p>
          <a:p>
            <a:pPr marL="0" lvl="0" indent="0">
              <a:buNone/>
            </a:pPr>
            <a:r>
              <a:rPr lang="fr-CA" sz="2400" dirty="0"/>
              <a:t>Création du comité ÉDI syndical lors de l’Assemblée générale du SPPTU (29 avril 2019)</a:t>
            </a:r>
            <a:r>
              <a:rPr lang="fr-CA" sz="2400" i="1" dirty="0"/>
              <a:t>.</a:t>
            </a:r>
          </a:p>
          <a:p>
            <a:r>
              <a:rPr lang="fr-CA" sz="2400" dirty="0"/>
              <a:t>Il était prévu que le comité : </a:t>
            </a:r>
          </a:p>
          <a:p>
            <a:pPr lvl="1"/>
            <a:r>
              <a:rPr lang="fr-CA" sz="2200" dirty="0"/>
              <a:t>Il serait formé de 4 membres, et aurait notamment pour mandat de regarder les biais de genre dans la convention collective et de fournir des recommandations à cet égard au comité exécutif.</a:t>
            </a:r>
          </a:p>
          <a:p>
            <a:pPr marL="0" lvl="0" indent="0">
              <a:buNone/>
            </a:pPr>
            <a:r>
              <a:rPr lang="fr-CA" sz="2400" dirty="0"/>
              <a:t>Depuis, la composition et le mandat de ce comité se sont précisés et de nouveaux membres se sont ajoutés.</a:t>
            </a:r>
          </a:p>
          <a:p>
            <a:pPr lvl="2"/>
            <a:endParaRPr lang="fr-CA" sz="2200" i="1" dirty="0"/>
          </a:p>
          <a:p>
            <a:pPr marL="0" indent="0">
              <a:buNone/>
            </a:pPr>
            <a:endParaRPr lang="fr-FR" dirty="0"/>
          </a:p>
        </p:txBody>
      </p:sp>
    </p:spTree>
    <p:extLst>
      <p:ext uri="{BB962C8B-B14F-4D97-AF65-F5344CB8AC3E}">
        <p14:creationId xmlns:p14="http://schemas.microsoft.com/office/powerpoint/2010/main" val="3371669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654B49-3FFB-DA4F-A9AF-B9878D4C0AA1}"/>
              </a:ext>
            </a:extLst>
          </p:cNvPr>
          <p:cNvSpPr>
            <a:spLocks noGrp="1"/>
          </p:cNvSpPr>
          <p:nvPr>
            <p:ph type="title"/>
          </p:nvPr>
        </p:nvSpPr>
        <p:spPr>
          <a:xfrm>
            <a:off x="888631" y="2105444"/>
            <a:ext cx="3498979" cy="2644106"/>
          </a:xfrm>
        </p:spPr>
        <p:txBody>
          <a:bodyPr>
            <a:noAutofit/>
          </a:bodyPr>
          <a:lstStyle/>
          <a:p>
            <a:r>
              <a:rPr lang="fr-FR" sz="2800" b="1" dirty="0"/>
              <a:t>Mandat:</a:t>
            </a:r>
            <a:br>
              <a:rPr lang="fr-FR" sz="2000" dirty="0"/>
            </a:br>
            <a:r>
              <a:rPr lang="fr-FR" sz="2000" dirty="0"/>
              <a:t>Sensibiliser les membres du SPPTU aux biais de genre, de race, et aux marques d’inégalité ainsi que promouvoir l’équité, la diversité et l’inclusion (ÉDI) au sein du SPPTU et de l’Université </a:t>
            </a:r>
            <a:r>
              <a:rPr lang="fr-FR" sz="2000" dirty="0" err="1"/>
              <a:t>Téluq</a:t>
            </a:r>
            <a:endParaRPr lang="fr-FR" sz="2000" dirty="0"/>
          </a:p>
        </p:txBody>
      </p:sp>
      <p:sp>
        <p:nvSpPr>
          <p:cNvPr id="3" name="Espace réservé du contenu 2">
            <a:extLst>
              <a:ext uri="{FF2B5EF4-FFF2-40B4-BE49-F238E27FC236}">
                <a16:creationId xmlns:a16="http://schemas.microsoft.com/office/drawing/2014/main" id="{D089E585-02FF-0241-A3F8-9C58777911F7}"/>
              </a:ext>
            </a:extLst>
          </p:cNvPr>
          <p:cNvSpPr>
            <a:spLocks noGrp="1"/>
          </p:cNvSpPr>
          <p:nvPr>
            <p:ph idx="1"/>
          </p:nvPr>
        </p:nvSpPr>
        <p:spPr>
          <a:xfrm>
            <a:off x="4614203" y="998806"/>
            <a:ext cx="7146388" cy="5261317"/>
          </a:xfrm>
        </p:spPr>
        <p:txBody>
          <a:bodyPr>
            <a:noAutofit/>
          </a:bodyPr>
          <a:lstStyle/>
          <a:p>
            <a:pPr marL="0" indent="0">
              <a:spcBef>
                <a:spcPts val="600"/>
              </a:spcBef>
              <a:buNone/>
            </a:pPr>
            <a:r>
              <a:rPr lang="fr-FR" b="1" dirty="0"/>
              <a:t>Modification du mandat proposé </a:t>
            </a:r>
            <a:r>
              <a:rPr lang="fr-CA" dirty="0"/>
              <a:t>après une rencontre avec </a:t>
            </a:r>
            <a:r>
              <a:rPr lang="fr-CA" dirty="0" err="1"/>
              <a:t>Bibiana</a:t>
            </a:r>
            <a:r>
              <a:rPr lang="fr-CA" dirty="0"/>
              <a:t> </a:t>
            </a:r>
            <a:r>
              <a:rPr lang="fr-CA" dirty="0" err="1"/>
              <a:t>Pulido</a:t>
            </a:r>
            <a:r>
              <a:rPr lang="fr-CA" dirty="0"/>
              <a:t> du RÉDIQ le 14 mai 2019</a:t>
            </a:r>
            <a:r>
              <a:rPr lang="fr-FR" dirty="0"/>
              <a:t>:</a:t>
            </a:r>
          </a:p>
          <a:p>
            <a:pPr marL="0" indent="0">
              <a:spcBef>
                <a:spcPts val="600"/>
              </a:spcBef>
              <a:buNone/>
            </a:pPr>
            <a:endParaRPr lang="fr-FR" dirty="0"/>
          </a:p>
          <a:p>
            <a:pPr lvl="0">
              <a:spcBef>
                <a:spcPts val="600"/>
              </a:spcBef>
            </a:pPr>
            <a:r>
              <a:rPr lang="fr-FR" dirty="0"/>
              <a:t>Organiser des conférences-midi en lien avec la condition féminine et les questions d’équité, de diversité et d’inclusion (ÉDI).</a:t>
            </a:r>
          </a:p>
          <a:p>
            <a:pPr lvl="0">
              <a:spcBef>
                <a:spcPts val="600"/>
              </a:spcBef>
            </a:pPr>
            <a:endParaRPr lang="fr-FR" dirty="0"/>
          </a:p>
          <a:p>
            <a:pPr lvl="0">
              <a:spcBef>
                <a:spcPts val="600"/>
              </a:spcBef>
            </a:pPr>
            <a:r>
              <a:rPr lang="fr-FR" dirty="0"/>
              <a:t>Analyser différents dossiers, documents ou études traitant des problèmes liés à la condition féminine et plus généralement de l’ÉDI.</a:t>
            </a:r>
          </a:p>
          <a:p>
            <a:pPr lvl="0">
              <a:spcBef>
                <a:spcPts val="600"/>
              </a:spcBef>
            </a:pPr>
            <a:endParaRPr lang="fr-CA" dirty="0"/>
          </a:p>
          <a:p>
            <a:pPr lvl="0">
              <a:spcBef>
                <a:spcPts val="600"/>
              </a:spcBef>
            </a:pPr>
            <a:r>
              <a:rPr lang="fr-FR" dirty="0"/>
              <a:t>Faire des recommandations appropriées et les soumettre aux différentes instances.</a:t>
            </a:r>
          </a:p>
          <a:p>
            <a:pPr lvl="0">
              <a:spcBef>
                <a:spcPts val="600"/>
              </a:spcBef>
            </a:pPr>
            <a:endParaRPr lang="fr-CA" dirty="0"/>
          </a:p>
          <a:p>
            <a:pPr lvl="0">
              <a:spcBef>
                <a:spcPts val="600"/>
              </a:spcBef>
            </a:pPr>
            <a:r>
              <a:rPr lang="fr-FR" dirty="0"/>
              <a:t>Encourager et favoriser la participation des femmes et des collègues </a:t>
            </a:r>
            <a:r>
              <a:rPr lang="fr-FR" dirty="0" err="1"/>
              <a:t>issu.e.s</a:t>
            </a:r>
            <a:r>
              <a:rPr lang="fr-FR" dirty="0"/>
              <a:t> des minorités ethnoculturelles à la vie syndicale tant au niveau du syndicat et que dans nos différentes instances.</a:t>
            </a:r>
          </a:p>
          <a:p>
            <a:pPr marL="0" lvl="0" indent="0">
              <a:spcBef>
                <a:spcPts val="600"/>
              </a:spcBef>
              <a:buNone/>
            </a:pPr>
            <a:endParaRPr lang="fr-CA" sz="1600" dirty="0"/>
          </a:p>
        </p:txBody>
      </p:sp>
    </p:spTree>
    <p:extLst>
      <p:ext uri="{BB962C8B-B14F-4D97-AF65-F5344CB8AC3E}">
        <p14:creationId xmlns:p14="http://schemas.microsoft.com/office/powerpoint/2010/main" val="1910995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654B49-3FFB-DA4F-A9AF-B9878D4C0AA1}"/>
              </a:ext>
            </a:extLst>
          </p:cNvPr>
          <p:cNvSpPr>
            <a:spLocks noGrp="1"/>
          </p:cNvSpPr>
          <p:nvPr>
            <p:ph type="title"/>
          </p:nvPr>
        </p:nvSpPr>
        <p:spPr>
          <a:xfrm>
            <a:off x="888631" y="2105444"/>
            <a:ext cx="3498979" cy="2644106"/>
          </a:xfrm>
        </p:spPr>
        <p:txBody>
          <a:bodyPr>
            <a:noAutofit/>
          </a:bodyPr>
          <a:lstStyle/>
          <a:p>
            <a:r>
              <a:rPr lang="fr-FR" sz="2800" b="1" dirty="0"/>
              <a:t>Mandat:</a:t>
            </a:r>
            <a:br>
              <a:rPr lang="fr-FR" sz="2000" dirty="0"/>
            </a:br>
            <a:r>
              <a:rPr lang="fr-FR" sz="2000" dirty="0"/>
              <a:t>Sensibiliser les membres du SPPTU aux biais de genre, de race, et aux marques d’inégalité ainsi que promouvoir l’équité, la diversité et l’inclusion (ÉDI) au sein du SPPTU et de l’Université </a:t>
            </a:r>
            <a:r>
              <a:rPr lang="fr-FR" sz="2000" dirty="0" err="1"/>
              <a:t>Téluq</a:t>
            </a:r>
            <a:endParaRPr lang="fr-FR" sz="2000" dirty="0"/>
          </a:p>
        </p:txBody>
      </p:sp>
      <p:sp>
        <p:nvSpPr>
          <p:cNvPr id="3" name="Espace réservé du contenu 2">
            <a:extLst>
              <a:ext uri="{FF2B5EF4-FFF2-40B4-BE49-F238E27FC236}">
                <a16:creationId xmlns:a16="http://schemas.microsoft.com/office/drawing/2014/main" id="{D089E585-02FF-0241-A3F8-9C58777911F7}"/>
              </a:ext>
            </a:extLst>
          </p:cNvPr>
          <p:cNvSpPr>
            <a:spLocks noGrp="1"/>
          </p:cNvSpPr>
          <p:nvPr>
            <p:ph idx="1"/>
          </p:nvPr>
        </p:nvSpPr>
        <p:spPr>
          <a:xfrm>
            <a:off x="4614203" y="239151"/>
            <a:ext cx="7146388" cy="6344529"/>
          </a:xfrm>
        </p:spPr>
        <p:txBody>
          <a:bodyPr>
            <a:noAutofit/>
          </a:bodyPr>
          <a:lstStyle/>
          <a:p>
            <a:pPr>
              <a:spcBef>
                <a:spcPts val="600"/>
              </a:spcBef>
            </a:pPr>
            <a:r>
              <a:rPr lang="fr-FR" dirty="0"/>
              <a:t>Véhiculer l’opinion des femmes et des collègues </a:t>
            </a:r>
            <a:r>
              <a:rPr lang="fr-FR" dirty="0" err="1"/>
              <a:t>issu.e.s</a:t>
            </a:r>
            <a:r>
              <a:rPr lang="fr-FR" dirty="0"/>
              <a:t> des minorités ethnoculturelles sur tous les sujets pertinents, tant au niveau des comités que de l’assemblée syndicale ou que dans chacune de nos instances.</a:t>
            </a:r>
          </a:p>
          <a:p>
            <a:pPr>
              <a:spcBef>
                <a:spcPts val="600"/>
              </a:spcBef>
            </a:pPr>
            <a:endParaRPr lang="fr-FR" dirty="0"/>
          </a:p>
          <a:p>
            <a:pPr lvl="0">
              <a:spcBef>
                <a:spcPts val="600"/>
              </a:spcBef>
            </a:pPr>
            <a:r>
              <a:rPr lang="fr-FR" dirty="0"/>
              <a:t>Sensibiliser les membres ainsi que les diverses instances de notre syndicat sur les dossiers particuliers à la condition féminine, aux discriminations à caractère racial et à l’ÉDI.</a:t>
            </a:r>
          </a:p>
          <a:p>
            <a:pPr lvl="0">
              <a:spcBef>
                <a:spcPts val="600"/>
              </a:spcBef>
            </a:pPr>
            <a:endParaRPr lang="fr-CA" dirty="0"/>
          </a:p>
          <a:p>
            <a:pPr lvl="0">
              <a:spcBef>
                <a:spcPts val="600"/>
              </a:spcBef>
            </a:pPr>
            <a:r>
              <a:rPr lang="fr-FR" dirty="0"/>
              <a:t>Faire des recommandations à l’exécutif et en assemblée syndicale. </a:t>
            </a:r>
          </a:p>
          <a:p>
            <a:pPr lvl="0">
              <a:spcBef>
                <a:spcPts val="600"/>
              </a:spcBef>
            </a:pPr>
            <a:endParaRPr lang="fr-CA" dirty="0"/>
          </a:p>
          <a:p>
            <a:pPr lvl="0">
              <a:spcBef>
                <a:spcPts val="600"/>
              </a:spcBef>
            </a:pPr>
            <a:r>
              <a:rPr lang="fr-FR" dirty="0"/>
              <a:t>Assumer tout autre mandat confié par le comité exécutif et l’assemblée syndicale.</a:t>
            </a:r>
          </a:p>
          <a:p>
            <a:pPr lvl="0">
              <a:spcBef>
                <a:spcPts val="600"/>
              </a:spcBef>
            </a:pPr>
            <a:endParaRPr lang="fr-CA" dirty="0"/>
          </a:p>
          <a:p>
            <a:pPr lvl="0">
              <a:spcBef>
                <a:spcPts val="600"/>
              </a:spcBef>
            </a:pPr>
            <a:r>
              <a:rPr lang="fr-FR" dirty="0"/>
              <a:t>Produire un rapport annuel pour l’assemblée générale syndicale</a:t>
            </a:r>
            <a:r>
              <a:rPr lang="fr-FR" sz="1600" dirty="0"/>
              <a:t>.</a:t>
            </a:r>
            <a:endParaRPr lang="fr-CA" sz="1600" dirty="0"/>
          </a:p>
        </p:txBody>
      </p:sp>
    </p:spTree>
    <p:extLst>
      <p:ext uri="{BB962C8B-B14F-4D97-AF65-F5344CB8AC3E}">
        <p14:creationId xmlns:p14="http://schemas.microsoft.com/office/powerpoint/2010/main" val="548982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8E1EB1-0BAC-0F4E-B838-D7158808ACC4}"/>
              </a:ext>
            </a:extLst>
          </p:cNvPr>
          <p:cNvSpPr>
            <a:spLocks noGrp="1"/>
          </p:cNvSpPr>
          <p:nvPr>
            <p:ph type="title"/>
          </p:nvPr>
        </p:nvSpPr>
        <p:spPr/>
        <p:txBody>
          <a:bodyPr>
            <a:normAutofit/>
          </a:bodyPr>
          <a:lstStyle/>
          <a:p>
            <a:r>
              <a:rPr lang="fr-FR" dirty="0"/>
              <a:t>L’Implication des membres </a:t>
            </a:r>
          </a:p>
        </p:txBody>
      </p:sp>
      <p:sp>
        <p:nvSpPr>
          <p:cNvPr id="3" name="Espace réservé du contenu 2">
            <a:extLst>
              <a:ext uri="{FF2B5EF4-FFF2-40B4-BE49-F238E27FC236}">
                <a16:creationId xmlns:a16="http://schemas.microsoft.com/office/drawing/2014/main" id="{BD4B2C14-D979-D543-BD9A-39C403F3D0CB}"/>
              </a:ext>
            </a:extLst>
          </p:cNvPr>
          <p:cNvSpPr>
            <a:spLocks noGrp="1"/>
          </p:cNvSpPr>
          <p:nvPr>
            <p:ph idx="1"/>
          </p:nvPr>
        </p:nvSpPr>
        <p:spPr>
          <a:xfrm>
            <a:off x="5118447" y="618978"/>
            <a:ext cx="6281873" cy="6049107"/>
          </a:xfrm>
        </p:spPr>
        <p:txBody>
          <a:bodyPr>
            <a:normAutofit fontScale="85000" lnSpcReduction="20000"/>
          </a:bodyPr>
          <a:lstStyle/>
          <a:p>
            <a:pPr marL="0" lvl="0" indent="0">
              <a:buNone/>
            </a:pPr>
            <a:r>
              <a:rPr lang="fr-CA" sz="2400" dirty="0"/>
              <a:t>Pour favoriser une meilleure sensibilisation de nos membres, nous n’avons pas limité le nombre de membres siégeant au sein de ce comité.</a:t>
            </a:r>
          </a:p>
          <a:p>
            <a:pPr marL="0" lvl="0" indent="0">
              <a:buNone/>
            </a:pPr>
            <a:endParaRPr lang="fr-CA" sz="2400" dirty="0"/>
          </a:p>
          <a:p>
            <a:pPr marL="0" lvl="0" indent="0">
              <a:buNone/>
            </a:pPr>
            <a:r>
              <a:rPr lang="fr-CA" sz="2400" dirty="0"/>
              <a:t>Le comité est maintenant formé de 4 femmes et un homme. </a:t>
            </a:r>
          </a:p>
          <a:p>
            <a:pPr marL="0" lvl="0" indent="0">
              <a:buNone/>
            </a:pPr>
            <a:endParaRPr lang="fr-CA" sz="2400" dirty="0"/>
          </a:p>
          <a:p>
            <a:pPr marL="0" indent="0">
              <a:buNone/>
            </a:pPr>
            <a:r>
              <a:rPr lang="fr-CA" sz="2400" dirty="0"/>
              <a:t>Le comité ÉDI reste ouvert pour accueillir tout membre qui s’intéresse aux questions ÉDI.</a:t>
            </a:r>
          </a:p>
          <a:p>
            <a:pPr marL="0" indent="0">
              <a:buNone/>
            </a:pPr>
            <a:endParaRPr lang="fr-CA" sz="2400" dirty="0"/>
          </a:p>
          <a:p>
            <a:pPr marL="0" lvl="0" indent="0">
              <a:buNone/>
            </a:pPr>
            <a:r>
              <a:rPr lang="fr-CA" sz="2400" dirty="0"/>
              <a:t>Certains membres s’ajoutent à l’occasion, pour collaborer.</a:t>
            </a:r>
          </a:p>
          <a:p>
            <a:pPr marL="0" lvl="0" indent="0">
              <a:buNone/>
            </a:pPr>
            <a:endParaRPr lang="fr-CA" sz="2400" dirty="0"/>
          </a:p>
          <a:p>
            <a:pPr marL="0" lvl="0" indent="0">
              <a:buNone/>
            </a:pPr>
            <a:r>
              <a:rPr lang="fr-CA" sz="2400" dirty="0"/>
              <a:t>La vice-présidente aux affaires syndicales assurent le lien entre le comité ÉDI et le Comité exécutif du SPPTU;</a:t>
            </a:r>
          </a:p>
          <a:p>
            <a:endParaRPr lang="fr-CA" sz="2400" dirty="0"/>
          </a:p>
          <a:p>
            <a:pPr marL="0" indent="0">
              <a:buNone/>
            </a:pPr>
            <a:endParaRPr lang="fr-FR" dirty="0"/>
          </a:p>
        </p:txBody>
      </p:sp>
    </p:spTree>
    <p:extLst>
      <p:ext uri="{BB962C8B-B14F-4D97-AF65-F5344CB8AC3E}">
        <p14:creationId xmlns:p14="http://schemas.microsoft.com/office/powerpoint/2010/main" val="3505695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8E1EB1-0BAC-0F4E-B838-D7158808ACC4}"/>
              </a:ext>
            </a:extLst>
          </p:cNvPr>
          <p:cNvSpPr>
            <a:spLocks noGrp="1"/>
          </p:cNvSpPr>
          <p:nvPr>
            <p:ph type="title"/>
          </p:nvPr>
        </p:nvSpPr>
        <p:spPr/>
        <p:txBody>
          <a:bodyPr>
            <a:normAutofit/>
          </a:bodyPr>
          <a:lstStyle/>
          <a:p>
            <a:r>
              <a:rPr lang="fr-FR" dirty="0"/>
              <a:t>Des opportunités </a:t>
            </a:r>
          </a:p>
        </p:txBody>
      </p:sp>
      <p:sp>
        <p:nvSpPr>
          <p:cNvPr id="3" name="Espace réservé du contenu 2">
            <a:extLst>
              <a:ext uri="{FF2B5EF4-FFF2-40B4-BE49-F238E27FC236}">
                <a16:creationId xmlns:a16="http://schemas.microsoft.com/office/drawing/2014/main" id="{BD4B2C14-D979-D543-BD9A-39C403F3D0CB}"/>
              </a:ext>
            </a:extLst>
          </p:cNvPr>
          <p:cNvSpPr>
            <a:spLocks noGrp="1"/>
          </p:cNvSpPr>
          <p:nvPr>
            <p:ph idx="1"/>
          </p:nvPr>
        </p:nvSpPr>
        <p:spPr>
          <a:xfrm>
            <a:off x="5118447" y="618978"/>
            <a:ext cx="6281873" cy="6049107"/>
          </a:xfrm>
        </p:spPr>
        <p:txBody>
          <a:bodyPr>
            <a:normAutofit fontScale="92500"/>
          </a:bodyPr>
          <a:lstStyle/>
          <a:p>
            <a:r>
              <a:rPr lang="fr-CA" sz="2400" dirty="0"/>
              <a:t>Nous l’avons dit, la </a:t>
            </a:r>
            <a:r>
              <a:rPr lang="fr-CA" sz="2400" dirty="0" err="1"/>
              <a:t>Téluq</a:t>
            </a:r>
            <a:r>
              <a:rPr lang="fr-CA" sz="2400" dirty="0"/>
              <a:t> assume un retard dans l’implantation des normes ÉDI: </a:t>
            </a:r>
          </a:p>
          <a:p>
            <a:pPr lvl="1"/>
            <a:r>
              <a:rPr lang="fr-CA" sz="2200" dirty="0"/>
              <a:t>Formation du comité institutionnel ÉDI en avril 2020.</a:t>
            </a:r>
          </a:p>
          <a:p>
            <a:pPr lvl="1"/>
            <a:r>
              <a:rPr lang="fr-CA" sz="2200" dirty="0"/>
              <a:t>Première rencontre entre le comité ÉDI et le comité institutionnel 14 janvier 2020.</a:t>
            </a:r>
          </a:p>
          <a:p>
            <a:pPr lvl="1"/>
            <a:r>
              <a:rPr lang="fr-CA" sz="2200" dirty="0"/>
              <a:t>Modification de la composition du comité ÉDI institutionnel.</a:t>
            </a:r>
          </a:p>
          <a:p>
            <a:pPr lvl="2"/>
            <a:r>
              <a:rPr lang="fr-CA" sz="2000" b="1" dirty="0"/>
              <a:t>Une membre du Comité ÉDI du SPPTU siège au comité ÉDI institutionnel.</a:t>
            </a:r>
          </a:p>
          <a:p>
            <a:pPr lvl="2"/>
            <a:r>
              <a:rPr lang="fr-CA" sz="2000" dirty="0"/>
              <a:t>Une membre du corps professoral représente la diversité</a:t>
            </a:r>
          </a:p>
          <a:p>
            <a:pPr lvl="2"/>
            <a:r>
              <a:rPr lang="fr-CA" sz="2000" dirty="0"/>
              <a:t>Deux membres de la direction.</a:t>
            </a:r>
          </a:p>
          <a:p>
            <a:pPr lvl="2"/>
            <a:r>
              <a:rPr lang="fr-CA" sz="2000" dirty="0"/>
              <a:t>La Directrice des services des ressources académiques chapeaute ce comité.</a:t>
            </a:r>
          </a:p>
          <a:p>
            <a:pPr marL="0" indent="0">
              <a:buNone/>
            </a:pPr>
            <a:endParaRPr lang="fr-FR" dirty="0"/>
          </a:p>
        </p:txBody>
      </p:sp>
    </p:spTree>
    <p:extLst>
      <p:ext uri="{BB962C8B-B14F-4D97-AF65-F5344CB8AC3E}">
        <p14:creationId xmlns:p14="http://schemas.microsoft.com/office/powerpoint/2010/main" val="1516931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8E1EB1-0BAC-0F4E-B838-D7158808ACC4}"/>
              </a:ext>
            </a:extLst>
          </p:cNvPr>
          <p:cNvSpPr>
            <a:spLocks noGrp="1"/>
          </p:cNvSpPr>
          <p:nvPr>
            <p:ph type="title"/>
          </p:nvPr>
        </p:nvSpPr>
        <p:spPr/>
        <p:txBody>
          <a:bodyPr>
            <a:normAutofit/>
          </a:bodyPr>
          <a:lstStyle/>
          <a:p>
            <a:r>
              <a:rPr lang="fr-FR" dirty="0"/>
              <a:t>Activités</a:t>
            </a:r>
          </a:p>
        </p:txBody>
      </p:sp>
      <p:sp>
        <p:nvSpPr>
          <p:cNvPr id="3" name="Espace réservé du contenu 2">
            <a:extLst>
              <a:ext uri="{FF2B5EF4-FFF2-40B4-BE49-F238E27FC236}">
                <a16:creationId xmlns:a16="http://schemas.microsoft.com/office/drawing/2014/main" id="{BD4B2C14-D979-D543-BD9A-39C403F3D0CB}"/>
              </a:ext>
            </a:extLst>
          </p:cNvPr>
          <p:cNvSpPr>
            <a:spLocks noGrp="1"/>
          </p:cNvSpPr>
          <p:nvPr>
            <p:ph idx="1"/>
          </p:nvPr>
        </p:nvSpPr>
        <p:spPr>
          <a:xfrm>
            <a:off x="4586068" y="281355"/>
            <a:ext cx="7132319" cy="6372664"/>
          </a:xfrm>
        </p:spPr>
        <p:txBody>
          <a:bodyPr>
            <a:normAutofit fontScale="77500" lnSpcReduction="20000"/>
          </a:bodyPr>
          <a:lstStyle/>
          <a:p>
            <a:pPr lvl="1"/>
            <a:r>
              <a:rPr lang="fr-CA" sz="1900" b="1" dirty="0"/>
              <a:t>Collaboration avec la direction de la </a:t>
            </a:r>
            <a:r>
              <a:rPr lang="fr-CA" sz="1900" b="1" dirty="0" err="1"/>
              <a:t>Téluq</a:t>
            </a:r>
            <a:endParaRPr lang="fr-CA" sz="1900" b="1" dirty="0"/>
          </a:p>
          <a:p>
            <a:pPr lvl="2"/>
            <a:r>
              <a:rPr lang="fr-CA" sz="1900" dirty="0"/>
              <a:t>Ouverture d’un dialogue avec la direction générale sur les enjeux ÉDI. Nous avons tenu 4 rencontres avec la direction pour échanger sur l’ÉDI et dans le but de développer une collaboration efficace.</a:t>
            </a:r>
          </a:p>
          <a:p>
            <a:pPr lvl="2"/>
            <a:endParaRPr lang="fr-CA" sz="1900" dirty="0"/>
          </a:p>
          <a:p>
            <a:pPr lvl="2"/>
            <a:r>
              <a:rPr lang="fr-CA" sz="1900" dirty="0"/>
              <a:t>Rédaction et dépôt d’un mémoire dans le cadre de la consultation en vue du plan stratégique de l’Université TÉLUQ (Janvier 2021).</a:t>
            </a:r>
          </a:p>
          <a:p>
            <a:pPr lvl="2"/>
            <a:endParaRPr lang="fr-CA" sz="1900" dirty="0"/>
          </a:p>
          <a:p>
            <a:pPr lvl="2"/>
            <a:r>
              <a:rPr lang="fr-CA" sz="1900" dirty="0"/>
              <a:t>Mise en commun des bases en matière ÉDI entre le Comité  ÉDI du SPPTU et le Comité ÉDI institutionnel.</a:t>
            </a:r>
          </a:p>
          <a:p>
            <a:pPr lvl="2"/>
            <a:endParaRPr lang="fr-CA" sz="1900" dirty="0"/>
          </a:p>
          <a:p>
            <a:pPr lvl="2"/>
            <a:r>
              <a:rPr lang="fr-CA" sz="1900" dirty="0"/>
              <a:t>Création d’un pont de communication entre le comité ÉDI du SPPTU et le comité institutionnel ÉDI. Valéry Psyché est nommée pour faire la liaison entre les deux comité (14 avril 2021).</a:t>
            </a:r>
          </a:p>
          <a:p>
            <a:pPr lvl="2"/>
            <a:endParaRPr lang="fr-CA" sz="1900" dirty="0"/>
          </a:p>
          <a:p>
            <a:pPr lvl="2"/>
            <a:r>
              <a:rPr lang="fr-CA" sz="1900" dirty="0"/>
              <a:t>Priorisation de l’ÉDI dans le plan stratégique de l’Université (Mai 2021).</a:t>
            </a:r>
          </a:p>
          <a:p>
            <a:pPr lvl="2"/>
            <a:endParaRPr lang="fr-CA" sz="1900" dirty="0"/>
          </a:p>
          <a:p>
            <a:pPr lvl="2"/>
            <a:r>
              <a:rPr lang="fr-CA" sz="1900" dirty="0"/>
              <a:t>Préparation d’une formation avec l’aide du RIQÉDI pour de début de l’automne 2021 en collaboration avec le Comité institutionnel.</a:t>
            </a:r>
          </a:p>
          <a:p>
            <a:pPr lvl="2"/>
            <a:endParaRPr lang="fr-CA" sz="2200" dirty="0"/>
          </a:p>
        </p:txBody>
      </p:sp>
    </p:spTree>
    <p:extLst>
      <p:ext uri="{BB962C8B-B14F-4D97-AF65-F5344CB8AC3E}">
        <p14:creationId xmlns:p14="http://schemas.microsoft.com/office/powerpoint/2010/main" val="3359229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18B3DD-CE6E-5D49-AD23-47F8640B255E}"/>
              </a:ext>
            </a:extLst>
          </p:cNvPr>
          <p:cNvSpPr>
            <a:spLocks noGrp="1"/>
          </p:cNvSpPr>
          <p:nvPr>
            <p:ph type="title"/>
          </p:nvPr>
        </p:nvSpPr>
        <p:spPr/>
        <p:txBody>
          <a:bodyPr>
            <a:noAutofit/>
          </a:bodyPr>
          <a:lstStyle/>
          <a:p>
            <a:r>
              <a:rPr lang="fr-FR" sz="3400" dirty="0"/>
              <a:t>Nos recommandations pour le plan stratégique 2021-2024</a:t>
            </a:r>
          </a:p>
        </p:txBody>
      </p:sp>
      <p:sp>
        <p:nvSpPr>
          <p:cNvPr id="3" name="Espace réservé du contenu 2">
            <a:extLst>
              <a:ext uri="{FF2B5EF4-FFF2-40B4-BE49-F238E27FC236}">
                <a16:creationId xmlns:a16="http://schemas.microsoft.com/office/drawing/2014/main" id="{CCE56E96-5DD9-5F4C-BC11-FD4D725CAC5B}"/>
              </a:ext>
            </a:extLst>
          </p:cNvPr>
          <p:cNvSpPr>
            <a:spLocks noGrp="1"/>
          </p:cNvSpPr>
          <p:nvPr>
            <p:ph idx="1"/>
          </p:nvPr>
        </p:nvSpPr>
        <p:spPr>
          <a:xfrm>
            <a:off x="4642338" y="323557"/>
            <a:ext cx="7047913" cy="6161649"/>
          </a:xfrm>
        </p:spPr>
        <p:txBody>
          <a:bodyPr>
            <a:normAutofit fontScale="55000" lnSpcReduction="20000"/>
          </a:bodyPr>
          <a:lstStyle/>
          <a:p>
            <a:pPr marL="342900" indent="-342900" algn="just">
              <a:spcBef>
                <a:spcPts val="600"/>
              </a:spcBef>
              <a:buFont typeface="+mj-lt"/>
              <a:buAutoNum type="arabicPeriod"/>
            </a:pPr>
            <a:r>
              <a:rPr lang="fr-CA" sz="2300" dirty="0"/>
              <a:t>Encourager l’Université TÉLUQ à sensibiliser ses ressources humaines et les </a:t>
            </a:r>
            <a:r>
              <a:rPr lang="fr-CA" sz="2300" dirty="0" err="1"/>
              <a:t>étudiant.e.s</a:t>
            </a:r>
            <a:r>
              <a:rPr lang="fr-CA" sz="2300" dirty="0"/>
              <a:t> à l’ÉDI par l’organisation de conférences permettant une connaissance des biais inconscients. </a:t>
            </a:r>
          </a:p>
          <a:p>
            <a:pPr marL="342900" indent="-342900" algn="just">
              <a:spcBef>
                <a:spcPts val="600"/>
              </a:spcBef>
              <a:buFont typeface="+mj-lt"/>
              <a:buAutoNum type="arabicPeriod"/>
            </a:pPr>
            <a:r>
              <a:rPr lang="fr-CA" sz="2300" dirty="0"/>
              <a:t>Tracer un portrait de la communauté TÉLUQ selon les quatre groupes ÉDI (Femmes, Autochtones, Personnes handicapées, Minorités visibles) avec l’aide d’une ressource professionnelle spécialisée dans les questions ÉDI. </a:t>
            </a:r>
          </a:p>
          <a:p>
            <a:pPr marL="342900" indent="-342900" algn="just">
              <a:spcBef>
                <a:spcPts val="600"/>
              </a:spcBef>
              <a:buFont typeface="+mj-lt"/>
              <a:buAutoNum type="arabicPeriod"/>
            </a:pPr>
            <a:r>
              <a:rPr lang="fr-CA" sz="2300" dirty="0"/>
              <a:t>Favoriser la diversité de représentation dans les comités et instances selon l’ÉDI, mais également dans les récipiendaires (ex. : lors de l’octroi d’un doctorat honoris causa de l’Université TÉLUQ). </a:t>
            </a:r>
          </a:p>
          <a:p>
            <a:pPr marL="342900" indent="-342900" algn="just">
              <a:spcBef>
                <a:spcPts val="600"/>
              </a:spcBef>
              <a:buFont typeface="+mj-lt"/>
              <a:buAutoNum type="arabicPeriod"/>
            </a:pPr>
            <a:r>
              <a:rPr lang="fr-CA" sz="2300" dirty="0"/>
              <a:t>Encourager l’université TÉLUQ à se doter d’un comité consultatif en ÉDI. </a:t>
            </a:r>
          </a:p>
          <a:p>
            <a:pPr marL="342900" indent="-342900" algn="just">
              <a:spcBef>
                <a:spcPts val="600"/>
              </a:spcBef>
              <a:buFont typeface="+mj-lt"/>
              <a:buAutoNum type="arabicPeriod"/>
            </a:pPr>
            <a:r>
              <a:rPr lang="fr-CA" sz="2300" dirty="0"/>
              <a:t>Que l’Université TÉLUQ s'engage à intégrer dans ses politiques, dans ses pratiques et dans sa culture organisationnelle la charte Dimensions. </a:t>
            </a:r>
          </a:p>
          <a:p>
            <a:pPr marL="342900" indent="-342900" algn="just">
              <a:spcBef>
                <a:spcPts val="600"/>
              </a:spcBef>
              <a:buFont typeface="+mj-lt"/>
              <a:buAutoNum type="arabicPeriod"/>
            </a:pPr>
            <a:r>
              <a:rPr lang="fr-CA" sz="2300" dirty="0"/>
              <a:t>Engager un agent de réussite ou toute autre personne-ressource chargée d’intervenir auprès de la communauté estudiantine issue d’un groupe défini par l’ÉDI de concert avec les </a:t>
            </a:r>
            <a:r>
              <a:rPr lang="fr-CA" sz="2300" dirty="0" err="1"/>
              <a:t>professeurs.e</a:t>
            </a:r>
            <a:r>
              <a:rPr lang="fr-CA" sz="2300" dirty="0"/>
              <a:t>. </a:t>
            </a:r>
          </a:p>
          <a:p>
            <a:pPr marL="342900" indent="-342900" algn="just">
              <a:spcBef>
                <a:spcPts val="600"/>
              </a:spcBef>
              <a:buFont typeface="+mj-lt"/>
              <a:buAutoNum type="arabicPeriod"/>
            </a:pPr>
            <a:r>
              <a:rPr lang="fr-CA" sz="2300" dirty="0"/>
              <a:t>Se doter d’une politique institutionnelle ÉDI. </a:t>
            </a:r>
          </a:p>
          <a:p>
            <a:pPr marL="342900" indent="-342900" algn="just">
              <a:spcBef>
                <a:spcPts val="600"/>
              </a:spcBef>
              <a:buFont typeface="+mj-lt"/>
              <a:buAutoNum type="arabicPeriod"/>
            </a:pPr>
            <a:r>
              <a:rPr lang="fr-CA" sz="2300" dirty="0"/>
              <a:t>Prévoir des mécanismes ou des mesures permettant d’inclure les principes ÉDI dans la gestion des ressources humaines et former les ressources humaines afin qu’elles puissent être conscientes des biais systémiques et respecter les principes promus par l’ÉDI. </a:t>
            </a:r>
          </a:p>
          <a:p>
            <a:pPr marL="342900" indent="-342900" algn="just">
              <a:spcBef>
                <a:spcPts val="600"/>
              </a:spcBef>
              <a:buFont typeface="+mj-lt"/>
              <a:buAutoNum type="arabicPeriod"/>
            </a:pPr>
            <a:r>
              <a:rPr lang="fr-CA" sz="2300" dirty="0"/>
              <a:t>Revoir les politiques de gestion des ressources humaines de l’université et les conventions collectives de sorte à assurer un processus de dotation et d’évaluation du rendement respectant les principes de l’ÉDI. </a:t>
            </a:r>
          </a:p>
          <a:p>
            <a:pPr marL="342900" indent="-342900" algn="just">
              <a:spcBef>
                <a:spcPts val="600"/>
              </a:spcBef>
              <a:buFont typeface="+mj-lt"/>
              <a:buAutoNum type="arabicPeriod"/>
            </a:pPr>
            <a:r>
              <a:rPr lang="fr-CA" sz="2300" dirty="0"/>
              <a:t>Inclure la diversité dans les images et le message institutionnel. Par exemple, dans les images sur le site web de l’Université TÉLUQ, dans les vidéos promotionnelles TÉLUQ diffusées sur Internet avec des </a:t>
            </a:r>
            <a:r>
              <a:rPr lang="fr-CA" sz="2300" dirty="0" err="1"/>
              <a:t>professeur.e.s</a:t>
            </a:r>
            <a:r>
              <a:rPr lang="fr-CA" sz="2300" dirty="0"/>
              <a:t> et des </a:t>
            </a:r>
            <a:r>
              <a:rPr lang="fr-CA" sz="2300" dirty="0" err="1"/>
              <a:t>étudiant.e.s</a:t>
            </a:r>
            <a:r>
              <a:rPr lang="fr-CA" sz="2300" dirty="0"/>
              <a:t>, dans le graphisme et l’image TÉLUQ dans les lieux publics, dans les guides d’études. </a:t>
            </a:r>
            <a:endParaRPr lang="fr-FR" dirty="0"/>
          </a:p>
        </p:txBody>
      </p:sp>
    </p:spTree>
    <p:extLst>
      <p:ext uri="{BB962C8B-B14F-4D97-AF65-F5344CB8AC3E}">
        <p14:creationId xmlns:p14="http://schemas.microsoft.com/office/powerpoint/2010/main" val="1524940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18B3DD-CE6E-5D49-AD23-47F8640B255E}"/>
              </a:ext>
            </a:extLst>
          </p:cNvPr>
          <p:cNvSpPr>
            <a:spLocks noGrp="1"/>
          </p:cNvSpPr>
          <p:nvPr>
            <p:ph type="title"/>
          </p:nvPr>
        </p:nvSpPr>
        <p:spPr/>
        <p:txBody>
          <a:bodyPr>
            <a:noAutofit/>
          </a:bodyPr>
          <a:lstStyle/>
          <a:p>
            <a:r>
              <a:rPr lang="fr-FR" sz="3400" dirty="0"/>
              <a:t>Nos recommandations pour le plan stratégique 2021-2024</a:t>
            </a:r>
          </a:p>
        </p:txBody>
      </p:sp>
      <p:sp>
        <p:nvSpPr>
          <p:cNvPr id="3" name="Espace réservé du contenu 2">
            <a:extLst>
              <a:ext uri="{FF2B5EF4-FFF2-40B4-BE49-F238E27FC236}">
                <a16:creationId xmlns:a16="http://schemas.microsoft.com/office/drawing/2014/main" id="{CCE56E96-5DD9-5F4C-BC11-FD4D725CAC5B}"/>
              </a:ext>
            </a:extLst>
          </p:cNvPr>
          <p:cNvSpPr>
            <a:spLocks noGrp="1"/>
          </p:cNvSpPr>
          <p:nvPr>
            <p:ph idx="1"/>
          </p:nvPr>
        </p:nvSpPr>
        <p:spPr>
          <a:xfrm>
            <a:off x="4614203" y="211015"/>
            <a:ext cx="7371471" cy="6457071"/>
          </a:xfrm>
        </p:spPr>
        <p:txBody>
          <a:bodyPr>
            <a:normAutofit/>
          </a:bodyPr>
          <a:lstStyle/>
          <a:p>
            <a:pPr marL="342900" lvl="0" indent="-342900" algn="just">
              <a:lnSpc>
                <a:spcPct val="110000"/>
              </a:lnSpc>
              <a:spcBef>
                <a:spcPts val="600"/>
              </a:spcBef>
              <a:buFont typeface="+mj-lt"/>
              <a:buAutoNum type="arabicPeriod" startAt="11"/>
            </a:pPr>
            <a:r>
              <a:rPr lang="fr-CA" sz="1200" dirty="0"/>
              <a:t>Accompagner les </a:t>
            </a:r>
            <a:r>
              <a:rPr lang="fr-CA" sz="1200" dirty="0" err="1"/>
              <a:t>professeur.e.s</a:t>
            </a:r>
            <a:r>
              <a:rPr lang="fr-CA" sz="1200" dirty="0"/>
              <a:t> dans la conception de cours avec du soutien sur les questions ÉDI. </a:t>
            </a:r>
          </a:p>
          <a:p>
            <a:pPr marL="342900" lvl="0" indent="-342900" algn="just">
              <a:lnSpc>
                <a:spcPct val="110000"/>
              </a:lnSpc>
              <a:spcBef>
                <a:spcPts val="600"/>
              </a:spcBef>
              <a:buFont typeface="+mj-lt"/>
              <a:buAutoNum type="arabicPeriod" startAt="11"/>
            </a:pPr>
            <a:r>
              <a:rPr lang="fr-CA" sz="1200" dirty="0"/>
              <a:t>Favoriser l’inclusion des </a:t>
            </a:r>
            <a:r>
              <a:rPr lang="fr-CA" sz="1200" dirty="0" err="1"/>
              <a:t>étudiant.e.s</a:t>
            </a:r>
            <a:r>
              <a:rPr lang="fr-CA" sz="1200" dirty="0"/>
              <a:t> des groupes cibles par une mise à jour des aspects qui contraignent l’inclusion, la mise en place de programmes ainsi qu’un processus de suivi et d’évaluation de ces programmes. </a:t>
            </a:r>
          </a:p>
          <a:p>
            <a:pPr marL="342900" lvl="0" indent="-342900" algn="just">
              <a:lnSpc>
                <a:spcPct val="110000"/>
              </a:lnSpc>
              <a:spcBef>
                <a:spcPts val="600"/>
              </a:spcBef>
              <a:buFont typeface="+mj-lt"/>
              <a:buAutoNum type="arabicPeriod" startAt="11"/>
            </a:pPr>
            <a:r>
              <a:rPr lang="fr-CA" sz="1200" dirty="0"/>
              <a:t>Accompagner les </a:t>
            </a:r>
            <a:r>
              <a:rPr lang="fr-CA" sz="1200" dirty="0" err="1"/>
              <a:t>professeur.e.s</a:t>
            </a:r>
            <a:r>
              <a:rPr lang="fr-CA" sz="1200" dirty="0"/>
              <a:t> dans la rédaction de demandes subventions selon les critères ÉDI. </a:t>
            </a:r>
          </a:p>
          <a:p>
            <a:pPr marL="342900" lvl="0" indent="-342900" algn="just">
              <a:lnSpc>
                <a:spcPct val="110000"/>
              </a:lnSpc>
              <a:spcBef>
                <a:spcPts val="600"/>
              </a:spcBef>
              <a:buFont typeface="+mj-lt"/>
              <a:buAutoNum type="arabicPeriod" startAt="11"/>
            </a:pPr>
            <a:r>
              <a:rPr lang="fr-CA" sz="1200" dirty="0"/>
              <a:t>S’assurer que le Service de la recherche soit formé à l’ÉDI afin d’assurer la conformité des demandes de subventions en fonction des normes ÉDI. </a:t>
            </a:r>
          </a:p>
          <a:p>
            <a:pPr marL="342900" lvl="0" indent="-342900" algn="just">
              <a:lnSpc>
                <a:spcPct val="110000"/>
              </a:lnSpc>
              <a:spcBef>
                <a:spcPts val="600"/>
              </a:spcBef>
              <a:buFont typeface="+mj-lt"/>
              <a:buAutoNum type="arabicPeriod" startAt="11"/>
            </a:pPr>
            <a:r>
              <a:rPr lang="fr-CA" sz="1200" dirty="0"/>
              <a:t>Former les </a:t>
            </a:r>
            <a:r>
              <a:rPr lang="fr-CA" sz="1200" dirty="0" err="1"/>
              <a:t>professeur.e.s</a:t>
            </a:r>
            <a:r>
              <a:rPr lang="fr-CA" sz="1200" dirty="0"/>
              <a:t> à l’ÉDI afin qu’ils et elles soient en mesure d’identifier les biais systémiques et de les éliminer à différents niveaux, lors du dépôt de demande de financement ou alors qu’ils et elles agissent à titre de personne évaluatrice de demandes de financement, ou encore pour l’embauche d’</a:t>
            </a:r>
            <a:r>
              <a:rPr lang="fr-CA" sz="1200" dirty="0" err="1"/>
              <a:t>étudiant.e.s</a:t>
            </a:r>
            <a:r>
              <a:rPr lang="fr-CA" sz="1200" dirty="0"/>
              <a:t> </a:t>
            </a:r>
            <a:r>
              <a:rPr lang="fr-CA" sz="1200" dirty="0" err="1"/>
              <a:t>assistant.e.s</a:t>
            </a:r>
            <a:r>
              <a:rPr lang="fr-CA" sz="1200" dirty="0"/>
              <a:t> de recherche. </a:t>
            </a:r>
          </a:p>
          <a:p>
            <a:pPr marL="342900" lvl="0" indent="-342900" algn="just">
              <a:lnSpc>
                <a:spcPct val="110000"/>
              </a:lnSpc>
              <a:spcBef>
                <a:spcPts val="600"/>
              </a:spcBef>
              <a:buFont typeface="+mj-lt"/>
              <a:buAutoNum type="arabicPeriod" startAt="11"/>
            </a:pPr>
            <a:r>
              <a:rPr lang="fr-CA" sz="1200" dirty="0"/>
              <a:t>Tenir à jour des statistiques sur les données de la recherche et encourager une analyse de genre et de diversité dans nos rapports du CRC et CÉR. </a:t>
            </a:r>
          </a:p>
          <a:p>
            <a:pPr marL="342900" lvl="0" indent="-342900" algn="just">
              <a:lnSpc>
                <a:spcPct val="110000"/>
              </a:lnSpc>
              <a:spcBef>
                <a:spcPts val="600"/>
              </a:spcBef>
              <a:buFont typeface="+mj-lt"/>
              <a:buAutoNum type="arabicPeriod" startAt="11"/>
            </a:pPr>
            <a:r>
              <a:rPr lang="fr-CA" sz="1200" dirty="0"/>
              <a:t>Mettre en place des mesures permettant de reconnaître davantage la tâche professorale des services à la collectivité puisque cette tâche est nécessaire au bon fonctionnement des universités et envisager des « quotas » pour assurer la présence des femmes et des minorités dans les lieux reconnus plus prestigieux comme la commission des études, le conseil d’administration et le conseil exécutif de l’Université TÉLUQ. </a:t>
            </a:r>
          </a:p>
          <a:p>
            <a:pPr marL="342900" lvl="0" indent="-342900" algn="just">
              <a:lnSpc>
                <a:spcPct val="110000"/>
              </a:lnSpc>
              <a:spcBef>
                <a:spcPts val="600"/>
              </a:spcBef>
              <a:buFont typeface="+mj-lt"/>
              <a:buAutoNum type="arabicPeriod" startAt="11"/>
            </a:pPr>
            <a:r>
              <a:rPr lang="fr-CA" sz="1200" dirty="0"/>
              <a:t>S’engager dans une démarche structurée de réconciliation avec les peuples autochtones en tenant compte des spécificités de l’Université TÉLUQ. </a:t>
            </a:r>
          </a:p>
        </p:txBody>
      </p:sp>
    </p:spTree>
    <p:extLst>
      <p:ext uri="{BB962C8B-B14F-4D97-AF65-F5344CB8AC3E}">
        <p14:creationId xmlns:p14="http://schemas.microsoft.com/office/powerpoint/2010/main" val="3090132827"/>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3960F"/>
      </a:accent1>
      <a:accent2>
        <a:srgbClr val="E04116"/>
      </a:accent2>
      <a:accent3>
        <a:srgbClr val="9D4DE7"/>
      </a:accent3>
      <a:accent4>
        <a:srgbClr val="449EF3"/>
      </a:accent4>
      <a:accent5>
        <a:srgbClr val="39C6BE"/>
      </a:accent5>
      <a:accent6>
        <a:srgbClr val="88C933"/>
      </a:accent6>
      <a:hlink>
        <a:srgbClr val="EBB41F"/>
      </a:hlink>
      <a:folHlink>
        <a:srgbClr val="E1D676"/>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29B3952A-A5A2-4E72-A5C9-A88B41734E0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{2167DE5B-37AD-B147-B444-6740149060A9}tf16401369</Template>
  <TotalTime>1221</TotalTime>
  <Words>1574</Words>
  <Application>Microsoft Office PowerPoint</Application>
  <PresentationFormat>Grand écran</PresentationFormat>
  <Paragraphs>100</Paragraphs>
  <Slides>12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12</vt:i4>
      </vt:variant>
    </vt:vector>
  </HeadingPairs>
  <TitlesOfParts>
    <vt:vector size="17" baseType="lpstr">
      <vt:lpstr>Calibri</vt:lpstr>
      <vt:lpstr>Calibri Light</vt:lpstr>
      <vt:lpstr>Rockwell</vt:lpstr>
      <vt:lpstr>Wingdings</vt:lpstr>
      <vt:lpstr>Atlas</vt:lpstr>
      <vt:lpstr>Les conditions gagnantes pour assurer un environnement universitaire ÉDI.  Les travaux du Syndicat des professeur.e.s de la Téluq (SPPTU)</vt:lpstr>
      <vt:lpstr>Historique </vt:lpstr>
      <vt:lpstr>Mandat: Sensibiliser les membres du SPPTU aux biais de genre, de race, et aux marques d’inégalité ainsi que promouvoir l’équité, la diversité et l’inclusion (ÉDI) au sein du SPPTU et de l’Université Téluq</vt:lpstr>
      <vt:lpstr>Mandat: Sensibiliser les membres du SPPTU aux biais de genre, de race, et aux marques d’inégalité ainsi que promouvoir l’équité, la diversité et l’inclusion (ÉDI) au sein du SPPTU et de l’Université Téluq</vt:lpstr>
      <vt:lpstr>L’Implication des membres </vt:lpstr>
      <vt:lpstr>Des opportunités </vt:lpstr>
      <vt:lpstr>Activités</vt:lpstr>
      <vt:lpstr>Nos recommandations pour le plan stratégique 2021-2024</vt:lpstr>
      <vt:lpstr>Nos recommandations pour le plan stratégique 2021-2024</vt:lpstr>
      <vt:lpstr>Activités</vt:lpstr>
      <vt:lpstr>Activités</vt:lpstr>
      <vt:lpstr>Merci de votre écoute!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Bilan d’activités du Comité environnement du SPPTU</dc:title>
  <dc:creator>Utilisateur Microsoft Office</dc:creator>
  <cp:lastModifiedBy>Anne Renee Gravel</cp:lastModifiedBy>
  <cp:revision>116</cp:revision>
  <dcterms:created xsi:type="dcterms:W3CDTF">2020-08-10T17:49:12Z</dcterms:created>
  <dcterms:modified xsi:type="dcterms:W3CDTF">2021-05-02T22:59:07Z</dcterms:modified>
</cp:coreProperties>
</file>