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69" r:id="rId6"/>
    <p:sldId id="270" r:id="rId7"/>
    <p:sldId id="263" r:id="rId8"/>
    <p:sldId id="271" r:id="rId9"/>
    <p:sldId id="272" r:id="rId10"/>
    <p:sldId id="273" r:id="rId11"/>
    <p:sldId id="264" r:id="rId12"/>
    <p:sldId id="274" r:id="rId13"/>
    <p:sldId id="275" r:id="rId14"/>
    <p:sldId id="285" r:id="rId15"/>
    <p:sldId id="276" r:id="rId16"/>
    <p:sldId id="286" r:id="rId17"/>
    <p:sldId id="279" r:id="rId18"/>
    <p:sldId id="289" r:id="rId19"/>
    <p:sldId id="280" r:id="rId20"/>
    <p:sldId id="278" r:id="rId21"/>
    <p:sldId id="281" r:id="rId22"/>
    <p:sldId id="282" r:id="rId23"/>
    <p:sldId id="283" r:id="rId24"/>
    <p:sldId id="284" r:id="rId25"/>
    <p:sldId id="266" r:id="rId26"/>
    <p:sldId id="287" r:id="rId27"/>
    <p:sldId id="288" r:id="rId28"/>
    <p:sldId id="268"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4A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0" autoAdjust="0"/>
    <p:restoredTop sz="94660"/>
  </p:normalViewPr>
  <p:slideViewPr>
    <p:cSldViewPr snapToGrid="0">
      <p:cViewPr varScale="1">
        <p:scale>
          <a:sx n="71" d="100"/>
          <a:sy n="71" d="100"/>
        </p:scale>
        <p:origin x="-61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909B51F-9629-402F-84B7-E070663204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 xmlns:a16="http://schemas.microsoft.com/office/drawing/2014/main" id="{7F12C5FE-1426-46E5-AD46-E5D20868D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 xmlns:a16="http://schemas.microsoft.com/office/drawing/2014/main" id="{631340E7-3E2B-43C0-9390-E32A4F5B8505}"/>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9D3AC5B2-CC83-4BA6-B8A2-0B298CE7A7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58B2165E-7BF1-47EE-BDCC-7CA360963E37}"/>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242628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EEAEAA-293E-46C1-B762-CA3E6988C44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 xmlns:a16="http://schemas.microsoft.com/office/drawing/2014/main" id="{A8FC53C0-EE21-4635-B80E-290919AB675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8EE4027D-72C4-4DBC-980B-A9C194CC2AE0}"/>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40FB1A20-2B22-4FBB-A2A7-EE0B8F3734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D0A72B6D-8E0F-475B-9D96-4ECC46AC81D2}"/>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331594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435E98A7-FEA5-45E5-A9F9-82E61F571B8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 xmlns:a16="http://schemas.microsoft.com/office/drawing/2014/main" id="{B89AA99C-2A8F-44EC-8011-B81BC72925C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C2D866AD-A7A1-47C1-A531-4587DD6C11FE}"/>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634D0297-C770-4B97-BC17-F6234F9B430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BA6C686F-1C2E-4085-9ACA-96BF26212170}"/>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17836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21F521-E6A5-4926-93C8-FAE9D8861B1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17DEBD02-8419-4C01-B3D9-D6E3A0076F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C2AC82C0-9838-484A-B449-C796D6EFD823}"/>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7C91E581-5AB3-4221-85A2-829396D03E0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4DA2FE2C-BBBE-4A25-B55C-E6132131E0F4}"/>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121046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70E4223-3715-4A95-B7AA-D339E1C180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3F278E61-377F-4C30-BB08-412513992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F4D2218E-48F2-428B-8051-21B92A2DDC49}"/>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E7C58956-7ECB-45DC-AE65-F3A3D577ECE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A82FF14D-2F5B-4CB7-BFB2-F918FC4024A0}"/>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383047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9FBEAB5-2A4F-447D-B8E1-01E168F94A8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C4051A1B-35AD-4858-9504-06B9489048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 xmlns:a16="http://schemas.microsoft.com/office/drawing/2014/main" id="{88E2A15B-7332-4348-A572-03FEEEFE490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 xmlns:a16="http://schemas.microsoft.com/office/drawing/2014/main" id="{6D57FF88-926F-4C6C-A550-25B7F056721F}"/>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6" name="Espace réservé du pied de page 5">
            <a:extLst>
              <a:ext uri="{FF2B5EF4-FFF2-40B4-BE49-F238E27FC236}">
                <a16:creationId xmlns="" xmlns:a16="http://schemas.microsoft.com/office/drawing/2014/main" id="{31280640-6E42-4827-9548-86C23A0F21F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A67601F4-769E-4DB0-A0E8-EF683CF79F7A}"/>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323768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773645-3ECD-408E-B708-84A75B11CBD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83555E69-E4DC-4A50-B535-180DB1706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62E882EB-4CBD-4AE5-95F5-0B24CF0B1D7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 xmlns:a16="http://schemas.microsoft.com/office/drawing/2014/main" id="{7396ABC2-B5BA-4BD5-ADB5-642042157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070BAB24-F38B-4AF4-83C8-05924FFB189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 xmlns:a16="http://schemas.microsoft.com/office/drawing/2014/main" id="{D177127A-9AA0-4B53-9369-7F7744F641FF}"/>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8" name="Espace réservé du pied de page 7">
            <a:extLst>
              <a:ext uri="{FF2B5EF4-FFF2-40B4-BE49-F238E27FC236}">
                <a16:creationId xmlns="" xmlns:a16="http://schemas.microsoft.com/office/drawing/2014/main" id="{CB88C866-D464-4E7D-9CA8-10BF5B4CEF8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 xmlns:a16="http://schemas.microsoft.com/office/drawing/2014/main" id="{BF4E6085-49F3-4416-96F9-13E21083C7CA}"/>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191852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2F71955-E6CD-479E-A30E-2DB38505C5F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 xmlns:a16="http://schemas.microsoft.com/office/drawing/2014/main" id="{D20B05A3-41E4-417A-8458-38A73D2F8CC9}"/>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4" name="Espace réservé du pied de page 3">
            <a:extLst>
              <a:ext uri="{FF2B5EF4-FFF2-40B4-BE49-F238E27FC236}">
                <a16:creationId xmlns="" xmlns:a16="http://schemas.microsoft.com/office/drawing/2014/main" id="{A53DA1FB-6311-410C-9E37-70BCCBADEFE4}"/>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 xmlns:a16="http://schemas.microsoft.com/office/drawing/2014/main" id="{EDAC125B-3408-4B24-8FFF-ECCE423414C5}"/>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3602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D268519A-7948-4FA3-8E9E-AE0372D7B669}"/>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3" name="Espace réservé du pied de page 2">
            <a:extLst>
              <a:ext uri="{FF2B5EF4-FFF2-40B4-BE49-F238E27FC236}">
                <a16:creationId xmlns="" xmlns:a16="http://schemas.microsoft.com/office/drawing/2014/main" id="{784C1C28-BAFD-441A-8E74-E6366A74563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 xmlns:a16="http://schemas.microsoft.com/office/drawing/2014/main" id="{A191F91C-F118-43E6-8FD7-D05AE6E8F8F2}"/>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280672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39ECB69-2715-45C1-87BE-60406A7095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9001737A-87BC-45E3-AAE6-231B4520F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 xmlns:a16="http://schemas.microsoft.com/office/drawing/2014/main" id="{6FD0C40E-69F8-46BD-AD82-12313DD6C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64E52962-025D-4163-B290-82C707608014}"/>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6" name="Espace réservé du pied de page 5">
            <a:extLst>
              <a:ext uri="{FF2B5EF4-FFF2-40B4-BE49-F238E27FC236}">
                <a16:creationId xmlns="" xmlns:a16="http://schemas.microsoft.com/office/drawing/2014/main" id="{572F9907-924F-4A74-A33E-90385E12E0F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AAC355C0-F9E0-4CB2-ABD8-2DC472D8E384}"/>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82064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B0F7F45-6E12-4E1B-A893-87E8305B3E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 xmlns:a16="http://schemas.microsoft.com/office/drawing/2014/main" id="{109593D1-5730-48D5-AE88-D9A8C5E21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 xmlns:a16="http://schemas.microsoft.com/office/drawing/2014/main" id="{AA9A359D-05E9-4190-A75F-E664F102E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C7DE5CEA-9FCB-4E8B-8BE4-D32A3B3003E6}"/>
              </a:ext>
            </a:extLst>
          </p:cNvPr>
          <p:cNvSpPr>
            <a:spLocks noGrp="1"/>
          </p:cNvSpPr>
          <p:nvPr>
            <p:ph type="dt" sz="half" idx="10"/>
          </p:nvPr>
        </p:nvSpPr>
        <p:spPr/>
        <p:txBody>
          <a:bodyPr/>
          <a:lstStyle/>
          <a:p>
            <a:fld id="{E3E7A775-6FB9-4FCC-A1F0-2CEAD6D9BA9C}" type="datetimeFigureOut">
              <a:rPr lang="fr-CA" smtClean="0"/>
              <a:pPr/>
              <a:t>2021-05-04</a:t>
            </a:fld>
            <a:endParaRPr lang="fr-CA"/>
          </a:p>
        </p:txBody>
      </p:sp>
      <p:sp>
        <p:nvSpPr>
          <p:cNvPr id="6" name="Espace réservé du pied de page 5">
            <a:extLst>
              <a:ext uri="{FF2B5EF4-FFF2-40B4-BE49-F238E27FC236}">
                <a16:creationId xmlns="" xmlns:a16="http://schemas.microsoft.com/office/drawing/2014/main" id="{41E8D124-8F49-474D-ACA4-CD4E81CB59E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CECDB226-6925-4D6F-B9B1-521B790C1AB4}"/>
              </a:ext>
            </a:extLst>
          </p:cNvPr>
          <p:cNvSpPr>
            <a:spLocks noGrp="1"/>
          </p:cNvSpPr>
          <p:nvPr>
            <p:ph type="sldNum" sz="quarter" idx="12"/>
          </p:nvPr>
        </p:nvSpPr>
        <p:spPr/>
        <p:txBody>
          <a:body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75666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64A42D25-3750-40B2-ACCC-27BCD9537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29C1D00E-A850-4EEC-B42C-D341474FC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848EA054-E647-4FD4-81AE-B483D83CD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7A775-6FB9-4FCC-A1F0-2CEAD6D9BA9C}" type="datetimeFigureOut">
              <a:rPr lang="fr-CA" smtClean="0"/>
              <a:pPr/>
              <a:t>2021-05-04</a:t>
            </a:fld>
            <a:endParaRPr lang="fr-CA"/>
          </a:p>
        </p:txBody>
      </p:sp>
      <p:sp>
        <p:nvSpPr>
          <p:cNvPr id="5" name="Espace réservé du pied de page 4">
            <a:extLst>
              <a:ext uri="{FF2B5EF4-FFF2-40B4-BE49-F238E27FC236}">
                <a16:creationId xmlns="" xmlns:a16="http://schemas.microsoft.com/office/drawing/2014/main" id="{6EE66045-5A9C-4554-A442-A5A2EA2FA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 xmlns:a16="http://schemas.microsoft.com/office/drawing/2014/main" id="{C4BB3919-3685-4DA1-BDA2-B2D1C41D1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D6C3-F152-475D-B436-E4C4C845E724}" type="slidenum">
              <a:rPr lang="fr-CA" smtClean="0"/>
              <a:pPr/>
              <a:t>‹N°›</a:t>
            </a:fld>
            <a:endParaRPr lang="fr-CA"/>
          </a:p>
        </p:txBody>
      </p:sp>
    </p:spTree>
    <p:extLst>
      <p:ext uri="{BB962C8B-B14F-4D97-AF65-F5344CB8AC3E}">
        <p14:creationId xmlns="" xmlns:p14="http://schemas.microsoft.com/office/powerpoint/2010/main" val="318317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Valery.Psyche@teluq.ca" TargetMode="External"/><Relationship Id="rId5" Type="http://schemas.openxmlformats.org/officeDocument/2006/relationships/hyperlink" Target="mailto:valerie.payen@etu.unige.ch" TargetMode="Externa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archiveouvert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tiff"/><Relationship Id="rId18" Type="http://schemas.openxmlformats.org/officeDocument/2006/relationships/image" Target="../media/image27.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21.png"/><Relationship Id="rId12" Type="http://schemas.openxmlformats.org/officeDocument/2006/relationships/image" Target="../media/image12.sv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10.svg"/><Relationship Id="rId19"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22.png"/><Relationship Id="rId14" Type="http://schemas.openxmlformats.org/officeDocument/2006/relationships/image" Target="../media/image25.png"/><Relationship Id="rId2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 xmlns:a16="http://schemas.microsoft.com/office/drawing/2014/main" id="{1E77CD2D-B2D3-4592-A8E9-BE859604C07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55571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235131" y="1012371"/>
            <a:ext cx="11743510" cy="816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CH" sz="2400" b="1" dirty="0" smtClean="0"/>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487783" y="1384664"/>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Méthodologie de la recherche (1) </a:t>
            </a:r>
            <a:endParaRPr lang="fr-FR" sz="2400" b="1" dirty="0">
              <a:latin typeface="Arial" pitchFamily="34" charset="0"/>
              <a:cs typeface="Arial" pitchFamily="34" charset="0"/>
            </a:endParaRPr>
          </a:p>
        </p:txBody>
      </p:sp>
      <p:sp>
        <p:nvSpPr>
          <p:cNvPr id="10" name="Rectangle 9"/>
          <p:cNvSpPr/>
          <p:nvPr/>
        </p:nvSpPr>
        <p:spPr>
          <a:xfrm>
            <a:off x="1267098" y="2939143"/>
            <a:ext cx="9039496" cy="2554545"/>
          </a:xfrm>
          <a:prstGeom prst="rect">
            <a:avLst/>
          </a:prstGeom>
        </p:spPr>
        <p:txBody>
          <a:bodyPr wrap="square">
            <a:spAutoFit/>
          </a:bodyPr>
          <a:lstStyle/>
          <a:p>
            <a:r>
              <a:rPr lang="fr-CH" sz="2000" dirty="0" smtClean="0">
                <a:latin typeface="Arial" pitchFamily="34" charset="0"/>
                <a:cs typeface="Arial" pitchFamily="34" charset="0"/>
              </a:rPr>
              <a:t>La recherche ethnographique itinérante multi-située (Marcus, 1995) revient à observer et à étudier l’objet de recherche sous différents aspects et à travers plusieurs sites différents de sorte que les données collectées soient appréhendées de manière à faire ressortir et à interpréter les patterns et contrastes découverts. Cette approche ethnographique offre la possibilité d’éviter une généralisation hâtive dans la mesure où chacun des sites observés offrent des spécificités par rapport à l’autre.</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9" name="ZoneTexte 8"/>
          <p:cNvSpPr txBox="1"/>
          <p:nvPr/>
        </p:nvSpPr>
        <p:spPr>
          <a:xfrm>
            <a:off x="3422468" y="1802674"/>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Méthodologie de la recherche (2) </a:t>
            </a:r>
            <a:endParaRPr lang="fr-FR" sz="2400" b="1" dirty="0">
              <a:latin typeface="Arial" pitchFamily="34" charset="0"/>
              <a:cs typeface="Arial" pitchFamily="34" charset="0"/>
            </a:endParaRPr>
          </a:p>
        </p:txBody>
      </p:sp>
      <p:sp>
        <p:nvSpPr>
          <p:cNvPr id="10" name="Rectangle 9"/>
          <p:cNvSpPr/>
          <p:nvPr/>
        </p:nvSpPr>
        <p:spPr>
          <a:xfrm>
            <a:off x="1267098" y="2939143"/>
            <a:ext cx="9039496" cy="2246769"/>
          </a:xfrm>
          <a:prstGeom prst="rect">
            <a:avLst/>
          </a:prstGeom>
        </p:spPr>
        <p:txBody>
          <a:bodyPr wrap="square">
            <a:spAutoFit/>
          </a:bodyPr>
          <a:lstStyle/>
          <a:p>
            <a:r>
              <a:rPr lang="fr-CA" sz="2000" dirty="0" smtClean="0">
                <a:latin typeface="Arial" pitchFamily="34" charset="0"/>
                <a:cs typeface="Arial" pitchFamily="34" charset="0"/>
              </a:rPr>
              <a:t>L’objet de recherche fut étudié à travers plusieurs sites différents et sous différents aspects</a:t>
            </a:r>
            <a:r>
              <a:rPr lang="fr-CH" sz="2000" dirty="0" smtClean="0">
                <a:latin typeface="Arial" pitchFamily="34" charset="0"/>
                <a:cs typeface="Arial" pitchFamily="34" charset="0"/>
              </a:rPr>
              <a:t> :</a:t>
            </a:r>
            <a:r>
              <a:rPr lang="fr-FR" sz="2000" dirty="0" smtClean="0">
                <a:latin typeface="Arial" pitchFamily="34" charset="0"/>
                <a:cs typeface="Arial" pitchFamily="34" charset="0"/>
              </a:rPr>
              <a:t>les activités de ventes ; de réparations ; de fabrications exercées sur et avec les appareils informatiques, les modes d’appropriation des outils ; les actions collaboratives ou individuelles et autonomes dans l’apprentissage du métier ; les modes d’interactions et organisations sociales, l’influence du contexte dans tous ces éléments furent pris en compte et analysés.  </a:t>
            </a:r>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51598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Collecte des données </a:t>
            </a:r>
            <a:endParaRPr lang="fr-FR" sz="2400" b="1" i="1" dirty="0">
              <a:solidFill>
                <a:schemeClr val="bg1"/>
              </a:solidFill>
              <a:latin typeface="GT Walsheim" panose="00000500000000000000" pitchFamily="50" charset="0"/>
            </a:endParaRPr>
          </a:p>
        </p:txBody>
      </p:sp>
      <p:graphicFrame>
        <p:nvGraphicFramePr>
          <p:cNvPr id="11" name="Tableau 10"/>
          <p:cNvGraphicFramePr>
            <a:graphicFrameLocks noGrp="1"/>
          </p:cNvGraphicFramePr>
          <p:nvPr>
            <p:extLst>
              <p:ext uri="{D42A27DB-BD31-4B8C-83A1-F6EECF244321}">
                <p14:modId xmlns="" xmlns:p14="http://schemas.microsoft.com/office/powerpoint/2010/main" val="1913702803"/>
              </p:ext>
            </p:extLst>
          </p:nvPr>
        </p:nvGraphicFramePr>
        <p:xfrm>
          <a:off x="365759" y="1345475"/>
          <a:ext cx="11286310" cy="5185954"/>
        </p:xfrm>
        <a:graphic>
          <a:graphicData uri="http://schemas.openxmlformats.org/drawingml/2006/table">
            <a:tbl>
              <a:tblPr firstRow="1" firstCol="1" bandRow="1">
                <a:tableStyleId>{5C22544A-7EE6-4342-B048-85BDC9FD1C3A}</a:tableStyleId>
              </a:tblPr>
              <a:tblGrid>
                <a:gridCol w="2026226">
                  <a:extLst>
                    <a:ext uri="{9D8B030D-6E8A-4147-A177-3AD203B41FA5}">
                      <a16:colId xmlns="" xmlns:a16="http://schemas.microsoft.com/office/drawing/2014/main" val="3374161936"/>
                    </a:ext>
                  </a:extLst>
                </a:gridCol>
                <a:gridCol w="4367136">
                  <a:extLst>
                    <a:ext uri="{9D8B030D-6E8A-4147-A177-3AD203B41FA5}">
                      <a16:colId xmlns="" xmlns:a16="http://schemas.microsoft.com/office/drawing/2014/main" val="4034086498"/>
                    </a:ext>
                  </a:extLst>
                </a:gridCol>
                <a:gridCol w="2822905">
                  <a:extLst>
                    <a:ext uri="{9D8B030D-6E8A-4147-A177-3AD203B41FA5}">
                      <a16:colId xmlns="" xmlns:a16="http://schemas.microsoft.com/office/drawing/2014/main" val="1954532225"/>
                    </a:ext>
                  </a:extLst>
                </a:gridCol>
                <a:gridCol w="2070043">
                  <a:extLst>
                    <a:ext uri="{9D8B030D-6E8A-4147-A177-3AD203B41FA5}">
                      <a16:colId xmlns="" xmlns:a16="http://schemas.microsoft.com/office/drawing/2014/main" val="324949648"/>
                    </a:ext>
                  </a:extLst>
                </a:gridCol>
              </a:tblGrid>
              <a:tr h="579266">
                <a:tc>
                  <a:txBody>
                    <a:bodyPr/>
                    <a:lstStyle/>
                    <a:p>
                      <a:pPr algn="ctr">
                        <a:lnSpc>
                          <a:spcPct val="107000"/>
                        </a:lnSpc>
                        <a:spcAft>
                          <a:spcPts val="0"/>
                        </a:spcAft>
                      </a:pPr>
                      <a:r>
                        <a:rPr lang="fr-CH" sz="900" dirty="0">
                          <a:effectLst/>
                        </a:rPr>
                        <a:t>Méthodes</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ctr">
                        <a:lnSpc>
                          <a:spcPct val="107000"/>
                        </a:lnSpc>
                        <a:spcAft>
                          <a:spcPts val="0"/>
                        </a:spcAft>
                      </a:pPr>
                      <a:r>
                        <a:rPr lang="fr-CH" sz="900" dirty="0">
                          <a:effectLst/>
                        </a:rPr>
                        <a:t>Justificatif</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ctr">
                        <a:lnSpc>
                          <a:spcPct val="107000"/>
                        </a:lnSpc>
                        <a:spcAft>
                          <a:spcPts val="0"/>
                        </a:spcAft>
                      </a:pPr>
                      <a:r>
                        <a:rPr lang="fr-CH" sz="900">
                          <a:effectLst/>
                        </a:rPr>
                        <a:t>Outils</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ctr">
                        <a:lnSpc>
                          <a:spcPct val="107000"/>
                        </a:lnSpc>
                        <a:spcAft>
                          <a:spcPts val="0"/>
                        </a:spcAft>
                      </a:pPr>
                      <a:r>
                        <a:rPr lang="fr-CH" sz="900">
                          <a:effectLst/>
                        </a:rPr>
                        <a:t>Types de données</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extLst>
                  <a:ext uri="{0D108BD9-81ED-4DB2-BD59-A6C34878D82A}">
                    <a16:rowId xmlns="" xmlns:a16="http://schemas.microsoft.com/office/drawing/2014/main" val="49933822"/>
                  </a:ext>
                </a:extLst>
              </a:tr>
              <a:tr h="1645246">
                <a:tc>
                  <a:txBody>
                    <a:bodyPr/>
                    <a:lstStyle/>
                    <a:p>
                      <a:pPr algn="l">
                        <a:lnSpc>
                          <a:spcPct val="107000"/>
                        </a:lnSpc>
                        <a:spcAft>
                          <a:spcPts val="0"/>
                        </a:spcAft>
                      </a:pPr>
                      <a:r>
                        <a:rPr lang="fr-CH" sz="900" dirty="0">
                          <a:effectLst/>
                        </a:rPr>
                        <a:t>Observation Participante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H" sz="900" dirty="0">
                          <a:effectLst/>
                        </a:rPr>
                        <a:t>Cette méthode me permit d’observer les usages du téléphone portable par les techniciens, les interactions sociales, les modes d’organisations, les connexions qui existent entre les différents sites, les conversations et de saisir le sens donné au travail qui se réalise.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marL="342900" lvl="0" indent="-342900" algn="l">
                        <a:lnSpc>
                          <a:spcPct val="107000"/>
                        </a:lnSpc>
                        <a:spcAft>
                          <a:spcPts val="0"/>
                        </a:spcAft>
                        <a:buFont typeface="Symbol" panose="05050102010706020507" pitchFamily="18" charset="2"/>
                        <a:buChar char=""/>
                      </a:pPr>
                      <a:r>
                        <a:rPr lang="fr-CH" sz="900" dirty="0">
                          <a:effectLst/>
                        </a:rPr>
                        <a:t>Grilles d’observations </a:t>
                      </a:r>
                    </a:p>
                    <a:p>
                      <a:pPr algn="l">
                        <a:lnSpc>
                          <a:spcPct val="107000"/>
                        </a:lnSpc>
                        <a:spcAft>
                          <a:spcPts val="0"/>
                        </a:spcAft>
                      </a:pPr>
                      <a:r>
                        <a:rPr lang="fr-CH" sz="900" dirty="0">
                          <a:effectLst/>
                        </a:rPr>
                        <a:t> </a:t>
                      </a:r>
                    </a:p>
                    <a:p>
                      <a:pPr algn="l">
                        <a:lnSpc>
                          <a:spcPct val="107000"/>
                        </a:lnSpc>
                        <a:spcAft>
                          <a:spcPts val="0"/>
                        </a:spcAft>
                      </a:pPr>
                      <a:r>
                        <a:rPr lang="fr-CH" sz="900" dirty="0">
                          <a:effectLst/>
                        </a:rPr>
                        <a:t> </a:t>
                      </a:r>
                    </a:p>
                    <a:p>
                      <a:pPr marL="342900" lvl="0" indent="-342900" algn="l">
                        <a:lnSpc>
                          <a:spcPct val="107000"/>
                        </a:lnSpc>
                        <a:spcAft>
                          <a:spcPts val="0"/>
                        </a:spcAft>
                        <a:buFont typeface="Symbol" panose="05050102010706020507" pitchFamily="18" charset="2"/>
                        <a:buChar char=""/>
                      </a:pPr>
                      <a:r>
                        <a:rPr lang="fr-CH" sz="900" dirty="0">
                          <a:effectLst/>
                        </a:rPr>
                        <a:t>Enregistrements vidéos et Photos </a:t>
                      </a:r>
                    </a:p>
                    <a:p>
                      <a:pPr marL="457200" algn="l">
                        <a:lnSpc>
                          <a:spcPct val="107000"/>
                        </a:lnSpc>
                        <a:spcAft>
                          <a:spcPts val="0"/>
                        </a:spcAft>
                      </a:pPr>
                      <a:r>
                        <a:rPr lang="fr-CH" sz="900" dirty="0">
                          <a:effectLst/>
                        </a:rPr>
                        <a:t> </a:t>
                      </a:r>
                    </a:p>
                    <a:p>
                      <a:pPr marL="342900" lvl="0" indent="-342900" algn="l">
                        <a:lnSpc>
                          <a:spcPct val="107000"/>
                        </a:lnSpc>
                        <a:spcAft>
                          <a:spcPts val="0"/>
                        </a:spcAft>
                        <a:buFont typeface="Symbol" panose="05050102010706020507" pitchFamily="18" charset="2"/>
                        <a:buChar char=""/>
                      </a:pPr>
                      <a:r>
                        <a:rPr lang="fr-CH" sz="900" dirty="0">
                          <a:effectLst/>
                        </a:rPr>
                        <a:t>Journal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H" sz="900">
                          <a:effectLst/>
                        </a:rPr>
                        <a:t>Textes </a:t>
                      </a:r>
                    </a:p>
                    <a:p>
                      <a:pPr algn="l">
                        <a:lnSpc>
                          <a:spcPct val="107000"/>
                        </a:lnSpc>
                        <a:spcAft>
                          <a:spcPts val="0"/>
                        </a:spcAft>
                      </a:pPr>
                      <a:r>
                        <a:rPr lang="fr-CH" sz="900">
                          <a:effectLst/>
                        </a:rPr>
                        <a:t>Images </a:t>
                      </a:r>
                    </a:p>
                    <a:p>
                      <a:pPr algn="l">
                        <a:lnSpc>
                          <a:spcPct val="107000"/>
                        </a:lnSpc>
                        <a:spcAft>
                          <a:spcPts val="0"/>
                        </a:spcAft>
                      </a:pPr>
                      <a:r>
                        <a:rPr lang="fr-CH" sz="900">
                          <a:effectLst/>
                        </a:rPr>
                        <a:t>Sons</a:t>
                      </a:r>
                    </a:p>
                    <a:p>
                      <a:pPr algn="l">
                        <a:lnSpc>
                          <a:spcPct val="107000"/>
                        </a:lnSpc>
                        <a:spcAft>
                          <a:spcPts val="0"/>
                        </a:spcAft>
                      </a:pPr>
                      <a:r>
                        <a:rPr lang="fr-CH" sz="900">
                          <a:effectLst/>
                        </a:rPr>
                        <a:t>Vidéos </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extLst>
                  <a:ext uri="{0D108BD9-81ED-4DB2-BD59-A6C34878D82A}">
                    <a16:rowId xmlns="" xmlns:a16="http://schemas.microsoft.com/office/drawing/2014/main" val="3462274583"/>
                  </a:ext>
                </a:extLst>
              </a:tr>
              <a:tr h="1151672">
                <a:tc>
                  <a:txBody>
                    <a:bodyPr/>
                    <a:lstStyle/>
                    <a:p>
                      <a:pPr algn="l">
                        <a:lnSpc>
                          <a:spcPct val="107000"/>
                        </a:lnSpc>
                        <a:spcAft>
                          <a:spcPts val="0"/>
                        </a:spcAft>
                      </a:pPr>
                      <a:r>
                        <a:rPr lang="fr-CH" sz="900">
                          <a:effectLst/>
                        </a:rPr>
                        <a:t>Observation en ligne</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A" sz="900" dirty="0">
                          <a:effectLst/>
                        </a:rPr>
                        <a:t>Le but poursuivi fut </a:t>
                      </a:r>
                      <a:r>
                        <a:rPr lang="fr-CH" sz="900" dirty="0">
                          <a:effectLst/>
                        </a:rPr>
                        <a:t>d’observer 1) les modes de partage de connaissances ; 2) les intérêts pour les formations ; 3) les modes d'interactions sociales sur le réseau social et 4) les réseautages.</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marL="342900" lvl="0" indent="-342900" algn="l">
                        <a:lnSpc>
                          <a:spcPct val="107000"/>
                        </a:lnSpc>
                        <a:spcAft>
                          <a:spcPts val="0"/>
                        </a:spcAft>
                        <a:buFont typeface="Symbol" panose="05050102010706020507" pitchFamily="18" charset="2"/>
                        <a:buChar char=""/>
                      </a:pPr>
                      <a:r>
                        <a:rPr lang="fr-CH" sz="900">
                          <a:effectLst/>
                        </a:rPr>
                        <a:t>WhatsApp </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H" sz="900" dirty="0">
                          <a:effectLst/>
                        </a:rPr>
                        <a:t>Textes </a:t>
                      </a:r>
                    </a:p>
                    <a:p>
                      <a:pPr algn="l">
                        <a:lnSpc>
                          <a:spcPct val="107000"/>
                        </a:lnSpc>
                        <a:spcAft>
                          <a:spcPts val="0"/>
                        </a:spcAft>
                      </a:pPr>
                      <a:r>
                        <a:rPr lang="fr-CH" sz="900" dirty="0">
                          <a:effectLst/>
                        </a:rPr>
                        <a:t>Images</a:t>
                      </a:r>
                    </a:p>
                    <a:p>
                      <a:pPr algn="l">
                        <a:lnSpc>
                          <a:spcPct val="107000"/>
                        </a:lnSpc>
                        <a:spcAft>
                          <a:spcPts val="0"/>
                        </a:spcAft>
                      </a:pPr>
                      <a:r>
                        <a:rPr lang="fr-CH" sz="900" dirty="0">
                          <a:effectLst/>
                        </a:rPr>
                        <a:t>Sons</a:t>
                      </a:r>
                    </a:p>
                    <a:p>
                      <a:pPr algn="l">
                        <a:lnSpc>
                          <a:spcPct val="107000"/>
                        </a:lnSpc>
                        <a:spcAft>
                          <a:spcPts val="0"/>
                        </a:spcAft>
                      </a:pPr>
                      <a:r>
                        <a:rPr lang="fr-CH" sz="900" dirty="0">
                          <a:effectLst/>
                        </a:rPr>
                        <a:t>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extLst>
                  <a:ext uri="{0D108BD9-81ED-4DB2-BD59-A6C34878D82A}">
                    <a16:rowId xmlns="" xmlns:a16="http://schemas.microsoft.com/office/drawing/2014/main" val="933487212"/>
                  </a:ext>
                </a:extLst>
              </a:tr>
              <a:tr h="1809770">
                <a:tc>
                  <a:txBody>
                    <a:bodyPr/>
                    <a:lstStyle/>
                    <a:p>
                      <a:pPr algn="l">
                        <a:lnSpc>
                          <a:spcPct val="107000"/>
                        </a:lnSpc>
                        <a:spcAft>
                          <a:spcPts val="0"/>
                        </a:spcAft>
                      </a:pPr>
                      <a:r>
                        <a:rPr lang="fr-CH" sz="900">
                          <a:effectLst/>
                        </a:rPr>
                        <a:t>Entretiens </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H" sz="900" dirty="0">
                          <a:effectLst/>
                        </a:rPr>
                        <a:t>Les entretiens furent réalisés dans le but de comprendre les modes d’organisation, le déroulement des activités, les taches des professionnels, leur intégration sur le marché, leurs interactions avec le milieu et aussi leurs trajectoires professionnelles et académique. </a:t>
                      </a:r>
                    </a:p>
                    <a:p>
                      <a:pPr algn="l">
                        <a:lnSpc>
                          <a:spcPct val="107000"/>
                        </a:lnSpc>
                        <a:spcAft>
                          <a:spcPts val="0"/>
                        </a:spcAft>
                      </a:pPr>
                      <a:r>
                        <a:rPr lang="fr-CH" sz="900" dirty="0">
                          <a:effectLst/>
                        </a:rPr>
                        <a:t>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marL="342900" lvl="0" indent="-342900" algn="l">
                        <a:lnSpc>
                          <a:spcPct val="107000"/>
                        </a:lnSpc>
                        <a:spcAft>
                          <a:spcPts val="0"/>
                        </a:spcAft>
                        <a:buFont typeface="Symbol" panose="05050102010706020507" pitchFamily="18" charset="2"/>
                        <a:buChar char=""/>
                      </a:pPr>
                      <a:r>
                        <a:rPr lang="fr-CH" sz="900">
                          <a:effectLst/>
                        </a:rPr>
                        <a:t>Entretiens semis dirigés </a:t>
                      </a:r>
                    </a:p>
                    <a:p>
                      <a:pPr marL="457200" algn="l">
                        <a:lnSpc>
                          <a:spcPct val="107000"/>
                        </a:lnSpc>
                        <a:spcAft>
                          <a:spcPts val="0"/>
                        </a:spcAft>
                      </a:pPr>
                      <a:r>
                        <a:rPr lang="fr-CH" sz="900">
                          <a:effectLst/>
                        </a:rPr>
                        <a:t> </a:t>
                      </a:r>
                    </a:p>
                    <a:p>
                      <a:pPr marL="342900" lvl="0" indent="-342900" algn="l">
                        <a:lnSpc>
                          <a:spcPct val="107000"/>
                        </a:lnSpc>
                        <a:spcAft>
                          <a:spcPts val="0"/>
                        </a:spcAft>
                        <a:buFont typeface="Symbol" panose="05050102010706020507" pitchFamily="18" charset="2"/>
                        <a:buChar char=""/>
                      </a:pPr>
                      <a:r>
                        <a:rPr lang="fr-CH" sz="900">
                          <a:effectLst/>
                        </a:rPr>
                        <a:t>Entretiens ouverts </a:t>
                      </a:r>
                      <a:endParaRPr lang="fr-CH" sz="90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tc>
                  <a:txBody>
                    <a:bodyPr/>
                    <a:lstStyle/>
                    <a:p>
                      <a:pPr algn="l">
                        <a:lnSpc>
                          <a:spcPct val="107000"/>
                        </a:lnSpc>
                        <a:spcAft>
                          <a:spcPts val="0"/>
                        </a:spcAft>
                      </a:pPr>
                      <a:r>
                        <a:rPr lang="fr-CH" sz="900" dirty="0">
                          <a:effectLst/>
                        </a:rPr>
                        <a:t>Textes </a:t>
                      </a:r>
                    </a:p>
                    <a:p>
                      <a:pPr algn="l">
                        <a:lnSpc>
                          <a:spcPct val="107000"/>
                        </a:lnSpc>
                        <a:spcAft>
                          <a:spcPts val="0"/>
                        </a:spcAft>
                      </a:pPr>
                      <a:r>
                        <a:rPr lang="fr-CH" sz="900" dirty="0">
                          <a:effectLst/>
                        </a:rPr>
                        <a:t> </a:t>
                      </a:r>
                      <a:endParaRPr lang="fr-CH" sz="900" dirty="0">
                        <a:effectLst/>
                        <a:latin typeface="Calibri" panose="020F0502020204030204" pitchFamily="34" charset="0"/>
                        <a:ea typeface="Calibri" panose="020F0502020204030204" pitchFamily="34" charset="0"/>
                        <a:cs typeface="Arial" panose="020B0604020202020204" pitchFamily="34" charset="0"/>
                      </a:endParaRPr>
                    </a:p>
                  </a:txBody>
                  <a:tcPr marL="50827" marR="50827" marT="0" marB="0"/>
                </a:tc>
                <a:extLst>
                  <a:ext uri="{0D108BD9-81ED-4DB2-BD59-A6C34878D82A}">
                    <a16:rowId xmlns="" xmlns:a16="http://schemas.microsoft.com/office/drawing/2014/main" val="648732981"/>
                  </a:ext>
                </a:extLst>
              </a:tr>
            </a:tbl>
          </a:graphicData>
        </a:graphic>
      </p:graphicFrame>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b="1" i="1" dirty="0">
              <a:solidFill>
                <a:schemeClr val="bg1"/>
              </a:solidFill>
              <a:latin typeface="GT Walsheim" panose="00000500000000000000" pitchFamily="50" charset="0"/>
            </a:endParaRPr>
          </a:p>
        </p:txBody>
      </p:sp>
      <p:sp>
        <p:nvSpPr>
          <p:cNvPr id="9" name="ZoneTexte 8"/>
          <p:cNvSpPr txBox="1"/>
          <p:nvPr/>
        </p:nvSpPr>
        <p:spPr>
          <a:xfrm>
            <a:off x="901336" y="966651"/>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Opérationnalisation des données </a:t>
            </a:r>
            <a:endParaRPr lang="fr-FR" sz="2400" b="1" dirty="0">
              <a:latin typeface="Arial" pitchFamily="34" charset="0"/>
              <a:cs typeface="Arial" pitchFamily="34" charset="0"/>
            </a:endParaRPr>
          </a:p>
        </p:txBody>
      </p:sp>
      <p:pic>
        <p:nvPicPr>
          <p:cNvPr id="8" name="Imag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0549" y="1632858"/>
            <a:ext cx="11731451" cy="4950823"/>
          </a:xfrm>
          <a:prstGeom prst="rect">
            <a:avLst/>
          </a:prstGeom>
        </p:spPr>
      </p:pic>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2704011" y="1776548"/>
            <a:ext cx="6191794"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Démarches d’apprentissages </a:t>
            </a:r>
            <a:endParaRPr lang="fr-FR" sz="2400" b="1" dirty="0">
              <a:latin typeface="Arial" pitchFamily="34" charset="0"/>
              <a:cs typeface="Arial" pitchFamily="34" charset="0"/>
            </a:endParaRPr>
          </a:p>
        </p:txBody>
      </p:sp>
      <p:sp>
        <p:nvSpPr>
          <p:cNvPr id="8" name="Rectangle 7"/>
          <p:cNvSpPr/>
          <p:nvPr/>
        </p:nvSpPr>
        <p:spPr>
          <a:xfrm>
            <a:off x="1045027" y="4781006"/>
            <a:ext cx="3239589" cy="1632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Démarches d’apprentissages</a:t>
            </a:r>
            <a:r>
              <a:rPr lang="en-US" dirty="0" smtClean="0"/>
              <a:t> </a:t>
            </a:r>
            <a:r>
              <a:rPr lang="fr-FR" dirty="0" smtClean="0"/>
              <a:t>autonomes</a:t>
            </a:r>
            <a:endParaRPr lang="fr-FR" dirty="0"/>
          </a:p>
        </p:txBody>
      </p:sp>
      <p:sp>
        <p:nvSpPr>
          <p:cNvPr id="14" name="Rectangle 13"/>
          <p:cNvSpPr/>
          <p:nvPr/>
        </p:nvSpPr>
        <p:spPr>
          <a:xfrm>
            <a:off x="8020594" y="4637314"/>
            <a:ext cx="3226525" cy="1854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Démarches d’apprentissages  collaboratives</a:t>
            </a:r>
            <a:endParaRPr lang="fr-FR" dirty="0"/>
          </a:p>
        </p:txBody>
      </p:sp>
      <p:sp>
        <p:nvSpPr>
          <p:cNvPr id="21" name="Rectangle 20"/>
          <p:cNvSpPr/>
          <p:nvPr/>
        </p:nvSpPr>
        <p:spPr>
          <a:xfrm>
            <a:off x="3021874" y="2408146"/>
            <a:ext cx="6096000" cy="2246769"/>
          </a:xfrm>
          <a:prstGeom prst="rect">
            <a:avLst/>
          </a:prstGeom>
        </p:spPr>
        <p:txBody>
          <a:bodyPr>
            <a:spAutoFit/>
          </a:bodyPr>
          <a:lstStyle/>
          <a:p>
            <a:r>
              <a:rPr lang="fr-FR" sz="2000" dirty="0" smtClean="0">
                <a:latin typeface="Arial" pitchFamily="34" charset="0"/>
                <a:cs typeface="Arial" pitchFamily="34" charset="0"/>
              </a:rPr>
              <a:t>Les processus d’apprentissage passent par des</a:t>
            </a:r>
            <a:r>
              <a:rPr lang="fr-CA" sz="2000" dirty="0" smtClean="0">
                <a:latin typeface="Arial" pitchFamily="34" charset="0"/>
                <a:cs typeface="Arial" pitchFamily="34" charset="0"/>
              </a:rPr>
              <a:t> actions conduites pour s’approprier des appareils informatiques et comprendre leur fonctionnement (à travers des manipulations, tests, expérimentations etc.) et des actions orientées vers l’utilisation des outils informatiques et la rentabilisation de l’activité instrumentée. </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2704011" y="1776548"/>
            <a:ext cx="6191794"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Démarches d’apprentissages autonomes</a:t>
            </a:r>
            <a:endParaRPr lang="fr-FR" sz="2400" b="1" dirty="0">
              <a:latin typeface="Arial" pitchFamily="34" charset="0"/>
              <a:cs typeface="Arial" pitchFamily="34" charset="0"/>
            </a:endParaRPr>
          </a:p>
        </p:txBody>
      </p:sp>
      <p:sp>
        <p:nvSpPr>
          <p:cNvPr id="8" name="Rectangle 7"/>
          <p:cNvSpPr/>
          <p:nvPr/>
        </p:nvSpPr>
        <p:spPr>
          <a:xfrm>
            <a:off x="313508" y="4127863"/>
            <a:ext cx="2429692"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Apprentissages</a:t>
            </a:r>
            <a:r>
              <a:rPr lang="en-US" dirty="0" smtClean="0"/>
              <a:t> </a:t>
            </a:r>
            <a:r>
              <a:rPr lang="fr-FR" dirty="0" smtClean="0"/>
              <a:t>autonomes</a:t>
            </a:r>
            <a:endParaRPr lang="fr-FR" dirty="0"/>
          </a:p>
        </p:txBody>
      </p:sp>
      <p:sp>
        <p:nvSpPr>
          <p:cNvPr id="10" name="Rectangle 9"/>
          <p:cNvSpPr/>
          <p:nvPr/>
        </p:nvSpPr>
        <p:spPr>
          <a:xfrm>
            <a:off x="3512738" y="2602628"/>
            <a:ext cx="27040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Choix et contrôle de la formation </a:t>
            </a:r>
            <a:endParaRPr lang="fr-FR" dirty="0"/>
          </a:p>
        </p:txBody>
      </p:sp>
      <p:sp>
        <p:nvSpPr>
          <p:cNvPr id="11" name="Rectangle 10"/>
          <p:cNvSpPr/>
          <p:nvPr/>
        </p:nvSpPr>
        <p:spPr>
          <a:xfrm>
            <a:off x="3620168" y="5757015"/>
            <a:ext cx="27954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 du net </a:t>
            </a:r>
            <a:endParaRPr lang="fr-FR" dirty="0"/>
          </a:p>
        </p:txBody>
      </p:sp>
      <p:cxnSp>
        <p:nvCxnSpPr>
          <p:cNvPr id="20" name="Connecteur droit avec flèche 19"/>
          <p:cNvCxnSpPr>
            <a:stCxn id="8" idx="3"/>
            <a:endCxn id="10" idx="2"/>
          </p:cNvCxnSpPr>
          <p:nvPr/>
        </p:nvCxnSpPr>
        <p:spPr>
          <a:xfrm flipV="1">
            <a:off x="2743200" y="3517028"/>
            <a:ext cx="2121544" cy="102884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a:stCxn id="8" idx="3"/>
            <a:endCxn id="11" idx="0"/>
          </p:cNvCxnSpPr>
          <p:nvPr/>
        </p:nvCxnSpPr>
        <p:spPr>
          <a:xfrm>
            <a:off x="2743200" y="4545875"/>
            <a:ext cx="2274694" cy="12111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5804848" y="3700271"/>
            <a:ext cx="6096000" cy="1938992"/>
          </a:xfrm>
          <a:prstGeom prst="rect">
            <a:avLst/>
          </a:prstGeom>
        </p:spPr>
        <p:txBody>
          <a:bodyPr>
            <a:spAutoFit/>
          </a:bodyPr>
          <a:lstStyle/>
          <a:p>
            <a:r>
              <a:rPr lang="fr-CH" sz="2000" i="1" dirty="0" smtClean="0">
                <a:latin typeface="Arial" pitchFamily="34" charset="0"/>
                <a:cs typeface="Arial" pitchFamily="34" charset="0"/>
              </a:rPr>
              <a:t>« Tu apprends les rudiments de base avec des copains mais le reste tu l’apprends seul au fil du temps. Quand on apprend seul on est libre de tout marquage … on va ou on veut dans ses apprentissages, on n’est pas limité et il n’y a pas de contraintes » (P09, Augustin). </a:t>
            </a:r>
            <a:endParaRPr lang="en-US" sz="2000" i="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2704011" y="1776548"/>
            <a:ext cx="6191794"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Démarches d’apprentissages autonomes</a:t>
            </a:r>
            <a:endParaRPr lang="fr-FR" sz="2400" b="1" dirty="0">
              <a:latin typeface="Arial" pitchFamily="34" charset="0"/>
              <a:cs typeface="Arial" pitchFamily="34" charset="0"/>
            </a:endParaRPr>
          </a:p>
        </p:txBody>
      </p:sp>
      <p:sp>
        <p:nvSpPr>
          <p:cNvPr id="8" name="Rectangle 7"/>
          <p:cNvSpPr/>
          <p:nvPr/>
        </p:nvSpPr>
        <p:spPr>
          <a:xfrm>
            <a:off x="313508" y="4127863"/>
            <a:ext cx="2429692"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Apprentissages</a:t>
            </a:r>
            <a:r>
              <a:rPr lang="en-US" dirty="0" smtClean="0"/>
              <a:t> </a:t>
            </a:r>
            <a:r>
              <a:rPr lang="fr-FR" dirty="0" smtClean="0"/>
              <a:t>autonomes</a:t>
            </a:r>
            <a:endParaRPr lang="fr-FR" dirty="0"/>
          </a:p>
        </p:txBody>
      </p:sp>
      <p:sp>
        <p:nvSpPr>
          <p:cNvPr id="10" name="Rectangle 9"/>
          <p:cNvSpPr/>
          <p:nvPr/>
        </p:nvSpPr>
        <p:spPr>
          <a:xfrm>
            <a:off x="3540034" y="2834640"/>
            <a:ext cx="270401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Choix et contrôle de la formation </a:t>
            </a:r>
            <a:endParaRPr lang="fr-FR" dirty="0"/>
          </a:p>
        </p:txBody>
      </p:sp>
      <p:sp>
        <p:nvSpPr>
          <p:cNvPr id="11" name="Rectangle 10"/>
          <p:cNvSpPr/>
          <p:nvPr/>
        </p:nvSpPr>
        <p:spPr>
          <a:xfrm>
            <a:off x="3579225" y="5538651"/>
            <a:ext cx="27954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 du net </a:t>
            </a:r>
            <a:endParaRPr lang="fr-FR" dirty="0"/>
          </a:p>
        </p:txBody>
      </p:sp>
      <p:sp>
        <p:nvSpPr>
          <p:cNvPr id="13" name="Rectangle 12"/>
          <p:cNvSpPr/>
          <p:nvPr/>
        </p:nvSpPr>
        <p:spPr>
          <a:xfrm>
            <a:off x="6923315" y="4101737"/>
            <a:ext cx="15675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Strategies </a:t>
            </a:r>
            <a:endParaRPr lang="en-US" dirty="0"/>
          </a:p>
        </p:txBody>
      </p:sp>
      <p:sp>
        <p:nvSpPr>
          <p:cNvPr id="14" name="Rectangle 13"/>
          <p:cNvSpPr/>
          <p:nvPr/>
        </p:nvSpPr>
        <p:spPr>
          <a:xfrm>
            <a:off x="9052560" y="2272938"/>
            <a:ext cx="2834640" cy="77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Autorégulation et adaptation</a:t>
            </a:r>
            <a:endParaRPr lang="fr-FR" dirty="0"/>
          </a:p>
        </p:txBody>
      </p:sp>
      <p:sp>
        <p:nvSpPr>
          <p:cNvPr id="15" name="Rectangle 14"/>
          <p:cNvSpPr/>
          <p:nvPr/>
        </p:nvSpPr>
        <p:spPr>
          <a:xfrm>
            <a:off x="10045337" y="4193177"/>
            <a:ext cx="1776549" cy="37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Experimentation </a:t>
            </a:r>
            <a:endParaRPr lang="en-US" dirty="0"/>
          </a:p>
        </p:txBody>
      </p:sp>
      <p:sp>
        <p:nvSpPr>
          <p:cNvPr id="16" name="Rectangle 15"/>
          <p:cNvSpPr/>
          <p:nvPr/>
        </p:nvSpPr>
        <p:spPr>
          <a:xfrm>
            <a:off x="9718765" y="5969725"/>
            <a:ext cx="2272937"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Mémoire et bon sens </a:t>
            </a:r>
            <a:endParaRPr lang="fr-FR" dirty="0"/>
          </a:p>
        </p:txBody>
      </p:sp>
      <p:cxnSp>
        <p:nvCxnSpPr>
          <p:cNvPr id="20" name="Connecteur droit avec flèche 19"/>
          <p:cNvCxnSpPr>
            <a:stCxn id="8" idx="3"/>
            <a:endCxn id="10" idx="2"/>
          </p:cNvCxnSpPr>
          <p:nvPr/>
        </p:nvCxnSpPr>
        <p:spPr>
          <a:xfrm flipV="1">
            <a:off x="2743200" y="3749039"/>
            <a:ext cx="2148840" cy="7315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a:stCxn id="8" idx="3"/>
            <a:endCxn id="11" idx="0"/>
          </p:cNvCxnSpPr>
          <p:nvPr/>
        </p:nvCxnSpPr>
        <p:spPr>
          <a:xfrm>
            <a:off x="2743200" y="4545875"/>
            <a:ext cx="2233751" cy="99277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p:cNvCxnSpPr>
            <a:stCxn id="10" idx="3"/>
            <a:endCxn id="13" idx="0"/>
          </p:cNvCxnSpPr>
          <p:nvPr/>
        </p:nvCxnSpPr>
        <p:spPr>
          <a:xfrm>
            <a:off x="6244045" y="3291840"/>
            <a:ext cx="1463041" cy="80989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Connecteur droit avec flèche 25"/>
          <p:cNvCxnSpPr>
            <a:stCxn id="11" idx="3"/>
            <a:endCxn id="13" idx="2"/>
          </p:cNvCxnSpPr>
          <p:nvPr/>
        </p:nvCxnSpPr>
        <p:spPr>
          <a:xfrm flipV="1">
            <a:off x="6374676" y="5016137"/>
            <a:ext cx="1332410" cy="97971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Connecteur droit avec flèche 27"/>
          <p:cNvCxnSpPr>
            <a:stCxn id="13" idx="3"/>
            <a:endCxn id="14" idx="2"/>
          </p:cNvCxnSpPr>
          <p:nvPr/>
        </p:nvCxnSpPr>
        <p:spPr>
          <a:xfrm flipV="1">
            <a:off x="8490857" y="3043646"/>
            <a:ext cx="1979023" cy="1515291"/>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13" idx="3"/>
            <a:endCxn id="15" idx="1"/>
          </p:cNvCxnSpPr>
          <p:nvPr/>
        </p:nvCxnSpPr>
        <p:spPr>
          <a:xfrm flipV="1">
            <a:off x="8490857" y="4382589"/>
            <a:ext cx="1554480" cy="1763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13" idx="3"/>
            <a:endCxn id="16" idx="0"/>
          </p:cNvCxnSpPr>
          <p:nvPr/>
        </p:nvCxnSpPr>
        <p:spPr>
          <a:xfrm>
            <a:off x="8490857" y="4558937"/>
            <a:ext cx="2364377" cy="14107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13"/>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2704011" y="1776548"/>
            <a:ext cx="6191794"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Démarches d’apprentissages collaboratives </a:t>
            </a:r>
            <a:endParaRPr lang="fr-FR" sz="2400" b="1" dirty="0">
              <a:latin typeface="Arial" pitchFamily="34" charset="0"/>
              <a:cs typeface="Arial" pitchFamily="34" charset="0"/>
            </a:endParaRPr>
          </a:p>
        </p:txBody>
      </p:sp>
      <p:sp>
        <p:nvSpPr>
          <p:cNvPr id="8" name="Rectangle 7"/>
          <p:cNvSpPr/>
          <p:nvPr/>
        </p:nvSpPr>
        <p:spPr>
          <a:xfrm>
            <a:off x="313508" y="4127863"/>
            <a:ext cx="2429692"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Apprentissages</a:t>
            </a:r>
            <a:r>
              <a:rPr lang="en-US" dirty="0" smtClean="0"/>
              <a:t> </a:t>
            </a:r>
            <a:r>
              <a:rPr lang="fr-FR" dirty="0" smtClean="0"/>
              <a:t>collaboratives </a:t>
            </a:r>
            <a:endParaRPr lang="fr-FR" dirty="0"/>
          </a:p>
        </p:txBody>
      </p:sp>
      <p:sp>
        <p:nvSpPr>
          <p:cNvPr id="13" name="Rectangle 12"/>
          <p:cNvSpPr/>
          <p:nvPr/>
        </p:nvSpPr>
        <p:spPr>
          <a:xfrm>
            <a:off x="4039738" y="3589360"/>
            <a:ext cx="2062761" cy="1883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Démarches d’apprentissages basées sur les interactions  sociales et le travail collectif  </a:t>
            </a:r>
            <a:endParaRPr lang="fr-FR" dirty="0"/>
          </a:p>
        </p:txBody>
      </p:sp>
      <p:sp>
        <p:nvSpPr>
          <p:cNvPr id="14" name="Rectangle 13"/>
          <p:cNvSpPr/>
          <p:nvPr/>
        </p:nvSpPr>
        <p:spPr>
          <a:xfrm>
            <a:off x="8684070" y="2341177"/>
            <a:ext cx="2834640" cy="77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travail collectif </a:t>
            </a:r>
            <a:endParaRPr lang="fr-FR" dirty="0"/>
          </a:p>
        </p:txBody>
      </p:sp>
      <p:sp>
        <p:nvSpPr>
          <p:cNvPr id="15" name="Rectangle 14"/>
          <p:cNvSpPr/>
          <p:nvPr/>
        </p:nvSpPr>
        <p:spPr>
          <a:xfrm>
            <a:off x="9594377" y="3944203"/>
            <a:ext cx="2227510" cy="887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L’accompagnement </a:t>
            </a:r>
            <a:endParaRPr lang="fr-FR" dirty="0"/>
          </a:p>
        </p:txBody>
      </p:sp>
      <p:sp>
        <p:nvSpPr>
          <p:cNvPr id="16" name="Rectangle 15"/>
          <p:cNvSpPr/>
          <p:nvPr/>
        </p:nvSpPr>
        <p:spPr>
          <a:xfrm>
            <a:off x="9009081" y="5942430"/>
            <a:ext cx="2272937"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L’appropriation des instruments  </a:t>
            </a:r>
            <a:endParaRPr lang="fr-FR" dirty="0"/>
          </a:p>
        </p:txBody>
      </p:sp>
      <p:cxnSp>
        <p:nvCxnSpPr>
          <p:cNvPr id="28" name="Connecteur droit avec flèche 27"/>
          <p:cNvCxnSpPr>
            <a:stCxn id="13" idx="3"/>
            <a:endCxn id="14" idx="2"/>
          </p:cNvCxnSpPr>
          <p:nvPr/>
        </p:nvCxnSpPr>
        <p:spPr>
          <a:xfrm flipV="1">
            <a:off x="6102499" y="3111885"/>
            <a:ext cx="3998891" cy="1419171"/>
          </a:xfrm>
          <a:prstGeom prst="straightConnector1">
            <a:avLst/>
          </a:prstGeom>
          <a:ln w="28575">
            <a:prstDash val="solid"/>
            <a:tailEnd type="arrow"/>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13" idx="3"/>
            <a:endCxn id="15" idx="1"/>
          </p:cNvCxnSpPr>
          <p:nvPr/>
        </p:nvCxnSpPr>
        <p:spPr>
          <a:xfrm flipV="1">
            <a:off x="6102499" y="4387755"/>
            <a:ext cx="3491878" cy="14330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13" idx="3"/>
            <a:endCxn id="16" idx="0"/>
          </p:cNvCxnSpPr>
          <p:nvPr/>
        </p:nvCxnSpPr>
        <p:spPr>
          <a:xfrm>
            <a:off x="6102499" y="4531056"/>
            <a:ext cx="4043051" cy="141137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necteur droit avec flèche 45"/>
          <p:cNvCxnSpPr>
            <a:stCxn id="8" idx="3"/>
            <a:endCxn id="13" idx="1"/>
          </p:cNvCxnSpPr>
          <p:nvPr/>
        </p:nvCxnSpPr>
        <p:spPr>
          <a:xfrm flipV="1">
            <a:off x="2743200" y="4531056"/>
            <a:ext cx="1296538" cy="1481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673808" y="6042125"/>
            <a:ext cx="7322838" cy="400110"/>
          </a:xfrm>
          <a:prstGeom prst="rect">
            <a:avLst/>
          </a:prstGeom>
        </p:spPr>
        <p:txBody>
          <a:bodyPr wrap="none">
            <a:spAutoFit/>
          </a:bodyPr>
          <a:lstStyle/>
          <a:p>
            <a:r>
              <a:rPr lang="fr-CH" sz="2000" i="1" dirty="0" smtClean="0">
                <a:latin typeface="Arial" pitchFamily="34" charset="0"/>
                <a:cs typeface="Arial" pitchFamily="34" charset="0"/>
              </a:rPr>
              <a:t>«ce qu’on ne sait pas il faut l’apprendre de quelqu’un d’autre »</a:t>
            </a:r>
            <a:r>
              <a:rPr lang="fr-CH"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path" presetSubtype="0" accel="50000" decel="50000" fill="hold" nodeType="clickEffect">
                                  <p:stCondLst>
                                    <p:cond delay="0"/>
                                  </p:stCondLst>
                                  <p:childTnLst>
                                    <p:animMotion origin="layout" path="M 0 0  L 0.25 -0.44386  E" pathEditMode="relative" ptsTypes="">
                                      <p:cBhvr>
                                        <p:cTn id="33" dur="2000" fill="hold"/>
                                        <p:tgtEl>
                                          <p:spTgt spid="17">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2704011" y="1776548"/>
            <a:ext cx="6191794"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Démarches d’apprentissages </a:t>
            </a:r>
            <a:r>
              <a:rPr lang="fr-FR" sz="2400" b="1" dirty="0" smtClean="0">
                <a:latin typeface="Arial" pitchFamily="34" charset="0"/>
                <a:cs typeface="Arial" pitchFamily="34" charset="0"/>
              </a:rPr>
              <a:t>collaboratives: Co-création de sens </a:t>
            </a:r>
            <a:endParaRPr lang="fr-FR" sz="2400" b="1" dirty="0">
              <a:latin typeface="Arial" pitchFamily="34" charset="0"/>
              <a:cs typeface="Arial" pitchFamily="34" charset="0"/>
            </a:endParaRPr>
          </a:p>
        </p:txBody>
      </p:sp>
      <p:pic>
        <p:nvPicPr>
          <p:cNvPr id="18" name="Image 17"/>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346848" y="2921770"/>
            <a:ext cx="4596752" cy="2773635"/>
          </a:xfrm>
          <a:prstGeom prst="rect">
            <a:avLst/>
          </a:prstGeom>
        </p:spPr>
      </p:pic>
      <p:pic>
        <p:nvPicPr>
          <p:cNvPr id="19" name="Image 18" descr="20180329_125146.jpg"/>
          <p:cNvPicPr>
            <a:picLocks noChangeAspect="1"/>
          </p:cNvPicPr>
          <p:nvPr/>
        </p:nvPicPr>
        <p:blipFill>
          <a:blip r:embed="rId6" cstate="print"/>
          <a:stretch>
            <a:fillRect/>
          </a:stretch>
        </p:blipFill>
        <p:spPr>
          <a:xfrm>
            <a:off x="6381205" y="2926080"/>
            <a:ext cx="4528457" cy="2717074"/>
          </a:xfrm>
          <a:prstGeom prst="rect">
            <a:avLst/>
          </a:prstGeom>
        </p:spPr>
      </p:pic>
      <p:sp>
        <p:nvSpPr>
          <p:cNvPr id="20" name="ZoneTexte 19"/>
          <p:cNvSpPr txBox="1"/>
          <p:nvPr/>
        </p:nvSpPr>
        <p:spPr>
          <a:xfrm>
            <a:off x="0" y="5910559"/>
            <a:ext cx="11788805" cy="707886"/>
          </a:xfrm>
          <a:prstGeom prst="rect">
            <a:avLst/>
          </a:prstGeom>
          <a:noFill/>
        </p:spPr>
        <p:txBody>
          <a:bodyPr wrap="square" rtlCol="0">
            <a:spAutoFit/>
          </a:bodyPr>
          <a:lstStyle/>
          <a:p>
            <a:r>
              <a:rPr lang="fr-FR" sz="2000" dirty="0" smtClean="0">
                <a:latin typeface="Arial" pitchFamily="34" charset="0"/>
                <a:cs typeface="Arial" pitchFamily="34" charset="0"/>
              </a:rPr>
              <a:t>Images de la carte mère (encore appelé </a:t>
            </a:r>
            <a:r>
              <a:rPr lang="fr-FR" sz="2000" dirty="0" err="1" smtClean="0">
                <a:latin typeface="Arial" pitchFamily="34" charset="0"/>
                <a:cs typeface="Arial" pitchFamily="34" charset="0"/>
              </a:rPr>
              <a:t>motherbord</a:t>
            </a:r>
            <a:r>
              <a:rPr lang="fr-FR" sz="2000" dirty="0" smtClean="0">
                <a:latin typeface="Arial" pitchFamily="34" charset="0"/>
                <a:cs typeface="Arial" pitchFamily="34" charset="0"/>
              </a:rPr>
              <a:t>, ou cerveau) d’un téléphone portable et celles de plusieurs ordinateurs </a:t>
            </a:r>
            <a:endParaRPr lang="fr-FR" sz="2000"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461657" y="2142309"/>
            <a:ext cx="5029200"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Apprentissage procédural et connaissances tacites </a:t>
            </a:r>
            <a:endParaRPr lang="fr-FR" sz="2400" b="1" dirty="0">
              <a:latin typeface="Arial" pitchFamily="34" charset="0"/>
              <a:cs typeface="Arial" pitchFamily="34" charset="0"/>
            </a:endParaRPr>
          </a:p>
        </p:txBody>
      </p:sp>
      <p:pic>
        <p:nvPicPr>
          <p:cNvPr id="8" name="Image 7"/>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668740" y="2743201"/>
            <a:ext cx="3480179" cy="1886762"/>
          </a:xfrm>
          <a:prstGeom prst="rect">
            <a:avLst/>
          </a:prstGeom>
        </p:spPr>
      </p:pic>
      <p:pic>
        <p:nvPicPr>
          <p:cNvPr id="11" name="Image 10"/>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641446" y="4803964"/>
            <a:ext cx="3575712" cy="1815199"/>
          </a:xfrm>
          <a:prstGeom prst="rect">
            <a:avLst/>
          </a:prstGeom>
        </p:spPr>
      </p:pic>
      <p:pic>
        <p:nvPicPr>
          <p:cNvPr id="12" name="Image 11"/>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7888406" y="3077755"/>
            <a:ext cx="3780430" cy="2272167"/>
          </a:xfrm>
          <a:prstGeom prst="rect">
            <a:avLst/>
          </a:prstGeom>
        </p:spPr>
      </p:pic>
      <p:sp>
        <p:nvSpPr>
          <p:cNvPr id="13" name="ZoneTexte 12"/>
          <p:cNvSpPr txBox="1"/>
          <p:nvPr/>
        </p:nvSpPr>
        <p:spPr>
          <a:xfrm>
            <a:off x="4176214" y="4039737"/>
            <a:ext cx="2006221" cy="1200329"/>
          </a:xfrm>
          <a:prstGeom prst="rect">
            <a:avLst/>
          </a:prstGeom>
          <a:noFill/>
        </p:spPr>
        <p:txBody>
          <a:bodyPr wrap="square" rtlCol="0">
            <a:spAutoFit/>
          </a:bodyPr>
          <a:lstStyle/>
          <a:p>
            <a:r>
              <a:rPr lang="fr-FR" dirty="0" smtClean="0"/>
              <a:t>Images (gauche)  </a:t>
            </a:r>
            <a:br>
              <a:rPr lang="fr-FR" dirty="0" smtClean="0"/>
            </a:br>
            <a:r>
              <a:rPr lang="fr-FR" dirty="0" smtClean="0"/>
              <a:t>Ouverture du téléphone portable avec le </a:t>
            </a:r>
            <a:r>
              <a:rPr lang="fr-FR" dirty="0" err="1" smtClean="0"/>
              <a:t>Potouch</a:t>
            </a:r>
            <a:endParaRPr lang="fr-FR" dirty="0"/>
          </a:p>
        </p:txBody>
      </p:sp>
      <p:sp>
        <p:nvSpPr>
          <p:cNvPr id="14" name="ZoneTexte 13"/>
          <p:cNvSpPr txBox="1"/>
          <p:nvPr/>
        </p:nvSpPr>
        <p:spPr>
          <a:xfrm>
            <a:off x="7369791" y="5540991"/>
            <a:ext cx="4612943" cy="923330"/>
          </a:xfrm>
          <a:prstGeom prst="rect">
            <a:avLst/>
          </a:prstGeom>
          <a:noFill/>
        </p:spPr>
        <p:txBody>
          <a:bodyPr wrap="square" rtlCol="0">
            <a:spAutoFit/>
          </a:bodyPr>
          <a:lstStyle/>
          <a:p>
            <a:r>
              <a:rPr lang="en-US" dirty="0" smtClean="0"/>
              <a:t>Image </a:t>
            </a:r>
            <a:r>
              <a:rPr lang="fr-FR" dirty="0" smtClean="0"/>
              <a:t>(droite):  </a:t>
            </a:r>
            <a:r>
              <a:rPr lang="fr-CA" i="1" dirty="0" smtClean="0"/>
              <a:t>Image : flashage ou réinitialisation de la carte mère d’un téléphone</a:t>
            </a:r>
            <a:endParaRPr lang="en-US" i="1" dirty="0" smtClean="0"/>
          </a:p>
          <a:p>
            <a:endParaRPr lang="en-US" dirty="0"/>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850F5F5-72B0-4A4D-A849-BF4BA6708B55}"/>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 xmlns:a16="http://schemas.microsoft.com/office/drawing/2014/main" id="{F1E18266-713E-4E89-8F66-FC609E88159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7" name="Graphique 6">
            <a:extLst>
              <a:ext uri="{FF2B5EF4-FFF2-40B4-BE49-F238E27FC236}">
                <a16:creationId xmlns="" xmlns:a16="http://schemas.microsoft.com/office/drawing/2014/main" id="{C130C506-F8DD-4241-A575-5D1A138B7617}"/>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4" name="Rectangle 3">
            <a:extLst>
              <a:ext uri="{FF2B5EF4-FFF2-40B4-BE49-F238E27FC236}">
                <a16:creationId xmlns="" xmlns:a16="http://schemas.microsoft.com/office/drawing/2014/main" id="{C58E449D-A598-4767-BC7A-AA549ACFFCFE}"/>
              </a:ext>
            </a:extLst>
          </p:cNvPr>
          <p:cNvSpPr/>
          <p:nvPr/>
        </p:nvSpPr>
        <p:spPr>
          <a:xfrm>
            <a:off x="587828" y="2303812"/>
            <a:ext cx="11002489" cy="5170646"/>
          </a:xfrm>
          <a:prstGeom prst="rect">
            <a:avLst/>
          </a:prstGeom>
        </p:spPr>
        <p:txBody>
          <a:bodyPr wrap="square">
            <a:spAutoFit/>
          </a:bodyPr>
          <a:lstStyle/>
          <a:p>
            <a:r>
              <a:rPr lang="fr-CH" sz="2400" b="1" dirty="0" smtClean="0">
                <a:latin typeface="Arial" pitchFamily="34" charset="0"/>
                <a:cs typeface="Arial" pitchFamily="34" charset="0"/>
              </a:rPr>
              <a:t>Présentation du 5 mai 2021 par:</a:t>
            </a:r>
          </a:p>
          <a:p>
            <a:endParaRPr lang="fr-CH" sz="2400" dirty="0" smtClean="0">
              <a:latin typeface="Arial" pitchFamily="34" charset="0"/>
              <a:cs typeface="Arial" pitchFamily="34" charset="0"/>
            </a:endParaRPr>
          </a:p>
          <a:p>
            <a:r>
              <a:rPr lang="fr-CH" sz="2400" b="1" dirty="0" smtClean="0">
                <a:latin typeface="Arial" pitchFamily="34" charset="0"/>
                <a:cs typeface="Arial" pitchFamily="34" charset="0"/>
              </a:rPr>
              <a:t>Valérie Payen Jean Baptiste</a:t>
            </a:r>
          </a:p>
          <a:p>
            <a:r>
              <a:rPr lang="fr-CH" sz="2400" b="1" dirty="0" smtClean="0">
                <a:latin typeface="Arial" pitchFamily="34" charset="0"/>
                <a:cs typeface="Arial" pitchFamily="34" charset="0"/>
              </a:rPr>
              <a:t>TECFA, Faculté de Psychologie et des Sciences de l’Education, Université de Genève</a:t>
            </a:r>
          </a:p>
          <a:p>
            <a:r>
              <a:rPr lang="fr-FR" sz="2400" b="1" u="sng" dirty="0" smtClean="0">
                <a:latin typeface="Arial" pitchFamily="34" charset="0"/>
                <a:cs typeface="Arial" pitchFamily="34" charset="0"/>
                <a:hlinkClick r:id="rId5"/>
              </a:rPr>
              <a:t>valerie.payen@etu.unige.ch</a:t>
            </a:r>
            <a:endParaRPr lang="en-US" sz="2400" b="1" dirty="0" smtClean="0">
              <a:latin typeface="Arial" pitchFamily="34" charset="0"/>
              <a:cs typeface="Arial" pitchFamily="34" charset="0"/>
            </a:endParaRPr>
          </a:p>
          <a:p>
            <a:r>
              <a:rPr lang="fr-CH" sz="2400" b="1" dirty="0" smtClean="0">
                <a:latin typeface="Arial" pitchFamily="34" charset="0"/>
                <a:cs typeface="Arial" pitchFamily="34" charset="0"/>
              </a:rPr>
              <a:t> </a:t>
            </a:r>
          </a:p>
          <a:p>
            <a:endParaRPr lang="fr-CH" sz="2400" b="1" dirty="0" smtClean="0">
              <a:latin typeface="Arial" pitchFamily="34" charset="0"/>
              <a:cs typeface="Arial" pitchFamily="34" charset="0"/>
            </a:endParaRPr>
          </a:p>
          <a:p>
            <a:r>
              <a:rPr lang="fr-CH" sz="2400" b="1" dirty="0" smtClean="0">
                <a:latin typeface="Arial" pitchFamily="34" charset="0"/>
                <a:cs typeface="Arial" pitchFamily="34" charset="0"/>
              </a:rPr>
              <a:t>Valery PSYCHE</a:t>
            </a:r>
            <a:endParaRPr lang="en-US" sz="2400" b="1" dirty="0" smtClean="0">
              <a:latin typeface="Arial" pitchFamily="34" charset="0"/>
              <a:cs typeface="Arial" pitchFamily="34" charset="0"/>
            </a:endParaRPr>
          </a:p>
          <a:p>
            <a:r>
              <a:rPr lang="fr-CH" sz="2400" b="1" dirty="0" smtClean="0">
                <a:latin typeface="Arial" pitchFamily="34" charset="0"/>
                <a:cs typeface="Arial" pitchFamily="34" charset="0"/>
              </a:rPr>
              <a:t>Université TELUQ</a:t>
            </a:r>
          </a:p>
          <a:p>
            <a:r>
              <a:rPr lang="fr-CH" sz="2400" b="1" dirty="0" smtClean="0">
                <a:latin typeface="Arial" pitchFamily="34" charset="0"/>
                <a:cs typeface="Arial" pitchFamily="34" charset="0"/>
              </a:rPr>
              <a:t> </a:t>
            </a:r>
            <a:r>
              <a:rPr lang="fr-CH" sz="2400" b="1" u="sng" dirty="0" smtClean="0">
                <a:latin typeface="Arial" pitchFamily="34" charset="0"/>
                <a:cs typeface="Arial" pitchFamily="34" charset="0"/>
                <a:hlinkClick r:id="rId6"/>
              </a:rPr>
              <a:t>Valery.Psyche@teluq.ca</a:t>
            </a:r>
            <a:r>
              <a:rPr lang="fr-CH" sz="2400" b="1" dirty="0" smtClean="0">
                <a:latin typeface="Arial" pitchFamily="34" charset="0"/>
                <a:cs typeface="Arial" pitchFamily="34" charset="0"/>
              </a:rPr>
              <a:t> </a:t>
            </a:r>
            <a:endParaRPr lang="en-US" sz="2400" b="1" dirty="0" smtClean="0">
              <a:latin typeface="Arial" pitchFamily="34" charset="0"/>
              <a:cs typeface="Arial" pitchFamily="34" charset="0"/>
            </a:endParaRPr>
          </a:p>
          <a:p>
            <a:endParaRPr lang="fr-CH" sz="1600" b="1" dirty="0" smtClean="0"/>
          </a:p>
          <a:p>
            <a:endParaRPr lang="fr-CA" sz="1600" dirty="0" smtClean="0">
              <a:latin typeface="Arial" panose="020B0604020202020204" pitchFamily="34" charset="0"/>
              <a:cs typeface="Arial" panose="020B0604020202020204" pitchFamily="34" charset="0"/>
            </a:endParaRPr>
          </a:p>
          <a:p>
            <a:endParaRPr lang="fr-CA" dirty="0">
              <a:cs typeface="Vesper Libre" panose="00000500000000000000" pitchFamily="2" charset="0"/>
            </a:endParaRPr>
          </a:p>
          <a:p>
            <a:pPr marL="285750" indent="-285750">
              <a:buFontTx/>
              <a:buChar char="-"/>
            </a:pPr>
            <a:endParaRPr lang="fr-CA" sz="1600" dirty="0">
              <a:cs typeface="Vesper Libre" panose="00000500000000000000" pitchFamily="2" charset="0"/>
            </a:endParaRPr>
          </a:p>
        </p:txBody>
      </p:sp>
      <p:sp>
        <p:nvSpPr>
          <p:cNvPr id="8" name="Titre 13">
            <a:extLst>
              <a:ext uri="{FF2B5EF4-FFF2-40B4-BE49-F238E27FC236}">
                <a16:creationId xmlns="" xmlns:a16="http://schemas.microsoft.com/office/drawing/2014/main" id="{70936C27-40ED-4068-ACD8-77679B203018}"/>
              </a:ext>
            </a:extLst>
          </p:cNvPr>
          <p:cNvSpPr txBox="1">
            <a:spLocks/>
          </p:cNvSpPr>
          <p:nvPr/>
        </p:nvSpPr>
        <p:spPr>
          <a:xfrm>
            <a:off x="0" y="1012371"/>
            <a:ext cx="12192000" cy="10454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800" b="1" dirty="0" smtClean="0"/>
              <a:t>Comment l’usage des technologies informatiques dans un contexte informel produit de la connaissance ?</a:t>
            </a:r>
          </a:p>
          <a:p>
            <a:endParaRPr lang="en-US" sz="2800" b="1" dirty="0" smtClean="0"/>
          </a:p>
          <a:p>
            <a:endParaRPr lang="fr-FR" sz="2400" b="1" i="1" dirty="0">
              <a:solidFill>
                <a:schemeClr val="bg1"/>
              </a:solidFill>
              <a:latin typeface="GT Walsheim" panose="00000500000000000000" pitchFamily="50" charset="0"/>
            </a:endParaRPr>
          </a:p>
        </p:txBody>
      </p:sp>
    </p:spTree>
    <p:extLst>
      <p:ext uri="{BB962C8B-B14F-4D97-AF65-F5344CB8AC3E}">
        <p14:creationId xmlns="" xmlns:p14="http://schemas.microsoft.com/office/powerpoint/2010/main" val="42413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461657" y="2142309"/>
            <a:ext cx="5029200"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Apprentissage procédural et connaissances tacites </a:t>
            </a:r>
            <a:endParaRPr lang="fr-FR" sz="2400" b="1" dirty="0">
              <a:latin typeface="Arial" pitchFamily="34" charset="0"/>
              <a:cs typeface="Arial" pitchFamily="34" charset="0"/>
            </a:endParaRPr>
          </a:p>
        </p:txBody>
      </p:sp>
      <p:sp>
        <p:nvSpPr>
          <p:cNvPr id="10" name="Rectangle 9"/>
          <p:cNvSpPr/>
          <p:nvPr/>
        </p:nvSpPr>
        <p:spPr>
          <a:xfrm>
            <a:off x="1332412" y="3161212"/>
            <a:ext cx="9039496" cy="2554545"/>
          </a:xfrm>
          <a:prstGeom prst="rect">
            <a:avLst/>
          </a:prstGeom>
        </p:spPr>
        <p:txBody>
          <a:bodyPr wrap="square">
            <a:spAutoFit/>
          </a:bodyPr>
          <a:lstStyle/>
          <a:p>
            <a:r>
              <a:rPr lang="fr-CA" sz="2000" dirty="0" smtClean="0">
                <a:latin typeface="Arial" pitchFamily="34" charset="0"/>
                <a:cs typeface="Arial" pitchFamily="34" charset="0"/>
              </a:rPr>
              <a:t>Les apprentissages des techniciens se réalisant en situation de travail sont donc procéduraux (Anderson, 1982)</a:t>
            </a:r>
            <a:r>
              <a:rPr lang="fr-CH" sz="2000" dirty="0" smtClean="0">
                <a:latin typeface="Arial" pitchFamily="34" charset="0"/>
                <a:cs typeface="Arial" pitchFamily="34" charset="0"/>
              </a:rPr>
              <a:t>. Ils débouchent sur des connaissances tacites (Collins, 20013;</a:t>
            </a:r>
            <a:r>
              <a:rPr lang="fr-CH" sz="2000" dirty="0" err="1" smtClean="0">
                <a:latin typeface="Arial" pitchFamily="34" charset="0"/>
                <a:cs typeface="Arial" pitchFamily="34" charset="0"/>
              </a:rPr>
              <a:t>Cartinaud</a:t>
            </a:r>
            <a:r>
              <a:rPr lang="fr-CH" sz="2000" dirty="0" smtClean="0">
                <a:latin typeface="Arial" pitchFamily="34" charset="0"/>
                <a:cs typeface="Arial" pitchFamily="34" charset="0"/>
              </a:rPr>
              <a:t>, 2015) à savoir des </a:t>
            </a:r>
            <a:r>
              <a:rPr lang="fr-CH" sz="2000" i="1" dirty="0" smtClean="0">
                <a:latin typeface="Arial" pitchFamily="34" charset="0"/>
                <a:cs typeface="Arial" pitchFamily="34" charset="0"/>
              </a:rPr>
              <a:t>« connaissances qui accusent une certaine difficulté à pouvoir être exprimées en dehors de leur contexte d’énonciation, de manipulation ou de développement » (</a:t>
            </a:r>
            <a:r>
              <a:rPr lang="fr-CH" sz="2000" i="1" dirty="0" err="1" smtClean="0">
                <a:latin typeface="Arial" pitchFamily="34" charset="0"/>
                <a:cs typeface="Arial" pitchFamily="34" charset="0"/>
              </a:rPr>
              <a:t>Cartinaud</a:t>
            </a:r>
            <a:r>
              <a:rPr lang="fr-CH" sz="2000" i="1" dirty="0" smtClean="0">
                <a:latin typeface="Arial" pitchFamily="34" charset="0"/>
                <a:cs typeface="Arial" pitchFamily="34" charset="0"/>
              </a:rPr>
              <a:t>, 2015, p. 17) </a:t>
            </a:r>
            <a:r>
              <a:rPr lang="fr-CH" sz="2000" dirty="0" smtClean="0">
                <a:latin typeface="Arial" pitchFamily="34" charset="0"/>
                <a:cs typeface="Arial" pitchFamily="34" charset="0"/>
              </a:rPr>
              <a:t>Mais elles ne sont pas moins des savoirs appartenant à une communauté et qui représentent des connaissances indéniables, significatives de cette communauté</a:t>
            </a:r>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461657" y="2142309"/>
            <a:ext cx="5029200"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Appropriation – Transformation – Réutilisation  </a:t>
            </a:r>
            <a:endParaRPr lang="fr-FR" sz="2400" b="1" dirty="0">
              <a:latin typeface="Arial" pitchFamily="34" charset="0"/>
              <a:cs typeface="Arial" pitchFamily="34" charset="0"/>
            </a:endParaRPr>
          </a:p>
        </p:txBody>
      </p:sp>
      <p:sp>
        <p:nvSpPr>
          <p:cNvPr id="10" name="Rectangle 9"/>
          <p:cNvSpPr/>
          <p:nvPr/>
        </p:nvSpPr>
        <p:spPr>
          <a:xfrm>
            <a:off x="1332412" y="3161212"/>
            <a:ext cx="9039496" cy="2862322"/>
          </a:xfrm>
          <a:prstGeom prst="rect">
            <a:avLst/>
          </a:prstGeom>
        </p:spPr>
        <p:txBody>
          <a:bodyPr wrap="square">
            <a:spAutoFit/>
          </a:bodyPr>
          <a:lstStyle/>
          <a:p>
            <a:r>
              <a:rPr lang="fr-CH" sz="2000" dirty="0" smtClean="0">
                <a:latin typeface="Arial" pitchFamily="34" charset="0"/>
                <a:cs typeface="Arial" pitchFamily="34" charset="0"/>
              </a:rPr>
              <a:t>Les professionnels du milieu ne se contentent pas de s’approprier des appareils pour en comprendre le fonctionnement mais interviennent également pour les transformer, les modifier afin de les rentabiliser et augmenter leur durée de vie. </a:t>
            </a:r>
          </a:p>
          <a:p>
            <a:endParaRPr lang="fr-CH" sz="2000" dirty="0" smtClean="0">
              <a:latin typeface="Arial" pitchFamily="34" charset="0"/>
              <a:cs typeface="Arial" pitchFamily="34" charset="0"/>
            </a:endParaRPr>
          </a:p>
          <a:p>
            <a:pPr algn="ctr"/>
            <a:r>
              <a:rPr lang="fr-CH" sz="2000" i="1" dirty="0" smtClean="0">
                <a:latin typeface="Arial" pitchFamily="34" charset="0"/>
                <a:cs typeface="Arial" pitchFamily="34" charset="0"/>
              </a:rPr>
              <a:t>« </a:t>
            </a:r>
            <a:r>
              <a:rPr lang="fr-FR" sz="2000" i="1" dirty="0" smtClean="0">
                <a:latin typeface="Arial" pitchFamily="34" charset="0"/>
                <a:cs typeface="Arial" pitchFamily="34" charset="0"/>
              </a:rPr>
              <a:t>Parfois je trouve un téléphone usagé par terre, je l’ouvre, je l’examine, je trouve de bonnes pièces à l’intérieur, je les bricole et je parviens à fabriquer mon téléphone avec » (</a:t>
            </a:r>
            <a:r>
              <a:rPr lang="fr-FR" sz="2000" i="1" dirty="0" err="1" smtClean="0">
                <a:latin typeface="Arial" pitchFamily="34" charset="0"/>
                <a:cs typeface="Arial" pitchFamily="34" charset="0"/>
              </a:rPr>
              <a:t>Walanmou</a:t>
            </a:r>
            <a:r>
              <a:rPr lang="fr-FR" sz="2000" i="1" dirty="0" smtClean="0">
                <a:latin typeface="Arial" pitchFamily="34" charset="0"/>
                <a:cs typeface="Arial" pitchFamily="34" charset="0"/>
              </a:rPr>
              <a:t>, P03). </a:t>
            </a:r>
            <a:endParaRPr lang="en-US" sz="2000" i="1" dirty="0" smtClean="0">
              <a:latin typeface="Arial" pitchFamily="34" charset="0"/>
              <a:cs typeface="Arial" pitchFamily="34" charset="0"/>
            </a:endParaRPr>
          </a:p>
          <a:p>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134111" y="2142309"/>
            <a:ext cx="5029200"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Appropriation – Transformation – Fabrication </a:t>
            </a:r>
            <a:endParaRPr lang="fr-FR" sz="2400" b="1" dirty="0">
              <a:latin typeface="Arial" pitchFamily="34" charset="0"/>
              <a:cs typeface="Arial" pitchFamily="34" charset="0"/>
            </a:endParaRPr>
          </a:p>
        </p:txBody>
      </p:sp>
      <p:pic>
        <p:nvPicPr>
          <p:cNvPr id="8" name="Image 7" descr="Une image contenant personne, main, tenant, mètre&#10;&#10;Description générée automatiquement"/>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368490" y="2483893"/>
            <a:ext cx="2086722" cy="2620369"/>
          </a:xfrm>
          <a:prstGeom prst="rect">
            <a:avLst/>
          </a:prstGeom>
        </p:spPr>
      </p:pic>
      <p:pic>
        <p:nvPicPr>
          <p:cNvPr id="11" name="Image 10" descr="Une image contenant intérieur, table, petit, assis&#10;&#10;Description générée automatiquement"/>
          <p:cNvPicPr/>
          <p:nvPr/>
        </p:nvPicPr>
        <p:blipFill>
          <a:blip r:embed="rId6">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8539207" y="1787856"/>
            <a:ext cx="3197868" cy="2497540"/>
          </a:xfrm>
          <a:prstGeom prst="rect">
            <a:avLst/>
          </a:prstGeom>
        </p:spPr>
      </p:pic>
      <p:sp>
        <p:nvSpPr>
          <p:cNvPr id="12" name="Rectangle 11"/>
          <p:cNvSpPr/>
          <p:nvPr/>
        </p:nvSpPr>
        <p:spPr>
          <a:xfrm>
            <a:off x="2579427" y="3634054"/>
            <a:ext cx="5773003" cy="1200329"/>
          </a:xfrm>
          <a:prstGeom prst="rect">
            <a:avLst/>
          </a:prstGeom>
        </p:spPr>
        <p:txBody>
          <a:bodyPr wrap="square">
            <a:spAutoFit/>
          </a:bodyPr>
          <a:lstStyle/>
          <a:p>
            <a:r>
              <a:rPr lang="fr-CH" i="1" dirty="0" smtClean="0"/>
              <a:t>Image : (à gauche) </a:t>
            </a:r>
            <a:r>
              <a:rPr lang="fr-CH" i="1" dirty="0" err="1" smtClean="0"/>
              <a:t>AtèPlat</a:t>
            </a:r>
            <a:r>
              <a:rPr lang="fr-CH" i="1" dirty="0" smtClean="0"/>
              <a:t>, téléphone mobile fabriqué à partir de bois, (à droite) </a:t>
            </a:r>
            <a:r>
              <a:rPr lang="fr-CH" i="1" dirty="0" err="1" smtClean="0"/>
              <a:t>RobotDumax</a:t>
            </a:r>
            <a:r>
              <a:rPr lang="fr-CH" i="1" dirty="0" smtClean="0"/>
              <a:t> 2018, premier robot humanoïde en Haïti, fabriqué à partir de matériels de rebus. L’interface de communication est le téléphone</a:t>
            </a:r>
            <a:endParaRPr lang="en-US" i="1" dirty="0"/>
          </a:p>
        </p:txBody>
      </p:sp>
      <p:pic>
        <p:nvPicPr>
          <p:cNvPr id="13" name="Image 12"/>
          <p:cNvPicPr/>
          <p:nvPr/>
        </p:nvPicPr>
        <p:blipFill>
          <a:blip r:embed="rId7">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8549847" y="4271748"/>
            <a:ext cx="3282762" cy="2586251"/>
          </a:xfrm>
          <a:prstGeom prst="rect">
            <a:avLst/>
          </a:prstGeom>
        </p:spPr>
      </p:pic>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134111" y="2142309"/>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Inter culturalité </a:t>
            </a:r>
            <a:endParaRPr lang="fr-FR" sz="2400" b="1" dirty="0">
              <a:latin typeface="Arial" pitchFamily="34" charset="0"/>
              <a:cs typeface="Arial" pitchFamily="34" charset="0"/>
            </a:endParaRPr>
          </a:p>
        </p:txBody>
      </p:sp>
      <p:pic>
        <p:nvPicPr>
          <p:cNvPr id="8" name="Image 7" descr="Une image contenant personne, main, tenant, mètre&#10;&#10;Description générée automatiquement"/>
          <p:cNvPicPr/>
          <p:nvPr/>
        </p:nvPicPr>
        <p:blipFill>
          <a:blip r:embed="rId5">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518614" y="2647666"/>
            <a:ext cx="2086722" cy="2620369"/>
          </a:xfrm>
          <a:prstGeom prst="rect">
            <a:avLst/>
          </a:prstGeom>
        </p:spPr>
      </p:pic>
      <p:sp>
        <p:nvSpPr>
          <p:cNvPr id="16" name="ZoneTexte 15"/>
          <p:cNvSpPr txBox="1"/>
          <p:nvPr/>
        </p:nvSpPr>
        <p:spPr>
          <a:xfrm>
            <a:off x="2647666" y="3343702"/>
            <a:ext cx="3944203" cy="2585323"/>
          </a:xfrm>
          <a:prstGeom prst="rect">
            <a:avLst/>
          </a:prstGeom>
          <a:noFill/>
        </p:spPr>
        <p:txBody>
          <a:bodyPr wrap="square" rtlCol="0">
            <a:spAutoFit/>
          </a:bodyPr>
          <a:lstStyle/>
          <a:p>
            <a:r>
              <a:rPr lang="fr-FR" i="1" dirty="0" smtClean="0">
                <a:latin typeface="Arial" pitchFamily="34" charset="0"/>
                <a:cs typeface="Arial" pitchFamily="34" charset="0"/>
              </a:rPr>
              <a:t>Si ce téléphone tombe sur le sol, il s’écrasera. Le mien, cependant, s’il tombe sur le sol, ne s’écrasera pas … Ensuite, vous pouvez voir … que le signal se trouve sur le cache-arrière. Celui du blanc est à l’intérieur, le mien est à l’extérieur. (</a:t>
            </a:r>
            <a:r>
              <a:rPr lang="fr-FR" i="1" dirty="0" err="1" smtClean="0">
                <a:latin typeface="Arial" pitchFamily="34" charset="0"/>
                <a:cs typeface="Arial" pitchFamily="34" charset="0"/>
              </a:rPr>
              <a:t>Walanmou</a:t>
            </a:r>
            <a:r>
              <a:rPr lang="fr-FR" i="1" dirty="0" smtClean="0">
                <a:latin typeface="Arial" pitchFamily="34" charset="0"/>
                <a:cs typeface="Arial" pitchFamily="34" charset="0"/>
              </a:rPr>
              <a:t>, P03)</a:t>
            </a:r>
            <a:endParaRPr lang="en-US" i="1" dirty="0" smtClean="0">
              <a:latin typeface="Arial" pitchFamily="34" charset="0"/>
              <a:cs typeface="Arial" pitchFamily="34" charset="0"/>
            </a:endParaRPr>
          </a:p>
          <a:p>
            <a:endParaRPr lang="en-US" dirty="0"/>
          </a:p>
        </p:txBody>
      </p:sp>
      <p:sp>
        <p:nvSpPr>
          <p:cNvPr id="17" name="ZoneTexte 16"/>
          <p:cNvSpPr txBox="1"/>
          <p:nvPr/>
        </p:nvSpPr>
        <p:spPr>
          <a:xfrm>
            <a:off x="7478972" y="4108904"/>
            <a:ext cx="3821374" cy="2585323"/>
          </a:xfrm>
          <a:prstGeom prst="rect">
            <a:avLst/>
          </a:prstGeom>
          <a:noFill/>
        </p:spPr>
        <p:txBody>
          <a:bodyPr wrap="square" rtlCol="0">
            <a:spAutoFit/>
          </a:bodyPr>
          <a:lstStyle/>
          <a:p>
            <a:r>
              <a:rPr lang="fr-FR" i="1" dirty="0" smtClean="0"/>
              <a:t>Je l’ai fabriqué ainsi parce que si votre mère est à la campagne et vous, à Port-au-</a:t>
            </a:r>
            <a:endParaRPr lang="en-US" i="1" dirty="0" smtClean="0"/>
          </a:p>
          <a:p>
            <a:r>
              <a:rPr lang="fr-FR" i="1" dirty="0" smtClean="0"/>
              <a:t>Prince, le téléphone ne perdra pas son signal réseau. Les os des vieux ne se régénèrent pas. Parfois les vieux montent sur leur toit pour trouver du signal … </a:t>
            </a:r>
            <a:endParaRPr lang="en-US" i="1" dirty="0" smtClean="0"/>
          </a:p>
          <a:p>
            <a:endParaRPr lang="en-US" dirty="0"/>
          </a:p>
        </p:txBody>
      </p:sp>
      <p:pic>
        <p:nvPicPr>
          <p:cNvPr id="18" name="Image 17"/>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7315199" y="1978925"/>
            <a:ext cx="3971499" cy="2090553"/>
          </a:xfrm>
          <a:prstGeom prst="rect">
            <a:avLst/>
          </a:prstGeom>
        </p:spPr>
      </p:pic>
    </p:spTree>
    <p:extLst>
      <p:ext uri="{BB962C8B-B14F-4D97-AF65-F5344CB8AC3E}">
        <p14:creationId xmlns="" xmlns:p14="http://schemas.microsoft.com/office/powerpoint/2010/main" val="27098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9" name="ZoneTexte 8"/>
          <p:cNvSpPr txBox="1"/>
          <p:nvPr/>
        </p:nvSpPr>
        <p:spPr>
          <a:xfrm>
            <a:off x="3134111" y="2142309"/>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Créolisation  </a:t>
            </a:r>
            <a:endParaRPr lang="fr-FR" sz="2400" b="1" dirty="0">
              <a:latin typeface="Arial" pitchFamily="34" charset="0"/>
              <a:cs typeface="Arial" pitchFamily="34" charset="0"/>
            </a:endParaRPr>
          </a:p>
        </p:txBody>
      </p:sp>
      <p:sp>
        <p:nvSpPr>
          <p:cNvPr id="15" name="ZoneTexte 14"/>
          <p:cNvSpPr txBox="1"/>
          <p:nvPr/>
        </p:nvSpPr>
        <p:spPr>
          <a:xfrm>
            <a:off x="1583141" y="3057098"/>
            <a:ext cx="8966579" cy="2554545"/>
          </a:xfrm>
          <a:prstGeom prst="rect">
            <a:avLst/>
          </a:prstGeom>
          <a:noFill/>
        </p:spPr>
        <p:txBody>
          <a:bodyPr wrap="square" rtlCol="0">
            <a:spAutoFit/>
          </a:bodyPr>
          <a:lstStyle/>
          <a:p>
            <a:r>
              <a:rPr lang="fr-FR" sz="2000" dirty="0" smtClean="0">
                <a:latin typeface="Arial" pitchFamily="34" charset="0"/>
                <a:cs typeface="Arial" pitchFamily="34" charset="0"/>
              </a:rPr>
              <a:t>Ces actions correspondent à ce que l’historien des techniques, </a:t>
            </a:r>
            <a:r>
              <a:rPr lang="fr-FR" sz="2000" dirty="0" err="1" smtClean="0">
                <a:latin typeface="Arial" pitchFamily="34" charset="0"/>
                <a:cs typeface="Arial" pitchFamily="34" charset="0"/>
              </a:rPr>
              <a:t>Edgerton</a:t>
            </a:r>
            <a:r>
              <a:rPr lang="fr-FR" sz="2000" dirty="0" smtClean="0">
                <a:latin typeface="Arial" pitchFamily="34" charset="0"/>
                <a:cs typeface="Arial" pitchFamily="34" charset="0"/>
              </a:rPr>
              <a:t> (2007), définit comme la créolisation de la technologie</a:t>
            </a:r>
            <a:r>
              <a:rPr lang="fr-FR" sz="2000" i="1" dirty="0" smtClean="0">
                <a:latin typeface="Arial" pitchFamily="34" charset="0"/>
                <a:cs typeface="Arial" pitchFamily="34" charset="0"/>
              </a:rPr>
              <a:t>, </a:t>
            </a:r>
            <a:r>
              <a:rPr lang="fr-FR" sz="2000" dirty="0" smtClean="0">
                <a:latin typeface="Arial" pitchFamily="34" charset="0"/>
                <a:cs typeface="Arial" pitchFamily="34" charset="0"/>
              </a:rPr>
              <a:t>« </a:t>
            </a:r>
            <a:r>
              <a:rPr lang="fr-FR" sz="2000" i="1" dirty="0" smtClean="0">
                <a:latin typeface="Arial" pitchFamily="34" charset="0"/>
                <a:cs typeface="Arial" pitchFamily="34" charset="0"/>
              </a:rPr>
              <a:t>technologies </a:t>
            </a:r>
            <a:r>
              <a:rPr lang="fr-FR" sz="2000" i="1" dirty="0" err="1" smtClean="0">
                <a:latin typeface="Arial" pitchFamily="34" charset="0"/>
                <a:cs typeface="Arial" pitchFamily="34" charset="0"/>
              </a:rPr>
              <a:t>transplanted</a:t>
            </a:r>
            <a:r>
              <a:rPr lang="fr-FR" sz="2000" i="1" dirty="0" smtClean="0">
                <a:latin typeface="Arial" pitchFamily="34" charset="0"/>
                <a:cs typeface="Arial" pitchFamily="34" charset="0"/>
              </a:rPr>
              <a:t> </a:t>
            </a:r>
            <a:r>
              <a:rPr lang="fr-FR" sz="2000" i="1" dirty="0" err="1" smtClean="0">
                <a:latin typeface="Arial" pitchFamily="34" charset="0"/>
                <a:cs typeface="Arial" pitchFamily="34" charset="0"/>
              </a:rPr>
              <a:t>from</a:t>
            </a:r>
            <a:r>
              <a:rPr lang="fr-FR" sz="2000" i="1" dirty="0" smtClean="0">
                <a:latin typeface="Arial" pitchFamily="34" charset="0"/>
                <a:cs typeface="Arial" pitchFamily="34" charset="0"/>
              </a:rPr>
              <a:t> </a:t>
            </a:r>
            <a:r>
              <a:rPr lang="fr-FR" sz="2000" i="1" dirty="0" err="1" smtClean="0">
                <a:latin typeface="Arial" pitchFamily="34" charset="0"/>
                <a:cs typeface="Arial" pitchFamily="34" charset="0"/>
              </a:rPr>
              <a:t>their</a:t>
            </a:r>
            <a:r>
              <a:rPr lang="fr-FR" sz="2000" i="1" dirty="0" smtClean="0">
                <a:latin typeface="Arial" pitchFamily="34" charset="0"/>
                <a:cs typeface="Arial" pitchFamily="34" charset="0"/>
              </a:rPr>
              <a:t> place of </a:t>
            </a:r>
            <a:r>
              <a:rPr lang="fr-FR" sz="2000" i="1" dirty="0" err="1" smtClean="0">
                <a:latin typeface="Arial" pitchFamily="34" charset="0"/>
                <a:cs typeface="Arial" pitchFamily="34" charset="0"/>
              </a:rPr>
              <a:t>origin</a:t>
            </a:r>
            <a:r>
              <a:rPr lang="fr-FR" sz="2000" i="1" dirty="0" smtClean="0">
                <a:latin typeface="Arial" pitchFamily="34" charset="0"/>
                <a:cs typeface="Arial" pitchFamily="34" charset="0"/>
              </a:rPr>
              <a:t> </a:t>
            </a:r>
            <a:r>
              <a:rPr lang="fr-FR" sz="2000" i="1" dirty="0" err="1" smtClean="0">
                <a:latin typeface="Arial" pitchFamily="34" charset="0"/>
                <a:cs typeface="Arial" pitchFamily="34" charset="0"/>
              </a:rPr>
              <a:t>finding</a:t>
            </a:r>
            <a:r>
              <a:rPr lang="fr-FR" sz="2000" i="1" dirty="0" smtClean="0">
                <a:latin typeface="Arial" pitchFamily="34" charset="0"/>
                <a:cs typeface="Arial" pitchFamily="34" charset="0"/>
              </a:rPr>
              <a:t> use of a </a:t>
            </a:r>
            <a:r>
              <a:rPr lang="fr-FR" sz="2000" i="1" dirty="0" err="1" smtClean="0">
                <a:latin typeface="Arial" pitchFamily="34" charset="0"/>
                <a:cs typeface="Arial" pitchFamily="34" charset="0"/>
              </a:rPr>
              <a:t>greater</a:t>
            </a:r>
            <a:r>
              <a:rPr lang="fr-FR" sz="2000" i="1" dirty="0" smtClean="0">
                <a:latin typeface="Arial" pitchFamily="34" charset="0"/>
                <a:cs typeface="Arial" pitchFamily="34" charset="0"/>
              </a:rPr>
              <a:t> </a:t>
            </a:r>
            <a:r>
              <a:rPr lang="fr-FR" sz="2000" i="1" dirty="0" err="1" smtClean="0">
                <a:latin typeface="Arial" pitchFamily="34" charset="0"/>
                <a:cs typeface="Arial" pitchFamily="34" charset="0"/>
              </a:rPr>
              <a:t>scale</a:t>
            </a:r>
            <a:r>
              <a:rPr lang="fr-FR" sz="2000" i="1" dirty="0" smtClean="0">
                <a:latin typeface="Arial" pitchFamily="34" charset="0"/>
                <a:cs typeface="Arial" pitchFamily="34" charset="0"/>
              </a:rPr>
              <a:t> </a:t>
            </a:r>
            <a:r>
              <a:rPr lang="fr-FR" sz="2000" i="1" dirty="0" err="1" smtClean="0">
                <a:latin typeface="Arial" pitchFamily="34" charset="0"/>
                <a:cs typeface="Arial" pitchFamily="34" charset="0"/>
              </a:rPr>
              <a:t>elsewhere</a:t>
            </a:r>
            <a:r>
              <a:rPr lang="fr-FR" sz="2000" i="1" dirty="0" smtClean="0">
                <a:latin typeface="Arial" pitchFamily="34" charset="0"/>
                <a:cs typeface="Arial" pitchFamily="34" charset="0"/>
              </a:rPr>
              <a:t> </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Edgerton</a:t>
            </a:r>
            <a:r>
              <a:rPr lang="fr-FR" sz="2000" dirty="0" smtClean="0">
                <a:latin typeface="Arial" pitchFamily="34" charset="0"/>
                <a:cs typeface="Arial" pitchFamily="34" charset="0"/>
              </a:rPr>
              <a:t>, 2007)</a:t>
            </a:r>
            <a:r>
              <a:rPr lang="fr-FR" sz="2000" i="1" dirty="0" smtClean="0">
                <a:latin typeface="Arial" pitchFamily="34" charset="0"/>
                <a:cs typeface="Arial" pitchFamily="34" charset="0"/>
              </a:rPr>
              <a:t>.</a:t>
            </a:r>
            <a:endParaRPr lang="en-US" sz="2000" dirty="0" smtClean="0">
              <a:latin typeface="Arial" pitchFamily="34" charset="0"/>
              <a:cs typeface="Arial" pitchFamily="34" charset="0"/>
            </a:endParaRPr>
          </a:p>
          <a:p>
            <a:r>
              <a:rPr lang="fr-FR" sz="2000" dirty="0" smtClean="0">
                <a:latin typeface="Arial" pitchFamily="34" charset="0"/>
                <a:cs typeface="Arial" pitchFamily="34" charset="0"/>
              </a:rPr>
              <a:t>Dans le processus de créolisation</a:t>
            </a:r>
            <a:r>
              <a:rPr lang="fr-FR" sz="2000" i="1" dirty="0" smtClean="0">
                <a:latin typeface="Arial" pitchFamily="34" charset="0"/>
                <a:cs typeface="Arial" pitchFamily="34" charset="0"/>
              </a:rPr>
              <a:t>, </a:t>
            </a:r>
            <a:r>
              <a:rPr lang="fr-FR" sz="2000" dirty="0" smtClean="0">
                <a:latin typeface="Arial" pitchFamily="34" charset="0"/>
                <a:cs typeface="Arial" pitchFamily="34" charset="0"/>
              </a:rPr>
              <a:t>les </a:t>
            </a:r>
            <a:r>
              <a:rPr lang="fr-FR" sz="2000" dirty="0" err="1" smtClean="0">
                <a:latin typeface="Arial" pitchFamily="34" charset="0"/>
                <a:cs typeface="Arial" pitchFamily="34" charset="0"/>
              </a:rPr>
              <a:t>artisan-es</a:t>
            </a:r>
            <a:r>
              <a:rPr lang="fr-FR" sz="2000" dirty="0" smtClean="0">
                <a:latin typeface="Arial" pitchFamily="34" charset="0"/>
                <a:cs typeface="Arial" pitchFamily="34" charset="0"/>
              </a:rPr>
              <a:t> établissent donc un changement de l’imaginaire en mettant en valeur une production libre et personnalisée d’objets en parallèle aux modèles économiques dominants. </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3648"/>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8" name="Rectangle 7"/>
          <p:cNvSpPr/>
          <p:nvPr/>
        </p:nvSpPr>
        <p:spPr>
          <a:xfrm>
            <a:off x="2040145" y="2976332"/>
            <a:ext cx="8190412" cy="3170099"/>
          </a:xfrm>
          <a:prstGeom prst="rect">
            <a:avLst/>
          </a:prstGeom>
        </p:spPr>
        <p:txBody>
          <a:bodyPr wrap="square">
            <a:spAutoFit/>
          </a:bodyPr>
          <a:lstStyle/>
          <a:p>
            <a:r>
              <a:rPr lang="fr-FR" sz="2000" dirty="0" smtClean="0">
                <a:latin typeface="Arial" pitchFamily="34" charset="0"/>
                <a:cs typeface="Arial" pitchFamily="34" charset="0"/>
              </a:rPr>
              <a:t>Les différentes manipulations sur et avec ces appareils observées dans le secteur économique informel  ont servi à comprendre comment se produit l’apprentissage mendiés par les NTIC dans ce contexte particulier de travail.</a:t>
            </a:r>
          </a:p>
          <a:p>
            <a:r>
              <a:rPr lang="fr-FR" sz="2000" dirty="0" smtClean="0">
                <a:latin typeface="Arial" pitchFamily="34" charset="0"/>
                <a:cs typeface="Arial" pitchFamily="34" charset="0"/>
              </a:rPr>
              <a:t> Il ressort que l’efficacité des communautés de réparateurs et de vendeurs repose sur des pratiques de collaboration, de réciprocité et que leur processus d’apprentissage du métier passe par des mécanismes d’auto-formation, d’adaptation, d’inter-</a:t>
            </a:r>
            <a:r>
              <a:rPr lang="fr-FR" sz="2000" dirty="0" err="1" smtClean="0">
                <a:latin typeface="Arial" pitchFamily="34" charset="0"/>
                <a:cs typeface="Arial" pitchFamily="34" charset="0"/>
              </a:rPr>
              <a:t>culturalite</a:t>
            </a:r>
            <a:r>
              <a:rPr lang="fr-FR" sz="2000" dirty="0" smtClean="0">
                <a:latin typeface="Arial" pitchFamily="34" charset="0"/>
                <a:cs typeface="Arial" pitchFamily="34" charset="0"/>
              </a:rPr>
              <a:t> et des démarches de collaboratives réalisées à travers les interactions avec les autres et des activités collectives.  </a:t>
            </a:r>
            <a:endParaRPr lang="en-US" sz="2000" dirty="0" smtClean="0">
              <a:latin typeface="Arial" pitchFamily="34" charset="0"/>
              <a:cs typeface="Arial" pitchFamily="34" charset="0"/>
            </a:endParaRPr>
          </a:p>
        </p:txBody>
      </p:sp>
      <p:sp>
        <p:nvSpPr>
          <p:cNvPr id="9" name="ZoneTexte 8"/>
          <p:cNvSpPr txBox="1"/>
          <p:nvPr/>
        </p:nvSpPr>
        <p:spPr>
          <a:xfrm>
            <a:off x="3461657" y="2142309"/>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Conclusion  </a:t>
            </a:r>
            <a:endParaRPr lang="fr-FR" sz="2400" b="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b="1" i="1" dirty="0">
              <a:solidFill>
                <a:schemeClr val="bg1"/>
              </a:solidFill>
              <a:latin typeface="GT Walsheim" panose="00000500000000000000" pitchFamily="50" charset="0"/>
            </a:endParaRPr>
          </a:p>
        </p:txBody>
      </p:sp>
      <p:sp>
        <p:nvSpPr>
          <p:cNvPr id="8" name="Rectangle 7"/>
          <p:cNvSpPr/>
          <p:nvPr/>
        </p:nvSpPr>
        <p:spPr>
          <a:xfrm>
            <a:off x="1933302" y="2509968"/>
            <a:ext cx="8190412" cy="4708981"/>
          </a:xfrm>
          <a:prstGeom prst="rect">
            <a:avLst/>
          </a:prstGeom>
        </p:spPr>
        <p:txBody>
          <a:bodyPr wrap="square">
            <a:spAutoFit/>
          </a:bodyPr>
          <a:lstStyle/>
          <a:p>
            <a:r>
              <a:rPr lang="en-US" sz="2000" dirty="0" smtClean="0"/>
              <a:t>Edgerton, D. (2007). </a:t>
            </a:r>
            <a:r>
              <a:rPr lang="en-US" sz="2000" i="1" dirty="0" smtClean="0"/>
              <a:t>The Shock of the Old: Technology and Global History 	since 1900. New </a:t>
            </a:r>
            <a:r>
              <a:rPr lang="en-US" sz="2000" dirty="0" smtClean="0"/>
              <a:t>York, NY: Oxford University Press.</a:t>
            </a:r>
          </a:p>
          <a:p>
            <a:r>
              <a:rPr lang="en-US" sz="2000" dirty="0" err="1" smtClean="0"/>
              <a:t>Dominicé</a:t>
            </a:r>
            <a:r>
              <a:rPr lang="en-US" sz="2000" dirty="0" smtClean="0"/>
              <a:t>, P., </a:t>
            </a:r>
            <a:r>
              <a:rPr lang="en-US" sz="2000" dirty="0" err="1" smtClean="0"/>
              <a:t>Josso</a:t>
            </a:r>
            <a:r>
              <a:rPr lang="en-US" sz="2000" dirty="0" smtClean="0"/>
              <a:t>, M.C., </a:t>
            </a:r>
            <a:r>
              <a:rPr lang="en-US" sz="2000" dirty="0" err="1" smtClean="0"/>
              <a:t>Müller</a:t>
            </a:r>
            <a:r>
              <a:rPr lang="en-US" sz="2000" dirty="0" smtClean="0"/>
              <a:t>, </a:t>
            </a:r>
            <a:r>
              <a:rPr lang="en-US" sz="2000" dirty="0" err="1" smtClean="0"/>
              <a:t>R.,Pfister</a:t>
            </a:r>
            <a:r>
              <a:rPr lang="en-US" sz="2000" dirty="0" smtClean="0"/>
              <a:t>, M,. </a:t>
            </a:r>
            <a:r>
              <a:rPr lang="en-US" sz="2000" dirty="0" err="1" smtClean="0"/>
              <a:t>Rudin</a:t>
            </a:r>
            <a:r>
              <a:rPr lang="en-US" sz="2000" dirty="0" smtClean="0"/>
              <a:t> </a:t>
            </a:r>
            <a:r>
              <a:rPr lang="en-US" sz="2000" dirty="0" err="1" smtClean="0"/>
              <a:t>Equey</a:t>
            </a:r>
            <a:r>
              <a:rPr lang="en-US" sz="2000" dirty="0" smtClean="0"/>
              <a:t>, F,. </a:t>
            </a:r>
            <a:r>
              <a:rPr lang="en-US" sz="2000" dirty="0" err="1" smtClean="0"/>
              <a:t>Sthal</a:t>
            </a:r>
            <a:r>
              <a:rPr lang="en-US" sz="2000" dirty="0" smtClean="0"/>
              <a:t>-	</a:t>
            </a:r>
            <a:r>
              <a:rPr lang="en-US" sz="2000" dirty="0" err="1" smtClean="0"/>
              <a:t>Thuriaux</a:t>
            </a:r>
            <a:r>
              <a:rPr lang="en-US" sz="2000" dirty="0" smtClean="0"/>
              <a:t>. A, &amp; </a:t>
            </a:r>
            <a:r>
              <a:rPr lang="en-US" sz="2000" dirty="0" err="1" smtClean="0"/>
              <a:t>Turkal</a:t>
            </a:r>
            <a:r>
              <a:rPr lang="en-US" sz="2000" dirty="0" smtClean="0"/>
              <a:t>, </a:t>
            </a:r>
            <a:r>
              <a:rPr lang="fr-FR" sz="2000" dirty="0" smtClean="0"/>
              <a:t>L. (1999). Les origines biographiques de la 	compétence d’apprendre. </a:t>
            </a:r>
            <a:r>
              <a:rPr lang="fr-FR" sz="2000" dirty="0" smtClean="0">
                <a:hlinkClick r:id="rId4"/>
              </a:rPr>
              <a:t>http://archiveouverte</a:t>
            </a:r>
            <a:r>
              <a:rPr lang="fr-FR" sz="2000" dirty="0" smtClean="0"/>
              <a:t>. 	</a:t>
            </a:r>
            <a:r>
              <a:rPr lang="en-US" sz="2000" dirty="0" smtClean="0"/>
              <a:t>unige.ch/unige:18575</a:t>
            </a:r>
          </a:p>
          <a:p>
            <a:r>
              <a:rPr lang="en-US" sz="2000" dirty="0" smtClean="0"/>
              <a:t>Houston, L. (2019). Mobile Phone Repair Knowledge in Downtown Kampala: 	Local and Trans-Local Circulations. In I. </a:t>
            </a:r>
            <a:r>
              <a:rPr lang="en-US" sz="2000" dirty="0" err="1" smtClean="0"/>
              <a:t>Strebel</a:t>
            </a:r>
            <a:r>
              <a:rPr lang="en-US" sz="2000" dirty="0" smtClean="0"/>
              <a:t>, A. Bovet, &amp; P. 	</a:t>
            </a:r>
            <a:r>
              <a:rPr lang="en-US" sz="2000" dirty="0" err="1" smtClean="0"/>
              <a:t>Sormani</a:t>
            </a:r>
            <a:r>
              <a:rPr lang="en-US" sz="2000" dirty="0" smtClean="0"/>
              <a:t> (Eds.), </a:t>
            </a:r>
            <a:r>
              <a:rPr lang="en-US" sz="2000" i="1" dirty="0" smtClean="0"/>
              <a:t>Repair Work Ethnographies: Revisiting Breakdown, 	Relocating Materiality (pp. 129-160). Singapore: Springer.</a:t>
            </a:r>
          </a:p>
          <a:p>
            <a:r>
              <a:rPr lang="en-US" sz="2000" dirty="0" smtClean="0"/>
              <a:t>Marcus, G. E. (1995). Ethnography in / of the World System : The Emergence 	of Multi-Sited.</a:t>
            </a:r>
            <a:endParaRPr lang="fr-CH" sz="2000" dirty="0" smtClean="0"/>
          </a:p>
          <a:p>
            <a:endParaRPr lang="en-US" sz="2000" dirty="0" smtClean="0"/>
          </a:p>
          <a:p>
            <a:endParaRPr lang="en-US" sz="2000" dirty="0" smtClean="0"/>
          </a:p>
          <a:p>
            <a:endParaRPr lang="en-US" sz="2000" dirty="0" smtClean="0"/>
          </a:p>
        </p:txBody>
      </p:sp>
      <p:sp>
        <p:nvSpPr>
          <p:cNvPr id="11" name="Rectangle 10"/>
          <p:cNvSpPr/>
          <p:nvPr/>
        </p:nvSpPr>
        <p:spPr>
          <a:xfrm>
            <a:off x="2956560" y="1943241"/>
            <a:ext cx="6096000" cy="369332"/>
          </a:xfrm>
          <a:prstGeom prst="rect">
            <a:avLst/>
          </a:prstGeom>
        </p:spPr>
        <p:txBody>
          <a:bodyPr>
            <a:spAutoFit/>
          </a:bodyPr>
          <a:lstStyle/>
          <a:p>
            <a:pPr algn="ctr"/>
            <a:r>
              <a:rPr lang="fr-FR" b="1" dirty="0" smtClean="0">
                <a:latin typeface="Arial" pitchFamily="34" charset="0"/>
                <a:cs typeface="Arial" pitchFamily="34" charset="0"/>
              </a:rPr>
              <a:t>Bibliographie </a:t>
            </a:r>
            <a:endParaRPr lang="fr-FR" b="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b="1" i="1" dirty="0">
              <a:solidFill>
                <a:schemeClr val="bg1"/>
              </a:solidFill>
              <a:latin typeface="GT Walsheim" panose="00000500000000000000" pitchFamily="50" charset="0"/>
            </a:endParaRPr>
          </a:p>
        </p:txBody>
      </p:sp>
      <p:sp>
        <p:nvSpPr>
          <p:cNvPr id="8" name="Rectangle 7"/>
          <p:cNvSpPr/>
          <p:nvPr/>
        </p:nvSpPr>
        <p:spPr>
          <a:xfrm>
            <a:off x="1933302" y="2509968"/>
            <a:ext cx="8190412" cy="4093428"/>
          </a:xfrm>
          <a:prstGeom prst="rect">
            <a:avLst/>
          </a:prstGeom>
        </p:spPr>
        <p:txBody>
          <a:bodyPr wrap="square">
            <a:spAutoFit/>
          </a:bodyPr>
          <a:lstStyle/>
          <a:p>
            <a:endParaRPr lang="en-US" sz="2000" dirty="0" smtClean="0"/>
          </a:p>
          <a:p>
            <a:r>
              <a:rPr lang="fr-FR" sz="2000" dirty="0" smtClean="0"/>
              <a:t>Nova, N. (2018). </a:t>
            </a:r>
            <a:r>
              <a:rPr lang="fr-FR" sz="2000" i="1" dirty="0" smtClean="0"/>
              <a:t>Figures Mobiles: une anthropologie du </a:t>
            </a:r>
            <a:r>
              <a:rPr lang="fr-FR" sz="2000" i="1" dirty="0" err="1" smtClean="0"/>
              <a:t>smartphone</a:t>
            </a:r>
            <a:r>
              <a:rPr lang="fr-FR" sz="2000" i="1" dirty="0" smtClean="0"/>
              <a:t>. Thèse de 	doctorat, </a:t>
            </a:r>
            <a:r>
              <a:rPr lang="en-US" sz="2000" dirty="0" err="1" smtClean="0"/>
              <a:t>Université</a:t>
            </a:r>
            <a:r>
              <a:rPr lang="en-US" sz="2000" dirty="0" smtClean="0"/>
              <a:t> de Genève.</a:t>
            </a:r>
          </a:p>
          <a:p>
            <a:r>
              <a:rPr lang="en-US" sz="2000" dirty="0" smtClean="0"/>
              <a:t>Nova, N., &amp; Bloch, A. (2020). </a:t>
            </a:r>
            <a:r>
              <a:rPr lang="en-US" sz="2000" i="1" dirty="0" smtClean="0"/>
              <a:t>Dr. </a:t>
            </a:r>
            <a:r>
              <a:rPr lang="en-US" sz="2000" i="1" dirty="0" err="1" smtClean="0"/>
              <a:t>Smartphones</a:t>
            </a:r>
            <a:r>
              <a:rPr lang="en-US" sz="2000" i="1" dirty="0" smtClean="0"/>
              <a:t>: an ethnography of mobile 	phone repair shops. </a:t>
            </a:r>
            <a:r>
              <a:rPr lang="en-US" sz="2000" dirty="0" smtClean="0"/>
              <a:t>Lausanne: IDP.</a:t>
            </a:r>
            <a:endParaRPr lang="fr-FR" sz="2000" dirty="0" smtClean="0"/>
          </a:p>
          <a:p>
            <a:r>
              <a:rPr lang="fr-FR" sz="2000" dirty="0" err="1" smtClean="0"/>
              <a:t>Rabardel</a:t>
            </a:r>
            <a:r>
              <a:rPr lang="fr-FR" sz="2000" dirty="0" smtClean="0"/>
              <a:t>, P. (1995). </a:t>
            </a:r>
            <a:r>
              <a:rPr lang="fr-FR" sz="2000" i="1" dirty="0" smtClean="0"/>
              <a:t>Les hommes et les technologies. Approche cognitive des 	instruments </a:t>
            </a:r>
            <a:r>
              <a:rPr lang="en-US" sz="2000" i="1" dirty="0" err="1" smtClean="0"/>
              <a:t>contemporains</a:t>
            </a:r>
            <a:r>
              <a:rPr lang="en-US" sz="2000" i="1" dirty="0" smtClean="0"/>
              <a:t>. Paris : Armand Colin.</a:t>
            </a:r>
            <a:endParaRPr lang="en-US" sz="2000" dirty="0" smtClean="0"/>
          </a:p>
          <a:p>
            <a:r>
              <a:rPr lang="fr-CH" sz="2000" cap="small" dirty="0" smtClean="0"/>
              <a:t>Rameau, R. (2014). Un système de transport adapté aux besoins de circulation à 	Port-au-Prince. Problématique des transports à Port-au-Prince.</a:t>
            </a:r>
            <a:endParaRPr lang="en-US" sz="2000" dirty="0" smtClean="0"/>
          </a:p>
          <a:p>
            <a:r>
              <a:rPr lang="en-US" sz="2000" dirty="0" smtClean="0"/>
              <a:t>Wenger, E. (1998). Communities of practice: learning as a social system. 	</a:t>
            </a:r>
            <a:r>
              <a:rPr lang="en-US" sz="2000" i="1" dirty="0" smtClean="0"/>
              <a:t>Systems thinker, 9(5), </a:t>
            </a:r>
            <a:r>
              <a:rPr lang="en-US" sz="2000" dirty="0" smtClean="0"/>
              <a:t>2-3.</a:t>
            </a:r>
            <a:endParaRPr lang="en-US" sz="2000" i="1" dirty="0" smtClean="0"/>
          </a:p>
          <a:p>
            <a:endParaRPr lang="en-US" sz="2000" dirty="0" smtClean="0"/>
          </a:p>
          <a:p>
            <a:endParaRPr lang="en-US" sz="2000" dirty="0" smtClean="0"/>
          </a:p>
        </p:txBody>
      </p:sp>
      <p:sp>
        <p:nvSpPr>
          <p:cNvPr id="11" name="Rectangle 10"/>
          <p:cNvSpPr/>
          <p:nvPr/>
        </p:nvSpPr>
        <p:spPr>
          <a:xfrm>
            <a:off x="2956560" y="1943241"/>
            <a:ext cx="6096000" cy="369332"/>
          </a:xfrm>
          <a:prstGeom prst="rect">
            <a:avLst/>
          </a:prstGeom>
        </p:spPr>
        <p:txBody>
          <a:bodyPr>
            <a:spAutoFit/>
          </a:bodyPr>
          <a:lstStyle/>
          <a:p>
            <a:pPr algn="ctr"/>
            <a:r>
              <a:rPr lang="fr-FR" b="1" dirty="0" smtClean="0">
                <a:latin typeface="Arial" pitchFamily="34" charset="0"/>
                <a:cs typeface="Arial" pitchFamily="34" charset="0"/>
              </a:rPr>
              <a:t>Bibliographie </a:t>
            </a:r>
            <a:endParaRPr lang="fr-FR" b="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FF54198-E546-4969-A338-E8058F3E3229}"/>
              </a:ext>
            </a:extLst>
          </p:cNvPr>
          <p:cNvSpPr/>
          <p:nvPr/>
        </p:nvSpPr>
        <p:spPr>
          <a:xfrm>
            <a:off x="0" y="0"/>
            <a:ext cx="12192000" cy="6857999"/>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 name="Image 4">
            <a:extLst>
              <a:ext uri="{FF2B5EF4-FFF2-40B4-BE49-F238E27FC236}">
                <a16:creationId xmlns:a16="http://schemas.microsoft.com/office/drawing/2014/main" xmlns="" id="{CD5CC13F-8665-44EF-A700-200D095151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35000"/>
          </a:xfrm>
          <a:prstGeom prst="rect">
            <a:avLst/>
          </a:prstGeom>
        </p:spPr>
      </p:pic>
      <p:pic>
        <p:nvPicPr>
          <p:cNvPr id="6" name="Graphique 5">
            <a:extLst>
              <a:ext uri="{FF2B5EF4-FFF2-40B4-BE49-F238E27FC236}">
                <a16:creationId xmlns:a16="http://schemas.microsoft.com/office/drawing/2014/main" xmlns="" id="{D41CCD40-BB7E-4964-9891-AED3700272B8}"/>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90004" y="146182"/>
            <a:ext cx="2707574" cy="332180"/>
          </a:xfrm>
          <a:prstGeom prst="rect">
            <a:avLst/>
          </a:prstGeom>
        </p:spPr>
      </p:pic>
      <p:sp>
        <p:nvSpPr>
          <p:cNvPr id="8" name="Titre 13">
            <a:extLst>
              <a:ext uri="{FF2B5EF4-FFF2-40B4-BE49-F238E27FC236}">
                <a16:creationId xmlns:a16="http://schemas.microsoft.com/office/drawing/2014/main" xmlns="" id="{ACA95F37-97E7-46A1-B6CB-14B787959F75}"/>
              </a:ext>
            </a:extLst>
          </p:cNvPr>
          <p:cNvSpPr txBox="1">
            <a:spLocks/>
          </p:cNvSpPr>
          <p:nvPr/>
        </p:nvSpPr>
        <p:spPr>
          <a:xfrm>
            <a:off x="0" y="1287086"/>
            <a:ext cx="12192000" cy="4661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b="1" spc="300" dirty="0">
                <a:solidFill>
                  <a:schemeClr val="bg1"/>
                </a:solidFill>
                <a:latin typeface="Arial" panose="020B0604020202020204" pitchFamily="34" charset="0"/>
                <a:cs typeface="Arial" panose="020B0604020202020204" pitchFamily="34" charset="0"/>
              </a:rPr>
              <a:t>ORGANISATRICES</a:t>
            </a:r>
            <a:endParaRPr lang="fr-FR" sz="1200" b="1" spc="300" dirty="0">
              <a:solidFill>
                <a:schemeClr val="bg1"/>
              </a:solidFill>
              <a:latin typeface="GT Walsheim" panose="00000500000000000000" pitchFamily="50" charset="0"/>
            </a:endParaRPr>
          </a:p>
        </p:txBody>
      </p:sp>
      <p:sp>
        <p:nvSpPr>
          <p:cNvPr id="10" name="Titre 13">
            <a:extLst>
              <a:ext uri="{FF2B5EF4-FFF2-40B4-BE49-F238E27FC236}">
                <a16:creationId xmlns:a16="http://schemas.microsoft.com/office/drawing/2014/main" xmlns="" id="{9ECC4CA8-89D4-47D8-A142-2F6D5A87DE41}"/>
              </a:ext>
            </a:extLst>
          </p:cNvPr>
          <p:cNvSpPr txBox="1">
            <a:spLocks/>
          </p:cNvSpPr>
          <p:nvPr/>
        </p:nvSpPr>
        <p:spPr>
          <a:xfrm>
            <a:off x="0" y="2962893"/>
            <a:ext cx="12192000" cy="4661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b="1" spc="300" dirty="0">
                <a:solidFill>
                  <a:schemeClr val="bg1"/>
                </a:solidFill>
                <a:latin typeface="Arial" panose="020B0604020202020204" pitchFamily="34" charset="0"/>
                <a:cs typeface="Arial" panose="020B0604020202020204" pitchFamily="34" charset="0"/>
              </a:rPr>
              <a:t>PARTENAIRES</a:t>
            </a:r>
            <a:endParaRPr lang="fr-FR" sz="1200" b="1" spc="300" dirty="0">
              <a:solidFill>
                <a:schemeClr val="bg1"/>
              </a:solidFill>
              <a:latin typeface="GT Walsheim" panose="00000500000000000000" pitchFamily="50" charset="0"/>
            </a:endParaRPr>
          </a:p>
        </p:txBody>
      </p:sp>
      <p:sp>
        <p:nvSpPr>
          <p:cNvPr id="11" name="Titre 13">
            <a:extLst>
              <a:ext uri="{FF2B5EF4-FFF2-40B4-BE49-F238E27FC236}">
                <a16:creationId xmlns:a16="http://schemas.microsoft.com/office/drawing/2014/main" xmlns="" id="{D7B3D4A7-9CC3-4D9A-ABC2-0ED74870D962}"/>
              </a:ext>
            </a:extLst>
          </p:cNvPr>
          <p:cNvSpPr txBox="1">
            <a:spLocks/>
          </p:cNvSpPr>
          <p:nvPr/>
        </p:nvSpPr>
        <p:spPr>
          <a:xfrm>
            <a:off x="0" y="4938924"/>
            <a:ext cx="12192000" cy="3501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b="1" spc="300" dirty="0">
                <a:solidFill>
                  <a:schemeClr val="bg1"/>
                </a:solidFill>
                <a:latin typeface="Arial" panose="020B0604020202020204" pitchFamily="34" charset="0"/>
                <a:cs typeface="Arial" panose="020B0604020202020204" pitchFamily="34" charset="0"/>
              </a:rPr>
              <a:t>PARTENAIRES DES ACTIVITÉS SCIENTIFIQUES</a:t>
            </a:r>
            <a:endParaRPr lang="fr-FR" sz="1200" b="1" spc="300" dirty="0">
              <a:solidFill>
                <a:schemeClr val="bg1"/>
              </a:solidFill>
              <a:latin typeface="GT Walsheim" panose="00000500000000000000" pitchFamily="50" charset="0"/>
            </a:endParaRPr>
          </a:p>
        </p:txBody>
      </p:sp>
      <p:pic>
        <p:nvPicPr>
          <p:cNvPr id="12" name="Graphique 11">
            <a:extLst>
              <a:ext uri="{FF2B5EF4-FFF2-40B4-BE49-F238E27FC236}">
                <a16:creationId xmlns:a16="http://schemas.microsoft.com/office/drawing/2014/main" xmlns="" id="{D9E85833-1E81-448D-A3F6-29C78A97E66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6395" y="3621592"/>
            <a:ext cx="1709930" cy="326616"/>
          </a:xfrm>
          <a:prstGeom prst="rect">
            <a:avLst/>
          </a:prstGeom>
        </p:spPr>
      </p:pic>
      <p:pic>
        <p:nvPicPr>
          <p:cNvPr id="13" name="Graphique 12">
            <a:extLst>
              <a:ext uri="{FF2B5EF4-FFF2-40B4-BE49-F238E27FC236}">
                <a16:creationId xmlns:a16="http://schemas.microsoft.com/office/drawing/2014/main" xmlns="" id="{9D6C403F-386B-4182-BFDA-51FAE560855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523778" y="3591702"/>
            <a:ext cx="2068358" cy="386397"/>
          </a:xfrm>
          <a:prstGeom prst="rect">
            <a:avLst/>
          </a:prstGeom>
        </p:spPr>
      </p:pic>
      <p:pic>
        <p:nvPicPr>
          <p:cNvPr id="14" name="Graphique 13">
            <a:extLst>
              <a:ext uri="{FF2B5EF4-FFF2-40B4-BE49-F238E27FC236}">
                <a16:creationId xmlns:a16="http://schemas.microsoft.com/office/drawing/2014/main" xmlns="" id="{50256788-ADE9-4229-AF1C-8014A4BA2F8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675627" y="3343540"/>
            <a:ext cx="1478557" cy="882721"/>
          </a:xfrm>
          <a:prstGeom prst="rect">
            <a:avLst/>
          </a:prstGeom>
        </p:spPr>
      </p:pic>
      <p:pic>
        <p:nvPicPr>
          <p:cNvPr id="15" name="Graphique 14">
            <a:extLst>
              <a:ext uri="{FF2B5EF4-FFF2-40B4-BE49-F238E27FC236}">
                <a16:creationId xmlns:a16="http://schemas.microsoft.com/office/drawing/2014/main" xmlns="" id="{A618A75A-2BF6-4BA5-B24D-6AFC45BE907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589589" y="3569899"/>
            <a:ext cx="2088584" cy="430003"/>
          </a:xfrm>
          <a:prstGeom prst="rect">
            <a:avLst/>
          </a:prstGeom>
        </p:spPr>
      </p:pic>
      <p:pic>
        <p:nvPicPr>
          <p:cNvPr id="16" name="Image 15">
            <a:extLst>
              <a:ext uri="{FF2B5EF4-FFF2-40B4-BE49-F238E27FC236}">
                <a16:creationId xmlns:a16="http://schemas.microsoft.com/office/drawing/2014/main" xmlns="" id="{9AA3CEE9-D4F6-41D1-A240-74C79090D2AD}"/>
              </a:ext>
            </a:extLst>
          </p:cNvPr>
          <p:cNvPicPr>
            <a:picLocks noChangeAspect="1"/>
          </p:cNvPicPr>
          <p:nvPr/>
        </p:nvPicPr>
        <p:blipFill>
          <a:blip r:embed="rId13" cstate="print"/>
          <a:stretch>
            <a:fillRect/>
          </a:stretch>
        </p:blipFill>
        <p:spPr>
          <a:xfrm>
            <a:off x="2835572" y="5464617"/>
            <a:ext cx="1788391" cy="598903"/>
          </a:xfrm>
          <a:prstGeom prst="rect">
            <a:avLst/>
          </a:prstGeom>
        </p:spPr>
      </p:pic>
      <p:pic>
        <p:nvPicPr>
          <p:cNvPr id="18" name="Graphique 17">
            <a:extLst>
              <a:ext uri="{FF2B5EF4-FFF2-40B4-BE49-F238E27FC236}">
                <a16:creationId xmlns:a16="http://schemas.microsoft.com/office/drawing/2014/main" xmlns="" id="{FE4DD1DC-1C59-4404-B77F-52A1D6CE35E0}"/>
              </a:ext>
            </a:extLst>
          </p:cNvPr>
          <p:cNvPicPr>
            <a:picLocks noChangeAspect="1"/>
          </p:cNvPicPr>
          <p:nvPr/>
        </p:nvPicPr>
        <p:blipFill>
          <a:blip r:embed="rId14" cstate="print">
            <a:extLst>
              <a:ext uri="{96DAC541-7B7A-43D3-8B79-37D633B846F1}">
                <asvg:svgBlip xmlns:asvg="http://schemas.microsoft.com/office/drawing/2016/SVG/main" xmlns="" r:embed="rId15"/>
              </a:ext>
            </a:extLst>
          </a:blip>
          <a:stretch>
            <a:fillRect/>
          </a:stretch>
        </p:blipFill>
        <p:spPr>
          <a:xfrm>
            <a:off x="7933797" y="1812452"/>
            <a:ext cx="1071899" cy="376105"/>
          </a:xfrm>
          <a:prstGeom prst="rect">
            <a:avLst/>
          </a:prstGeom>
        </p:spPr>
      </p:pic>
      <p:pic>
        <p:nvPicPr>
          <p:cNvPr id="19" name="Graphique 18">
            <a:extLst>
              <a:ext uri="{FF2B5EF4-FFF2-40B4-BE49-F238E27FC236}">
                <a16:creationId xmlns:a16="http://schemas.microsoft.com/office/drawing/2014/main" xmlns="" id="{598DBF46-A371-42A4-98FA-E11BE7A4A42D}"/>
              </a:ext>
            </a:extLst>
          </p:cNvPr>
          <p:cNvPicPr>
            <a:picLocks noChangeAspect="1"/>
          </p:cNvPicPr>
          <p:nvPr/>
        </p:nvPicPr>
        <p:blipFill>
          <a:blip r:embed="rId16" cstate="print">
            <a:extLst>
              <a:ext uri="{96DAC541-7B7A-43D3-8B79-37D633B846F1}">
                <asvg:svgBlip xmlns:asvg="http://schemas.microsoft.com/office/drawing/2016/SVG/main" xmlns="" r:embed="rId17"/>
              </a:ext>
            </a:extLst>
          </a:blip>
          <a:stretch>
            <a:fillRect/>
          </a:stretch>
        </p:blipFill>
        <p:spPr>
          <a:xfrm>
            <a:off x="5076404" y="1712598"/>
            <a:ext cx="2035146" cy="599565"/>
          </a:xfrm>
          <a:prstGeom prst="rect">
            <a:avLst/>
          </a:prstGeom>
        </p:spPr>
      </p:pic>
      <p:pic>
        <p:nvPicPr>
          <p:cNvPr id="20" name="Graphique 19">
            <a:extLst>
              <a:ext uri="{FF2B5EF4-FFF2-40B4-BE49-F238E27FC236}">
                <a16:creationId xmlns:a16="http://schemas.microsoft.com/office/drawing/2014/main" xmlns="" id="{694F8C80-8C3A-4BE7-B74F-B22E4FCAED1F}"/>
              </a:ext>
            </a:extLst>
          </p:cNvPr>
          <p:cNvPicPr>
            <a:picLocks noChangeAspect="1"/>
          </p:cNvPicPr>
          <p:nvPr/>
        </p:nvPicPr>
        <p:blipFill>
          <a:blip r:embed="rId18" cstate="print">
            <a:extLst>
              <a:ext uri="{96DAC541-7B7A-43D3-8B79-37D633B846F1}">
                <asvg:svgBlip xmlns:asvg="http://schemas.microsoft.com/office/drawing/2016/SVG/main" xmlns="" r:embed="rId19"/>
              </a:ext>
            </a:extLst>
          </a:blip>
          <a:stretch>
            <a:fillRect/>
          </a:stretch>
        </p:blipFill>
        <p:spPr>
          <a:xfrm>
            <a:off x="2840429" y="1682510"/>
            <a:ext cx="1446563" cy="635989"/>
          </a:xfrm>
          <a:prstGeom prst="rect">
            <a:avLst/>
          </a:prstGeom>
        </p:spPr>
      </p:pic>
      <p:pic>
        <p:nvPicPr>
          <p:cNvPr id="24" name="Graphique 23">
            <a:extLst>
              <a:ext uri="{FF2B5EF4-FFF2-40B4-BE49-F238E27FC236}">
                <a16:creationId xmlns:a16="http://schemas.microsoft.com/office/drawing/2014/main" xmlns="" id="{D7FB31A2-A3CB-40D9-8A51-3FFFD8F2911E}"/>
              </a:ext>
            </a:extLst>
          </p:cNvPr>
          <p:cNvPicPr>
            <a:picLocks noChangeAspect="1"/>
          </p:cNvPicPr>
          <p:nvPr/>
        </p:nvPicPr>
        <p:blipFill>
          <a:blip r:embed="rId20" cstate="print">
            <a:extLst>
              <a:ext uri="{96DAC541-7B7A-43D3-8B79-37D633B846F1}">
                <asvg:svgBlip xmlns:asvg="http://schemas.microsoft.com/office/drawing/2016/SVG/main" xmlns="" r:embed="rId21"/>
              </a:ext>
            </a:extLst>
          </a:blip>
          <a:stretch>
            <a:fillRect/>
          </a:stretch>
        </p:blipFill>
        <p:spPr>
          <a:xfrm>
            <a:off x="5506081" y="5411037"/>
            <a:ext cx="1181299" cy="706063"/>
          </a:xfrm>
          <a:prstGeom prst="rect">
            <a:avLst/>
          </a:prstGeom>
        </p:spPr>
      </p:pic>
      <p:pic>
        <p:nvPicPr>
          <p:cNvPr id="2" name="Graphique 1">
            <a:extLst>
              <a:ext uri="{FF2B5EF4-FFF2-40B4-BE49-F238E27FC236}">
                <a16:creationId xmlns:a16="http://schemas.microsoft.com/office/drawing/2014/main" xmlns="" id="{73791293-5AA3-43A3-9D19-7E463A2790D2}"/>
              </a:ext>
            </a:extLst>
          </p:cNvPr>
          <p:cNvPicPr>
            <a:picLocks noChangeAspect="1"/>
          </p:cNvPicPr>
          <p:nvPr/>
        </p:nvPicPr>
        <p:blipFill>
          <a:blip r:embed="rId22" cstate="print">
            <a:extLst>
              <a:ext uri="{96DAC541-7B7A-43D3-8B79-37D633B846F1}">
                <asvg:svgBlip xmlns:asvg="http://schemas.microsoft.com/office/drawing/2016/SVG/main" xmlns="" r:embed="rId23"/>
              </a:ext>
            </a:extLst>
          </a:blip>
          <a:stretch>
            <a:fillRect/>
          </a:stretch>
        </p:blipFill>
        <p:spPr>
          <a:xfrm>
            <a:off x="7569497" y="5570705"/>
            <a:ext cx="1660940" cy="386727"/>
          </a:xfrm>
          <a:prstGeom prst="rect">
            <a:avLst/>
          </a:prstGeom>
        </p:spPr>
      </p:pic>
    </p:spTree>
    <p:extLst>
      <p:ext uri="{BB962C8B-B14F-4D97-AF65-F5344CB8AC3E}">
        <p14:creationId xmlns:p14="http://schemas.microsoft.com/office/powerpoint/2010/main" xmlns="" val="296492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p:txBody>
      </p:sp>
      <p:sp>
        <p:nvSpPr>
          <p:cNvPr id="8" name="Rectangle 7"/>
          <p:cNvSpPr/>
          <p:nvPr/>
        </p:nvSpPr>
        <p:spPr>
          <a:xfrm>
            <a:off x="1985554" y="3372117"/>
            <a:ext cx="8190412" cy="2246769"/>
          </a:xfrm>
          <a:prstGeom prst="rect">
            <a:avLst/>
          </a:prstGeom>
        </p:spPr>
        <p:txBody>
          <a:bodyPr wrap="square">
            <a:spAutoFit/>
          </a:bodyPr>
          <a:lstStyle/>
          <a:p>
            <a:r>
              <a:rPr lang="fr-FR" sz="2000" dirty="0" smtClean="0">
                <a:latin typeface="Arial" pitchFamily="34" charset="0"/>
                <a:cs typeface="Arial" pitchFamily="34" charset="0"/>
              </a:rPr>
              <a:t>Etudier l’émergence des connaissances et des compétences ainsi que les pratiques communautaires et les approches innovantes dans le contexte du marché informel de la vente et de la réparation des technologies en Haïti. Dans une perspective plus large contribuer a la recherche en science ouverte principalement  dans le sens de l’ouverture à la diversité des connaissances, la reconnaissance des multiples voies d’accès aux savoirs et des facteurs qui les influencent</a:t>
            </a:r>
            <a:endParaRPr lang="en-US" sz="2000" dirty="0">
              <a:latin typeface="Arial" pitchFamily="34" charset="0"/>
              <a:cs typeface="Arial" pitchFamily="34" charset="0"/>
            </a:endParaRPr>
          </a:p>
        </p:txBody>
      </p:sp>
      <p:sp>
        <p:nvSpPr>
          <p:cNvPr id="9" name="ZoneTexte 8"/>
          <p:cNvSpPr txBox="1"/>
          <p:nvPr/>
        </p:nvSpPr>
        <p:spPr>
          <a:xfrm>
            <a:off x="3461657" y="2142309"/>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Objectif de la recherche </a:t>
            </a:r>
            <a:endParaRPr lang="fr-FR" sz="2400" b="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458E087-11B6-4E40-A25E-5E870C09E469}"/>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5CFC0918-0344-4E33-A166-9D85766FF71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E5E0B1E2-6B11-4158-BC32-229643F945B5}"/>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E19E166F-379F-4AB3-B733-5449A56DC015}"/>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8" name="Rectangle 7">
            <a:extLst>
              <a:ext uri="{FF2B5EF4-FFF2-40B4-BE49-F238E27FC236}">
                <a16:creationId xmlns="" xmlns:a16="http://schemas.microsoft.com/office/drawing/2014/main" id="{62955389-E78E-4ED6-B62A-C19220D6B5E1}"/>
              </a:ext>
            </a:extLst>
          </p:cNvPr>
          <p:cNvSpPr/>
          <p:nvPr/>
        </p:nvSpPr>
        <p:spPr>
          <a:xfrm>
            <a:off x="395837" y="1815738"/>
            <a:ext cx="11240794" cy="2462213"/>
          </a:xfrm>
          <a:prstGeom prst="rect">
            <a:avLst/>
          </a:prstGeom>
        </p:spPr>
        <p:txBody>
          <a:bodyPr wrap="square">
            <a:spAutoFit/>
          </a:bodyPr>
          <a:lstStyle/>
          <a:p>
            <a:r>
              <a:rPr lang="fr-CH" sz="2400" dirty="0" smtClean="0"/>
              <a:t>Milieu de l’étude</a:t>
            </a:r>
          </a:p>
          <a:p>
            <a:endParaRPr lang="fr-CA" sz="2200" b="1" dirty="0" smtClean="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a:p>
            <a:pPr marL="457200" lvl="2" algn="ctr"/>
            <a:endParaRPr lang="fr-CA" dirty="0">
              <a:cs typeface="Vesper Libre" panose="00000500000000000000" pitchFamily="2" charset="0"/>
            </a:endParaRPr>
          </a:p>
          <a:p>
            <a:pPr marL="3470275" lvl="8" indent="-269875">
              <a:buFontTx/>
              <a:buChar char="-"/>
            </a:pPr>
            <a:endParaRPr lang="fr-CA" dirty="0">
              <a:cs typeface="Vesper Libre" panose="00000500000000000000" pitchFamily="2" charset="0"/>
            </a:endParaRPr>
          </a:p>
          <a:p>
            <a:pPr marL="285750" indent="-285750">
              <a:buFontTx/>
              <a:buChar char="-"/>
            </a:pPr>
            <a:endParaRPr lang="fr-CA" dirty="0">
              <a:cs typeface="Vesper Libre" panose="00000500000000000000" pitchFamily="2" charset="0"/>
            </a:endParaRPr>
          </a:p>
          <a:p>
            <a:endParaRPr lang="fr-CA" dirty="0">
              <a:cs typeface="Vesper Libre" panose="00000500000000000000" pitchFamily="2" charset="0"/>
            </a:endParaRPr>
          </a:p>
          <a:p>
            <a:pPr marL="285750" indent="-285750">
              <a:buFontTx/>
              <a:buChar char="-"/>
            </a:pPr>
            <a:endParaRPr lang="fr-CA" sz="1600" dirty="0">
              <a:cs typeface="Vesper Libre" panose="00000500000000000000" pitchFamily="2" charset="0"/>
            </a:endParaRPr>
          </a:p>
        </p:txBody>
      </p:sp>
      <p:pic>
        <p:nvPicPr>
          <p:cNvPr id="10" name="Imag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00399" y="2805419"/>
            <a:ext cx="5820630" cy="2772421"/>
          </a:xfrm>
          <a:prstGeom prst="rect">
            <a:avLst/>
          </a:prstGeom>
        </p:spPr>
      </p:pic>
      <p:sp>
        <p:nvSpPr>
          <p:cNvPr id="13" name="ZoneTexte 12"/>
          <p:cNvSpPr txBox="1"/>
          <p:nvPr/>
        </p:nvSpPr>
        <p:spPr>
          <a:xfrm>
            <a:off x="457200" y="5555847"/>
            <a:ext cx="10737669" cy="923330"/>
          </a:xfrm>
          <a:prstGeom prst="rect">
            <a:avLst/>
          </a:prstGeom>
          <a:noFill/>
        </p:spPr>
        <p:txBody>
          <a:bodyPr wrap="square" rtlCol="0">
            <a:spAutoFit/>
          </a:bodyPr>
          <a:lstStyle/>
          <a:p>
            <a:r>
              <a:rPr lang="fr-CH" i="1" dirty="0" smtClean="0"/>
              <a:t>Image 1: Rue des miracles, encore appelé </a:t>
            </a:r>
            <a:r>
              <a:rPr lang="fr-CH" i="1" dirty="0" err="1" smtClean="0"/>
              <a:t>Anba</a:t>
            </a:r>
            <a:r>
              <a:rPr lang="fr-CH" i="1" dirty="0" smtClean="0"/>
              <a:t> </a:t>
            </a:r>
            <a:r>
              <a:rPr lang="fr-CH" i="1" dirty="0" err="1" smtClean="0"/>
              <a:t>Lavil</a:t>
            </a:r>
            <a:r>
              <a:rPr lang="fr-CH" i="1" dirty="0" smtClean="0"/>
              <a:t> ou Bo </a:t>
            </a:r>
            <a:r>
              <a:rPr lang="fr-CH" i="1" dirty="0" err="1" smtClean="0"/>
              <a:t>Katedral</a:t>
            </a:r>
            <a:r>
              <a:rPr lang="fr-CH" i="1" dirty="0" smtClean="0"/>
              <a:t>, est le premier et le plus grand marché de vente et de réparation de téléphones mobiles en Haïti.</a:t>
            </a:r>
          </a:p>
          <a:p>
            <a:endParaRPr lang="en-US" dirty="0"/>
          </a:p>
        </p:txBody>
      </p:sp>
      <p:sp>
        <p:nvSpPr>
          <p:cNvPr id="9" name="ZoneTexte 8"/>
          <p:cNvSpPr txBox="1"/>
          <p:nvPr/>
        </p:nvSpPr>
        <p:spPr>
          <a:xfrm flipH="1">
            <a:off x="472712" y="2238492"/>
            <a:ext cx="9888857" cy="707886"/>
          </a:xfrm>
          <a:prstGeom prst="rect">
            <a:avLst/>
          </a:prstGeom>
          <a:noFill/>
        </p:spPr>
        <p:txBody>
          <a:bodyPr wrap="square" rtlCol="0">
            <a:spAutoFit/>
          </a:bodyPr>
          <a:lstStyle/>
          <a:p>
            <a:r>
              <a:rPr lang="fr-CH" sz="2000" dirty="0">
                <a:latin typeface="Arial" pitchFamily="34" charset="0"/>
                <a:cs typeface="Arial" pitchFamily="34" charset="0"/>
              </a:rPr>
              <a:t>Le marché est caractérisé par le vide institutionnel, l’auto-organisation de la population et les activités informelles (Rameau, 2014)</a:t>
            </a:r>
          </a:p>
        </p:txBody>
      </p:sp>
    </p:spTree>
    <p:extLst>
      <p:ext uri="{BB962C8B-B14F-4D97-AF65-F5344CB8AC3E}">
        <p14:creationId xmlns="" xmlns:p14="http://schemas.microsoft.com/office/powerpoint/2010/main" val="358354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458E087-11B6-4E40-A25E-5E870C09E469}"/>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5CFC0918-0344-4E33-A166-9D85766FF71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E5E0B1E2-6B11-4158-BC32-229643F945B5}"/>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E19E166F-379F-4AB3-B733-5449A56DC015}"/>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8" name="Rectangle 7">
            <a:extLst>
              <a:ext uri="{FF2B5EF4-FFF2-40B4-BE49-F238E27FC236}">
                <a16:creationId xmlns="" xmlns:a16="http://schemas.microsoft.com/office/drawing/2014/main" id="{62955389-E78E-4ED6-B62A-C19220D6B5E1}"/>
              </a:ext>
            </a:extLst>
          </p:cNvPr>
          <p:cNvSpPr/>
          <p:nvPr/>
        </p:nvSpPr>
        <p:spPr>
          <a:xfrm>
            <a:off x="395837" y="1815738"/>
            <a:ext cx="11240794" cy="2893100"/>
          </a:xfrm>
          <a:prstGeom prst="rect">
            <a:avLst/>
          </a:prstGeom>
        </p:spPr>
        <p:txBody>
          <a:bodyPr wrap="square">
            <a:spAutoFit/>
          </a:bodyPr>
          <a:lstStyle/>
          <a:p>
            <a:r>
              <a:rPr lang="fr-CH" sz="2400" dirty="0" smtClean="0"/>
              <a:t>Milieu de l’étude: The </a:t>
            </a:r>
            <a:r>
              <a:rPr lang="fr-CH" sz="2400" dirty="0" err="1" smtClean="0"/>
              <a:t>ecology</a:t>
            </a:r>
            <a:r>
              <a:rPr lang="fr-CH" sz="2400" dirty="0" smtClean="0"/>
              <a:t> of </a:t>
            </a:r>
            <a:r>
              <a:rPr lang="fr-CH" sz="2400" dirty="0" err="1" smtClean="0"/>
              <a:t>knowledge</a:t>
            </a:r>
            <a:r>
              <a:rPr lang="fr-CH" sz="2400" dirty="0" smtClean="0"/>
              <a:t> (Huston, 2019)</a:t>
            </a:r>
          </a:p>
          <a:p>
            <a:endParaRPr lang="fr-CH" sz="2400" dirty="0" smtClean="0"/>
          </a:p>
          <a:p>
            <a:endParaRPr lang="fr-CA" sz="2200" b="1" dirty="0" smtClean="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a:p>
            <a:pPr marL="457200" lvl="2" algn="ctr"/>
            <a:endParaRPr lang="fr-CA" dirty="0">
              <a:cs typeface="Vesper Libre" panose="00000500000000000000" pitchFamily="2" charset="0"/>
            </a:endParaRPr>
          </a:p>
          <a:p>
            <a:pPr marL="3470275" lvl="8" indent="-269875">
              <a:buFontTx/>
              <a:buChar char="-"/>
            </a:pPr>
            <a:endParaRPr lang="fr-CA" dirty="0">
              <a:cs typeface="Vesper Libre" panose="00000500000000000000" pitchFamily="2" charset="0"/>
            </a:endParaRPr>
          </a:p>
          <a:p>
            <a:pPr marL="285750" indent="-285750">
              <a:buFontTx/>
              <a:buChar char="-"/>
            </a:pPr>
            <a:endParaRPr lang="fr-CA" dirty="0">
              <a:cs typeface="Vesper Libre" panose="00000500000000000000" pitchFamily="2" charset="0"/>
            </a:endParaRPr>
          </a:p>
          <a:p>
            <a:endParaRPr lang="fr-CA" dirty="0">
              <a:cs typeface="Vesper Libre" panose="00000500000000000000" pitchFamily="2" charset="0"/>
            </a:endParaRPr>
          </a:p>
          <a:p>
            <a:pPr marL="285750" indent="-285750">
              <a:buFontTx/>
              <a:buChar char="-"/>
            </a:pPr>
            <a:endParaRPr lang="fr-CA" sz="1600" dirty="0">
              <a:cs typeface="Vesper Libre" panose="00000500000000000000" pitchFamily="2" charset="0"/>
            </a:endParaRPr>
          </a:p>
        </p:txBody>
      </p:sp>
      <p:sp>
        <p:nvSpPr>
          <p:cNvPr id="9" name="ZoneTexte 8"/>
          <p:cNvSpPr txBox="1"/>
          <p:nvPr/>
        </p:nvSpPr>
        <p:spPr>
          <a:xfrm flipH="1">
            <a:off x="472710" y="2238492"/>
            <a:ext cx="11223419" cy="1600438"/>
          </a:xfrm>
          <a:prstGeom prst="rect">
            <a:avLst/>
          </a:prstGeom>
          <a:noFill/>
        </p:spPr>
        <p:txBody>
          <a:bodyPr wrap="square" rtlCol="0">
            <a:spAutoFit/>
          </a:bodyPr>
          <a:lstStyle/>
          <a:p>
            <a:r>
              <a:rPr lang="fr-CH" sz="2000" dirty="0" smtClean="0">
                <a:latin typeface="Arial" pitchFamily="34" charset="0"/>
                <a:cs typeface="Arial" pitchFamily="34" charset="0"/>
              </a:rPr>
              <a:t>Les différents sites observés au cours de la recherche s’alignent sur ce que Houston qualifie de communautés alternatives de réparation de téléphones mobiles  où des techniciens indépendant travaillent dans l’absence de connaissances spécifiques sur les machines qu’ils réparent (Houston, 2019). </a:t>
            </a:r>
          </a:p>
          <a:p>
            <a:endParaRPr lang="fr-CH" dirty="0"/>
          </a:p>
        </p:txBody>
      </p:sp>
      <p:pic>
        <p:nvPicPr>
          <p:cNvPr id="11" name="Image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6311" y="3657600"/>
            <a:ext cx="5020900" cy="2547257"/>
          </a:xfrm>
          <a:prstGeom prst="rect">
            <a:avLst/>
          </a:prstGeom>
        </p:spPr>
      </p:pic>
      <p:pic>
        <p:nvPicPr>
          <p:cNvPr id="12" name="Image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766560" y="3534770"/>
            <a:ext cx="4819651" cy="2625137"/>
          </a:xfrm>
          <a:prstGeom prst="rect">
            <a:avLst/>
          </a:prstGeom>
        </p:spPr>
      </p:pic>
      <p:sp>
        <p:nvSpPr>
          <p:cNvPr id="14" name="Rectangle 13"/>
          <p:cNvSpPr/>
          <p:nvPr/>
        </p:nvSpPr>
        <p:spPr>
          <a:xfrm>
            <a:off x="182880" y="6257835"/>
            <a:ext cx="12009119" cy="646331"/>
          </a:xfrm>
          <a:prstGeom prst="rect">
            <a:avLst/>
          </a:prstGeom>
        </p:spPr>
        <p:txBody>
          <a:bodyPr wrap="square">
            <a:spAutoFit/>
          </a:bodyPr>
          <a:lstStyle/>
          <a:p>
            <a:r>
              <a:rPr lang="fr-CH" i="1" dirty="0" smtClean="0"/>
              <a:t>Image (gauche) Rue des Miracles, premier important de vente et de réparation</a:t>
            </a:r>
            <a:br>
              <a:rPr lang="fr-CH" i="1" dirty="0" smtClean="0"/>
            </a:br>
            <a:r>
              <a:rPr lang="fr-CH" i="1" dirty="0" smtClean="0"/>
              <a:t>Image  (droite) centre ville de la Croix des Bouquets, deuxième marché important de vente et de réparation </a:t>
            </a:r>
            <a:r>
              <a:rPr lang="fr-CH" dirty="0" smtClean="0"/>
              <a:t>. </a:t>
            </a:r>
            <a:endParaRPr lang="fr-CH" i="1" dirty="0"/>
          </a:p>
        </p:txBody>
      </p:sp>
    </p:spTree>
    <p:extLst>
      <p:ext uri="{BB962C8B-B14F-4D97-AF65-F5344CB8AC3E}">
        <p14:creationId xmlns="" xmlns:p14="http://schemas.microsoft.com/office/powerpoint/2010/main" val="358354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458E087-11B6-4E40-A25E-5E870C09E469}"/>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5CFC0918-0344-4E33-A166-9D85766FF71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E5E0B1E2-6B11-4158-BC32-229643F945B5}"/>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E19E166F-379F-4AB3-B733-5449A56DC015}"/>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8" name="Rectangle 7">
            <a:extLst>
              <a:ext uri="{FF2B5EF4-FFF2-40B4-BE49-F238E27FC236}">
                <a16:creationId xmlns="" xmlns:a16="http://schemas.microsoft.com/office/drawing/2014/main" id="{62955389-E78E-4ED6-B62A-C19220D6B5E1}"/>
              </a:ext>
            </a:extLst>
          </p:cNvPr>
          <p:cNvSpPr/>
          <p:nvPr/>
        </p:nvSpPr>
        <p:spPr>
          <a:xfrm>
            <a:off x="395837" y="1815738"/>
            <a:ext cx="11240794" cy="3323987"/>
          </a:xfrm>
          <a:prstGeom prst="rect">
            <a:avLst/>
          </a:prstGeom>
        </p:spPr>
        <p:txBody>
          <a:bodyPr wrap="square">
            <a:spAutoFit/>
          </a:bodyPr>
          <a:lstStyle/>
          <a:p>
            <a:r>
              <a:rPr lang="fr-CH" sz="2400" dirty="0" smtClean="0"/>
              <a:t>Milieu de l’étude: L’apprentissage est </a:t>
            </a:r>
            <a:r>
              <a:rPr lang="fr-CH" sz="2400" dirty="0" err="1" smtClean="0"/>
              <a:t>médié</a:t>
            </a:r>
            <a:r>
              <a:rPr lang="fr-CH" sz="2400" dirty="0" smtClean="0"/>
              <a:t> par le téléphone mobile</a:t>
            </a:r>
          </a:p>
          <a:p>
            <a:endParaRPr lang="fr-CH" sz="2400" dirty="0" smtClean="0"/>
          </a:p>
          <a:p>
            <a:endParaRPr lang="fr-CH" sz="2400" dirty="0" smtClean="0"/>
          </a:p>
          <a:p>
            <a:endParaRPr lang="fr-CA" sz="2200" b="1" dirty="0" smtClean="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a:p>
            <a:pPr marL="457200" lvl="2" algn="ctr"/>
            <a:endParaRPr lang="fr-CA" dirty="0">
              <a:cs typeface="Vesper Libre" panose="00000500000000000000" pitchFamily="2" charset="0"/>
            </a:endParaRPr>
          </a:p>
          <a:p>
            <a:pPr marL="3470275" lvl="8" indent="-269875">
              <a:buFontTx/>
              <a:buChar char="-"/>
            </a:pPr>
            <a:endParaRPr lang="fr-CA" dirty="0">
              <a:cs typeface="Vesper Libre" panose="00000500000000000000" pitchFamily="2" charset="0"/>
            </a:endParaRPr>
          </a:p>
          <a:p>
            <a:pPr marL="285750" indent="-285750">
              <a:buFontTx/>
              <a:buChar char="-"/>
            </a:pPr>
            <a:endParaRPr lang="fr-CA" dirty="0">
              <a:cs typeface="Vesper Libre" panose="00000500000000000000" pitchFamily="2" charset="0"/>
            </a:endParaRPr>
          </a:p>
          <a:p>
            <a:endParaRPr lang="fr-CA" dirty="0">
              <a:cs typeface="Vesper Libre" panose="00000500000000000000" pitchFamily="2" charset="0"/>
            </a:endParaRPr>
          </a:p>
          <a:p>
            <a:pPr marL="285750" indent="-285750">
              <a:buFontTx/>
              <a:buChar char="-"/>
            </a:pPr>
            <a:endParaRPr lang="fr-CA" sz="1600" dirty="0">
              <a:cs typeface="Vesper Libre" panose="00000500000000000000" pitchFamily="2" charset="0"/>
            </a:endParaRPr>
          </a:p>
        </p:txBody>
      </p:sp>
      <p:pic>
        <p:nvPicPr>
          <p:cNvPr id="13" name="Imag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48001" y="2396614"/>
            <a:ext cx="3564335" cy="3138487"/>
          </a:xfrm>
          <a:prstGeom prst="rect">
            <a:avLst/>
          </a:prstGeom>
        </p:spPr>
      </p:pic>
      <p:sp>
        <p:nvSpPr>
          <p:cNvPr id="15" name="ZoneTexte 14"/>
          <p:cNvSpPr txBox="1"/>
          <p:nvPr/>
        </p:nvSpPr>
        <p:spPr>
          <a:xfrm>
            <a:off x="518890" y="5701338"/>
            <a:ext cx="2820797" cy="1015663"/>
          </a:xfrm>
          <a:prstGeom prst="rect">
            <a:avLst/>
          </a:prstGeom>
          <a:noFill/>
        </p:spPr>
        <p:txBody>
          <a:bodyPr wrap="square" rtlCol="0">
            <a:spAutoFit/>
          </a:bodyPr>
          <a:lstStyle/>
          <a:p>
            <a:r>
              <a:rPr lang="fr-CH" sz="2000" dirty="0">
                <a:latin typeface="Arial" pitchFamily="34" charset="0"/>
                <a:cs typeface="Arial" pitchFamily="34" charset="0"/>
              </a:rPr>
              <a:t>Le téléphone mobile utilisé comme accessoire </a:t>
            </a:r>
          </a:p>
        </p:txBody>
      </p:sp>
      <p:pic>
        <p:nvPicPr>
          <p:cNvPr id="16" name="Image 1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480273" y="3480082"/>
            <a:ext cx="3085901" cy="3195638"/>
          </a:xfrm>
          <a:prstGeom prst="rect">
            <a:avLst/>
          </a:prstGeom>
        </p:spPr>
      </p:pic>
      <p:sp>
        <p:nvSpPr>
          <p:cNvPr id="17" name="ZoneTexte 16"/>
          <p:cNvSpPr txBox="1"/>
          <p:nvPr/>
        </p:nvSpPr>
        <p:spPr>
          <a:xfrm>
            <a:off x="4189962" y="2453309"/>
            <a:ext cx="4145621" cy="1015663"/>
          </a:xfrm>
          <a:prstGeom prst="rect">
            <a:avLst/>
          </a:prstGeom>
          <a:noFill/>
        </p:spPr>
        <p:txBody>
          <a:bodyPr wrap="square" rtlCol="0">
            <a:spAutoFit/>
          </a:bodyPr>
          <a:lstStyle/>
          <a:p>
            <a:r>
              <a:rPr lang="fr-CH" sz="2000" dirty="0">
                <a:latin typeface="Arial" pitchFamily="34" charset="0"/>
                <a:cs typeface="Arial" pitchFamily="34" charset="0"/>
              </a:rPr>
              <a:t>Le téléphone mobile est utilisé comme outil de networking et de moyen de revenu </a:t>
            </a:r>
          </a:p>
        </p:txBody>
      </p:sp>
      <p:pic>
        <p:nvPicPr>
          <p:cNvPr id="18" name="Image 17"/>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450234" y="2417108"/>
            <a:ext cx="3310136" cy="2337772"/>
          </a:xfrm>
          <a:prstGeom prst="rect">
            <a:avLst/>
          </a:prstGeom>
        </p:spPr>
      </p:pic>
      <p:sp>
        <p:nvSpPr>
          <p:cNvPr id="19" name="ZoneTexte 18"/>
          <p:cNvSpPr txBox="1"/>
          <p:nvPr/>
        </p:nvSpPr>
        <p:spPr>
          <a:xfrm>
            <a:off x="8445503" y="4863364"/>
            <a:ext cx="3488078" cy="1631216"/>
          </a:xfrm>
          <a:prstGeom prst="rect">
            <a:avLst/>
          </a:prstGeom>
          <a:noFill/>
        </p:spPr>
        <p:txBody>
          <a:bodyPr wrap="square" rtlCol="0">
            <a:spAutoFit/>
          </a:bodyPr>
          <a:lstStyle/>
          <a:p>
            <a:r>
              <a:rPr lang="fr-CH" sz="2000" dirty="0">
                <a:latin typeface="Arial" pitchFamily="34" charset="0"/>
                <a:cs typeface="Arial" pitchFamily="34" charset="0"/>
              </a:rPr>
              <a:t>Le téléphone est utilisé comme moyen pour apprendre le métier et développer de nouvelles compétences </a:t>
            </a:r>
          </a:p>
        </p:txBody>
      </p:sp>
    </p:spTree>
    <p:extLst>
      <p:ext uri="{BB962C8B-B14F-4D97-AF65-F5344CB8AC3E}">
        <p14:creationId xmlns="" xmlns:p14="http://schemas.microsoft.com/office/powerpoint/2010/main" val="358354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Comment l’usage des technologies informatiques dans un contexte informel produit de la connaissance ?</a:t>
            </a:r>
          </a:p>
          <a:p>
            <a:endParaRPr lang="fr-FR" sz="2400" b="1" i="1" dirty="0">
              <a:solidFill>
                <a:schemeClr val="bg1"/>
              </a:solidFill>
              <a:latin typeface="GT Walsheim" panose="00000500000000000000" pitchFamily="50" charset="0"/>
            </a:endParaRPr>
          </a:p>
        </p:txBody>
      </p:sp>
      <p:sp>
        <p:nvSpPr>
          <p:cNvPr id="8" name="Rectangle 7"/>
          <p:cNvSpPr/>
          <p:nvPr/>
        </p:nvSpPr>
        <p:spPr>
          <a:xfrm>
            <a:off x="1985554" y="3372117"/>
            <a:ext cx="8190412" cy="1631216"/>
          </a:xfrm>
          <a:prstGeom prst="rect">
            <a:avLst/>
          </a:prstGeom>
        </p:spPr>
        <p:txBody>
          <a:bodyPr wrap="square">
            <a:spAutoFit/>
          </a:bodyPr>
          <a:lstStyle/>
          <a:p>
            <a:r>
              <a:rPr lang="fr-CH" sz="2000" dirty="0" smtClean="0">
                <a:latin typeface="Arial" pitchFamily="34" charset="0"/>
                <a:cs typeface="Arial" pitchFamily="34" charset="0"/>
              </a:rPr>
              <a:t>Quels sont les actions, les interactions, les modes d’organisation, les trajectoires qui influencent l’apprentissage et le développement des  compétences des vendeurs, des réparateurs et des fabricants de téléphones mobiles sur le marché informel en Haïti? </a:t>
            </a:r>
          </a:p>
          <a:p>
            <a:endParaRPr lang="fr-CH" sz="2000" dirty="0" smtClean="0"/>
          </a:p>
        </p:txBody>
      </p:sp>
      <p:sp>
        <p:nvSpPr>
          <p:cNvPr id="9" name="ZoneTexte 8"/>
          <p:cNvSpPr txBox="1"/>
          <p:nvPr/>
        </p:nvSpPr>
        <p:spPr>
          <a:xfrm>
            <a:off x="3461657" y="2142309"/>
            <a:ext cx="502920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Question de recherche </a:t>
            </a:r>
            <a:endParaRPr lang="fr-FR" sz="2400" b="1" dirty="0">
              <a:latin typeface="Arial" pitchFamily="34" charset="0"/>
              <a:cs typeface="Arial" pitchFamily="34" charset="0"/>
            </a:endParaRP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graphicFrame>
        <p:nvGraphicFramePr>
          <p:cNvPr id="12" name="Content Placeholder 4">
            <a:extLst>
              <a:ext uri="{FF2B5EF4-FFF2-40B4-BE49-F238E27FC236}">
                <a16:creationId xmlns="" xmlns:a16="http://schemas.microsoft.com/office/drawing/2014/main" id="{FAB88464-AB60-49C2-B7D8-6D4984D1BDC5}"/>
              </a:ext>
            </a:extLst>
          </p:cNvPr>
          <p:cNvGraphicFramePr>
            <a:graphicFrameLocks noGrp="1"/>
          </p:cNvGraphicFramePr>
          <p:nvPr>
            <p:ph idx="1"/>
            <p:extLst>
              <p:ext uri="{D42A27DB-BD31-4B8C-83A1-F6EECF244321}">
                <p14:modId xmlns="" xmlns:p14="http://schemas.microsoft.com/office/powerpoint/2010/main" val="3078982313"/>
              </p:ext>
            </p:extLst>
          </p:nvPr>
        </p:nvGraphicFramePr>
        <p:xfrm>
          <a:off x="195945" y="1056848"/>
          <a:ext cx="11782695" cy="5465676"/>
        </p:xfrm>
        <a:graphic>
          <a:graphicData uri="http://schemas.openxmlformats.org/drawingml/2006/table">
            <a:tbl>
              <a:tblPr firstRow="1" bandRow="1">
                <a:tableStyleId>{5C22544A-7EE6-4342-B048-85BDC9FD1C3A}</a:tableStyleId>
              </a:tblPr>
              <a:tblGrid>
                <a:gridCol w="3927565">
                  <a:extLst>
                    <a:ext uri="{9D8B030D-6E8A-4147-A177-3AD203B41FA5}">
                      <a16:colId xmlns="" xmlns:a16="http://schemas.microsoft.com/office/drawing/2014/main" val="1947258048"/>
                    </a:ext>
                  </a:extLst>
                </a:gridCol>
                <a:gridCol w="3927565">
                  <a:extLst>
                    <a:ext uri="{9D8B030D-6E8A-4147-A177-3AD203B41FA5}">
                      <a16:colId xmlns="" xmlns:a16="http://schemas.microsoft.com/office/drawing/2014/main" val="2112925305"/>
                    </a:ext>
                  </a:extLst>
                </a:gridCol>
                <a:gridCol w="3927565">
                  <a:extLst>
                    <a:ext uri="{9D8B030D-6E8A-4147-A177-3AD203B41FA5}">
                      <a16:colId xmlns="" xmlns:a16="http://schemas.microsoft.com/office/drawing/2014/main" val="3046803559"/>
                    </a:ext>
                  </a:extLst>
                </a:gridCol>
              </a:tblGrid>
              <a:tr h="915643">
                <a:tc gridSpan="3">
                  <a:txBody>
                    <a:bodyPr/>
                    <a:lstStyle/>
                    <a:p>
                      <a:pPr algn="ctr"/>
                      <a:r>
                        <a:rPr lang="fr-CH" sz="2800" b="1" noProof="0" dirty="0">
                          <a:latin typeface="Arial" panose="020B0604020202020204" pitchFamily="34" charset="0"/>
                          <a:cs typeface="Arial" panose="020B0604020202020204" pitchFamily="34" charset="0"/>
                        </a:rPr>
                        <a:t>Processus d’apprentissage et de développement</a:t>
                      </a:r>
                      <a:r>
                        <a:rPr lang="fr-CH" sz="2800" b="1" baseline="0" noProof="0" dirty="0">
                          <a:latin typeface="Arial" panose="020B0604020202020204" pitchFamily="34" charset="0"/>
                          <a:cs typeface="Arial" panose="020B0604020202020204" pitchFamily="34" charset="0"/>
                        </a:rPr>
                        <a:t> de compétences en milieu informel via l’utilisation des TIC </a:t>
                      </a:r>
                      <a:endParaRPr lang="fr-CH" sz="2800" b="1" noProof="0" dirty="0">
                        <a:latin typeface="Arial" panose="020B0604020202020204" pitchFamily="34" charset="0"/>
                        <a:cs typeface="Arial" panose="020B0604020202020204" pitchFamily="34" charset="0"/>
                      </a:endParaRPr>
                    </a:p>
                  </a:txBody>
                  <a:tcPr/>
                </a:tc>
                <a:tc hMerge="1">
                  <a:txBody>
                    <a:bodyPr/>
                    <a:lstStyle/>
                    <a:p>
                      <a:endParaRPr lang="fr-CH" dirty="0"/>
                    </a:p>
                  </a:txBody>
                  <a:tcPr/>
                </a:tc>
                <a:tc hMerge="1">
                  <a:txBody>
                    <a:bodyPr/>
                    <a:lstStyle/>
                    <a:p>
                      <a:endParaRPr lang="fr-CH" dirty="0"/>
                    </a:p>
                  </a:txBody>
                  <a:tcPr/>
                </a:tc>
                <a:extLst>
                  <a:ext uri="{0D108BD9-81ED-4DB2-BD59-A6C34878D82A}">
                    <a16:rowId xmlns="" xmlns:a16="http://schemas.microsoft.com/office/drawing/2014/main" val="3370480480"/>
                  </a:ext>
                </a:extLst>
              </a:tr>
              <a:tr h="1411836">
                <a:tc>
                  <a:txBody>
                    <a:bodyPr/>
                    <a:lstStyle/>
                    <a:p>
                      <a:pPr algn="ctr"/>
                      <a:r>
                        <a:rPr lang="fr-CH" sz="2000" b="1" noProof="0" dirty="0">
                          <a:latin typeface="Arial" panose="020B0604020202020204" pitchFamily="34" charset="0"/>
                          <a:cs typeface="Arial" panose="020B0604020202020204" pitchFamily="34" charset="0"/>
                        </a:rPr>
                        <a:t>Axis 1: La théorie</a:t>
                      </a:r>
                      <a:r>
                        <a:rPr lang="fr-CH" sz="2000" b="1" baseline="0" noProof="0" dirty="0">
                          <a:latin typeface="Arial" panose="020B0604020202020204" pitchFamily="34" charset="0"/>
                          <a:cs typeface="Arial" panose="020B0604020202020204" pitchFamily="34" charset="0"/>
                        </a:rPr>
                        <a:t> instrumentale de </a:t>
                      </a:r>
                      <a:r>
                        <a:rPr lang="fr-CH" sz="2000" b="1" noProof="0" dirty="0" err="1">
                          <a:latin typeface="Arial" panose="020B0604020202020204" pitchFamily="34" charset="0"/>
                          <a:cs typeface="Arial" panose="020B0604020202020204" pitchFamily="34" charset="0"/>
                        </a:rPr>
                        <a:t>Rabardel</a:t>
                      </a:r>
                      <a:r>
                        <a:rPr lang="fr-CH" sz="2000" b="1" baseline="0" noProof="0" dirty="0">
                          <a:latin typeface="Arial" panose="020B0604020202020204" pitchFamily="34" charset="0"/>
                          <a:cs typeface="Arial" panose="020B0604020202020204" pitchFamily="34" charset="0"/>
                        </a:rPr>
                        <a:t> </a:t>
                      </a:r>
                      <a:r>
                        <a:rPr lang="fr-CH" sz="2000" b="1" noProof="0" dirty="0">
                          <a:latin typeface="Arial" panose="020B0604020202020204" pitchFamily="34" charset="0"/>
                          <a:cs typeface="Arial" panose="020B0604020202020204" pitchFamily="34" charset="0"/>
                        </a:rPr>
                        <a:t>(1995). </a:t>
                      </a:r>
                    </a:p>
                  </a:txBody>
                  <a:tcPr>
                    <a:solidFill>
                      <a:schemeClr val="accent1">
                        <a:tint val="40000"/>
                      </a:schemeClr>
                    </a:solidFill>
                  </a:tcPr>
                </a:tc>
                <a:tc>
                  <a:txBody>
                    <a:bodyPr/>
                    <a:lstStyle/>
                    <a:p>
                      <a:pPr algn="ctr"/>
                      <a:r>
                        <a:rPr lang="fr-CH" sz="2000" b="1" dirty="0">
                          <a:latin typeface="Arial" panose="020B0604020202020204" pitchFamily="34" charset="0"/>
                          <a:cs typeface="Arial" panose="020B0604020202020204" pitchFamily="34" charset="0"/>
                        </a:rPr>
                        <a:t>Axis 2: La théorie</a:t>
                      </a:r>
                      <a:r>
                        <a:rPr lang="fr-CH" sz="2000" b="1" baseline="0" dirty="0">
                          <a:latin typeface="Arial" panose="020B0604020202020204" pitchFamily="34" charset="0"/>
                          <a:cs typeface="Arial" panose="020B0604020202020204" pitchFamily="34" charset="0"/>
                        </a:rPr>
                        <a:t> de la communauté de pratique </a:t>
                      </a:r>
                      <a:r>
                        <a:rPr lang="en-US" sz="2000" b="1" dirty="0">
                          <a:latin typeface="Arial" panose="020B0604020202020204" pitchFamily="34" charset="0"/>
                          <a:cs typeface="Arial" panose="020B0604020202020204" pitchFamily="34" charset="0"/>
                        </a:rPr>
                        <a:t>Wenger (2005). </a:t>
                      </a:r>
                      <a:endParaRPr lang="fr-CH" sz="2000" b="1" dirty="0">
                        <a:latin typeface="Arial" panose="020B0604020202020204" pitchFamily="34" charset="0"/>
                        <a:cs typeface="Arial" panose="020B0604020202020204" pitchFamily="34" charset="0"/>
                      </a:endParaRPr>
                    </a:p>
                  </a:txBody>
                  <a:tcPr>
                    <a:solidFill>
                      <a:schemeClr val="accent1">
                        <a:tint val="40000"/>
                      </a:schemeClr>
                    </a:solidFill>
                  </a:tcPr>
                </a:tc>
                <a:tc>
                  <a:txBody>
                    <a:bodyPr/>
                    <a:lstStyle/>
                    <a:p>
                      <a:pPr algn="ctr"/>
                      <a:r>
                        <a:rPr lang="fr-CH" sz="2000" b="1" dirty="0">
                          <a:latin typeface="Arial" panose="020B0604020202020204" pitchFamily="34" charset="0"/>
                          <a:cs typeface="Arial" panose="020B0604020202020204" pitchFamily="34" charset="0"/>
                        </a:rPr>
                        <a:t>Axis 3: Développement des compétences </a:t>
                      </a:r>
                      <a:br>
                        <a:rPr lang="fr-CH" sz="2000" b="1" dirty="0">
                          <a:latin typeface="Arial" panose="020B0604020202020204" pitchFamily="34" charset="0"/>
                          <a:cs typeface="Arial" panose="020B0604020202020204" pitchFamily="34" charset="0"/>
                        </a:rPr>
                      </a:br>
                      <a:r>
                        <a:rPr lang="en-US" sz="2000" b="1" dirty="0" err="1">
                          <a:latin typeface="Arial" panose="020B0604020202020204" pitchFamily="34" charset="0"/>
                          <a:cs typeface="Arial" panose="020B0604020202020204" pitchFamily="34" charset="0"/>
                        </a:rPr>
                        <a:t>LeBortef</a:t>
                      </a:r>
                      <a:r>
                        <a:rPr lang="en-US" sz="2000" b="1" dirty="0">
                          <a:latin typeface="Arial" panose="020B0604020202020204" pitchFamily="34" charset="0"/>
                          <a:cs typeface="Arial" panose="020B0604020202020204" pitchFamily="34" charset="0"/>
                        </a:rPr>
                        <a:t> (1998); </a:t>
                      </a:r>
                      <a:r>
                        <a:rPr lang="en-US" sz="2000" b="1" dirty="0" err="1">
                          <a:latin typeface="Arial" panose="020B0604020202020204" pitchFamily="34" charset="0"/>
                          <a:cs typeface="Arial" panose="020B0604020202020204" pitchFamily="34" charset="0"/>
                        </a:rPr>
                        <a:t>Dominicé</a:t>
                      </a:r>
                      <a:r>
                        <a:rPr lang="en-US" sz="2000" b="1" dirty="0">
                          <a:latin typeface="Arial" panose="020B0604020202020204" pitchFamily="34" charset="0"/>
                          <a:cs typeface="Arial" panose="020B0604020202020204" pitchFamily="34" charset="0"/>
                        </a:rPr>
                        <a:t> (1999)</a:t>
                      </a:r>
                      <a:endParaRPr lang="fr-CH" sz="2000" b="1" dirty="0">
                        <a:latin typeface="Arial" panose="020B0604020202020204" pitchFamily="34" charset="0"/>
                        <a:cs typeface="Arial" panose="020B0604020202020204" pitchFamily="34" charset="0"/>
                      </a:endParaRPr>
                    </a:p>
                  </a:txBody>
                  <a:tcPr>
                    <a:solidFill>
                      <a:schemeClr val="accent1">
                        <a:tint val="40000"/>
                      </a:schemeClr>
                    </a:solidFill>
                  </a:tcPr>
                </a:tc>
                <a:extLst>
                  <a:ext uri="{0D108BD9-81ED-4DB2-BD59-A6C34878D82A}">
                    <a16:rowId xmlns="" xmlns:a16="http://schemas.microsoft.com/office/drawing/2014/main" val="1028952297"/>
                  </a:ext>
                </a:extLst>
              </a:tr>
              <a:tr h="2911775">
                <a:tc>
                  <a:txBody>
                    <a:bodyPr/>
                    <a:lstStyle/>
                    <a:p>
                      <a:pPr algn="ctr"/>
                      <a:r>
                        <a:rPr lang="fr-CH" dirty="0">
                          <a:latin typeface="Arial" panose="020B0604020202020204" pitchFamily="34" charset="0"/>
                          <a:cs typeface="Arial" panose="020B0604020202020204" pitchFamily="34" charset="0"/>
                        </a:rPr>
                        <a:t>Pour analyser les activités</a:t>
                      </a:r>
                      <a:r>
                        <a:rPr lang="fr-CH" baseline="0" dirty="0">
                          <a:latin typeface="Arial" panose="020B0604020202020204" pitchFamily="34" charset="0"/>
                          <a:cs typeface="Arial" panose="020B0604020202020204" pitchFamily="34" charset="0"/>
                        </a:rPr>
                        <a:t> mobilisées par les techniciens de la vente et de la réparation des téléphone mobiles </a:t>
                      </a:r>
                      <a:r>
                        <a:rPr lang="fr-CH" dirty="0">
                          <a:latin typeface="Arial" panose="020B0604020202020204" pitchFamily="34" charset="0"/>
                          <a:cs typeface="Arial" panose="020B0604020202020204" pitchFamily="34" charset="0"/>
                        </a:rPr>
                        <a:t>dans</a:t>
                      </a:r>
                      <a:r>
                        <a:rPr lang="fr-CH" baseline="0" dirty="0">
                          <a:latin typeface="Arial" panose="020B0604020202020204" pitchFamily="34" charset="0"/>
                          <a:cs typeface="Arial" panose="020B0604020202020204" pitchFamily="34" charset="0"/>
                        </a:rPr>
                        <a:t> l’exercice de leur métier: </a:t>
                      </a:r>
                      <a:r>
                        <a:rPr lang="fr-CH" dirty="0">
                          <a:latin typeface="Arial" panose="020B0604020202020204" pitchFamily="34" charset="0"/>
                          <a:cs typeface="Arial" panose="020B0604020202020204" pitchFamily="34" charset="0"/>
                        </a:rPr>
                        <a:t>les rapports avec les appareils informatiques, les activités </a:t>
                      </a:r>
                      <a:r>
                        <a:rPr lang="fr-CH" baseline="0" dirty="0">
                          <a:latin typeface="Arial" panose="020B0604020202020204" pitchFamily="34" charset="0"/>
                          <a:cs typeface="Arial" panose="020B0604020202020204" pitchFamily="34" charset="0"/>
                        </a:rPr>
                        <a:t>d’instrumentations et d’instrumentalisation, les dimensions sociales qui dégagent</a:t>
                      </a:r>
                      <a:r>
                        <a:rPr lang="fr-CH" dirty="0">
                          <a:latin typeface="Arial" panose="020B0604020202020204" pitchFamily="34" charset="0"/>
                          <a:cs typeface="Arial" panose="020B0604020202020204" pitchFamily="34" charset="0"/>
                        </a:rPr>
                        <a:t> des pratiques.</a:t>
                      </a:r>
                      <a:r>
                        <a:rPr lang="fr-CH"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fr-CH" dirty="0">
                          <a:latin typeface="Arial" panose="020B0604020202020204" pitchFamily="34" charset="0"/>
                          <a:cs typeface="Arial" panose="020B0604020202020204" pitchFamily="34" charset="0"/>
                        </a:rPr>
                        <a:t>Pour</a:t>
                      </a:r>
                      <a:r>
                        <a:rPr lang="fr-CH" baseline="0" dirty="0">
                          <a:latin typeface="Arial" panose="020B0604020202020204" pitchFamily="34" charset="0"/>
                          <a:cs typeface="Arial" panose="020B0604020202020204" pitchFamily="34" charset="0"/>
                        </a:rPr>
                        <a:t> expliqu</a:t>
                      </a:r>
                      <a:r>
                        <a:rPr lang="fr-CH" dirty="0">
                          <a:latin typeface="Arial" panose="020B0604020202020204" pitchFamily="34" charset="0"/>
                          <a:cs typeface="Arial" panose="020B0604020202020204" pitchFamily="34" charset="0"/>
                        </a:rPr>
                        <a:t>er: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CH" dirty="0">
                          <a:latin typeface="Arial" panose="020B0604020202020204" pitchFamily="34" charset="0"/>
                          <a:cs typeface="Arial" panose="020B0604020202020204" pitchFamily="34" charset="0"/>
                        </a:rPr>
                        <a:t>les relations entre les actions mobilisées, les structures sociales, les ressources et les contraintes existantes.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lang="fr-CH" dirty="0">
                          <a:latin typeface="Arial" panose="020B0604020202020204" pitchFamily="34" charset="0"/>
                          <a:cs typeface="Arial" panose="020B0604020202020204" pitchFamily="34" charset="0"/>
                        </a:rPr>
                        <a:t>l’influence du contexte</a:t>
                      </a:r>
                      <a:r>
                        <a:rPr lang="fr-CH" baseline="0" dirty="0">
                          <a:latin typeface="Arial" panose="020B0604020202020204" pitchFamily="34" charset="0"/>
                          <a:cs typeface="Arial" panose="020B0604020202020204" pitchFamily="34" charset="0"/>
                        </a:rPr>
                        <a:t> social </a:t>
                      </a:r>
                      <a:r>
                        <a:rPr lang="fr-CH" dirty="0">
                          <a:latin typeface="Arial" panose="020B0604020202020204" pitchFamily="34" charset="0"/>
                          <a:cs typeface="Arial" panose="020B0604020202020204" pitchFamily="34" charset="0"/>
                        </a:rPr>
                        <a:t>sur les processus de transmission et d’apprentissages des savoirs nécessaires à l’exercice du métier. </a:t>
                      </a:r>
                    </a:p>
                    <a:p>
                      <a:pPr marL="285750" indent="-285750" algn="ctr">
                        <a:buFontTx/>
                        <a:buChar char="-"/>
                      </a:pP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Pour identifier les </a:t>
                      </a:r>
                      <a:r>
                        <a:rPr lang="fr-CH" noProof="0" dirty="0">
                          <a:latin typeface="Arial" panose="020B0604020202020204" pitchFamily="34" charset="0"/>
                          <a:cs typeface="Arial" panose="020B0604020202020204" pitchFamily="34" charset="0"/>
                        </a:rPr>
                        <a:t>facteurs</a:t>
                      </a:r>
                      <a:r>
                        <a:rPr lang="en-US" baseline="0" dirty="0">
                          <a:latin typeface="Arial" panose="020B0604020202020204" pitchFamily="34" charset="0"/>
                          <a:cs typeface="Arial" panose="020B0604020202020204" pitchFamily="34" charset="0"/>
                        </a:rPr>
                        <a:t> </a:t>
                      </a:r>
                      <a:r>
                        <a:rPr lang="fr-CH" baseline="0" noProof="0" dirty="0">
                          <a:latin typeface="Arial" panose="020B0604020202020204" pitchFamily="34" charset="0"/>
                          <a:cs typeface="Arial" panose="020B0604020202020204" pitchFamily="34" charset="0"/>
                        </a:rPr>
                        <a:t>influençant le développement des compétences dans le milieu et dresser le socle de compétences acquises en vue d’une éventuelle reconnaissance de leurs valeurs. </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492023738"/>
                  </a:ext>
                </a:extLst>
              </a:tr>
            </a:tbl>
          </a:graphicData>
        </a:graphic>
      </p:graphicFrame>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7BC060E-C872-4A49-A0D6-25B840DEDC90}"/>
              </a:ext>
            </a:extLst>
          </p:cNvPr>
          <p:cNvSpPr/>
          <p:nvPr/>
        </p:nvSpPr>
        <p:spPr>
          <a:xfrm>
            <a:off x="0" y="1"/>
            <a:ext cx="12192000" cy="724394"/>
          </a:xfrm>
          <a:prstGeom prst="rect">
            <a:avLst/>
          </a:prstGeom>
          <a:solidFill>
            <a:srgbClr val="3B4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 xmlns:a16="http://schemas.microsoft.com/office/drawing/2014/main" id="{D7ED564C-24D3-418F-ADCE-E96EA2A804F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35000"/>
          </a:xfrm>
          <a:prstGeom prst="rect">
            <a:avLst/>
          </a:prstGeom>
        </p:spPr>
      </p:pic>
      <p:pic>
        <p:nvPicPr>
          <p:cNvPr id="6" name="Graphique 5">
            <a:extLst>
              <a:ext uri="{FF2B5EF4-FFF2-40B4-BE49-F238E27FC236}">
                <a16:creationId xmlns="" xmlns:a16="http://schemas.microsoft.com/office/drawing/2014/main" id="{561EB467-B7AB-47D3-95E3-F1C204DDD212}"/>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90004" y="146182"/>
            <a:ext cx="2707574" cy="332180"/>
          </a:xfrm>
          <a:prstGeom prst="rect">
            <a:avLst/>
          </a:prstGeom>
        </p:spPr>
      </p:pic>
      <p:sp>
        <p:nvSpPr>
          <p:cNvPr id="7" name="Titre 13">
            <a:extLst>
              <a:ext uri="{FF2B5EF4-FFF2-40B4-BE49-F238E27FC236}">
                <a16:creationId xmlns="" xmlns:a16="http://schemas.microsoft.com/office/drawing/2014/main" id="{01C10051-B3F3-4AB8-9377-8F18C114F34B}"/>
              </a:ext>
            </a:extLst>
          </p:cNvPr>
          <p:cNvSpPr txBox="1">
            <a:spLocks/>
          </p:cNvSpPr>
          <p:nvPr/>
        </p:nvSpPr>
        <p:spPr>
          <a:xfrm>
            <a:off x="0" y="1012371"/>
            <a:ext cx="12192000" cy="9173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400" b="1" dirty="0" smtClean="0"/>
              <a:t>Trois axes théoriques  pour étudier le concept de l’apprentissage en milieu informel </a:t>
            </a:r>
            <a:endParaRPr lang="fr-FR" sz="2400" b="1" i="1" dirty="0">
              <a:solidFill>
                <a:schemeClr val="bg1"/>
              </a:solidFill>
              <a:latin typeface="GT Walsheim" panose="00000500000000000000" pitchFamily="50" charset="0"/>
            </a:endParaRPr>
          </a:p>
        </p:txBody>
      </p:sp>
      <p:pic>
        <p:nvPicPr>
          <p:cNvPr id="10" name="Espace réservé du contenu 5"/>
          <p:cNvPicPr>
            <a:picLocks noGrp="1" noChangeAspect="1"/>
          </p:cNvPicPr>
          <p:nvPr>
            <p:ph idx="1"/>
          </p:nvPr>
        </p:nvPicPr>
        <p:blipFill>
          <a:blip r:embed="rId5"/>
          <a:stretch>
            <a:fillRect/>
          </a:stretch>
        </p:blipFill>
        <p:spPr>
          <a:xfrm>
            <a:off x="952499" y="1598356"/>
            <a:ext cx="10753725" cy="4338636"/>
          </a:xfrm>
          <a:prstGeom prst="rect">
            <a:avLst/>
          </a:prstGeom>
        </p:spPr>
      </p:pic>
      <p:sp>
        <p:nvSpPr>
          <p:cNvPr id="11" name="Rectangle 10"/>
          <p:cNvSpPr/>
          <p:nvPr/>
        </p:nvSpPr>
        <p:spPr>
          <a:xfrm>
            <a:off x="2205038" y="5877996"/>
            <a:ext cx="8520112" cy="338554"/>
          </a:xfrm>
          <a:prstGeom prst="rect">
            <a:avLst/>
          </a:prstGeom>
        </p:spPr>
        <p:txBody>
          <a:bodyPr wrap="square">
            <a:spAutoFit/>
          </a:bodyPr>
          <a:lstStyle/>
          <a:p>
            <a:r>
              <a:rPr lang="fr-CH" sz="1600" i="1" dirty="0"/>
              <a:t>Figure : les trois axes d’approche de la recherche pour l’étude de l’apprentissage en milieu informel </a:t>
            </a:r>
          </a:p>
        </p:txBody>
      </p:sp>
    </p:spTree>
    <p:extLst>
      <p:ext uri="{BB962C8B-B14F-4D97-AF65-F5344CB8AC3E}">
        <p14:creationId xmlns="" xmlns:p14="http://schemas.microsoft.com/office/powerpoint/2010/main" val="270989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TotalTime>
  <Words>1670</Words>
  <Application>Microsoft Macintosh PowerPoint</Application>
  <PresentationFormat>Personnalisé</PresentationFormat>
  <Paragraphs>174</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Jennifer St-Georges</dc:creator>
  <cp:lastModifiedBy>Valery</cp:lastModifiedBy>
  <cp:revision>75</cp:revision>
  <dcterms:created xsi:type="dcterms:W3CDTF">2020-11-30T20:11:49Z</dcterms:created>
  <dcterms:modified xsi:type="dcterms:W3CDTF">2021-05-04T22:05:16Z</dcterms:modified>
</cp:coreProperties>
</file>