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4.xml" ContentType="application/vnd.openxmlformats-officedocument.theme+xml"/>
  <Override PartName="/ppt/charts/chart4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4"/>
    <p:sldMasterId id="2147483825" r:id="rId5"/>
    <p:sldMasterId id="2147483863" r:id="rId6"/>
    <p:sldMasterId id="2147483901" r:id="rId7"/>
  </p:sldMasterIdLst>
  <p:notesMasterIdLst>
    <p:notesMasterId r:id="rId23"/>
  </p:notesMasterIdLst>
  <p:handoutMasterIdLst>
    <p:handoutMasterId r:id="rId24"/>
  </p:handoutMasterIdLst>
  <p:sldIdLst>
    <p:sldId id="349" r:id="rId8"/>
    <p:sldId id="573" r:id="rId9"/>
    <p:sldId id="575" r:id="rId10"/>
    <p:sldId id="540" r:id="rId11"/>
    <p:sldId id="574" r:id="rId12"/>
    <p:sldId id="563" r:id="rId13"/>
    <p:sldId id="564" r:id="rId14"/>
    <p:sldId id="565" r:id="rId15"/>
    <p:sldId id="566" r:id="rId16"/>
    <p:sldId id="572" r:id="rId17"/>
    <p:sldId id="567" r:id="rId18"/>
    <p:sldId id="568" r:id="rId19"/>
    <p:sldId id="561" r:id="rId20"/>
    <p:sldId id="536" r:id="rId21"/>
    <p:sldId id="533" r:id="rId22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8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535">
          <p15:clr>
            <a:srgbClr val="A4A3A4"/>
          </p15:clr>
        </p15:guide>
        <p15:guide id="4" orient="horz" pos="555">
          <p15:clr>
            <a:srgbClr val="A4A3A4"/>
          </p15:clr>
        </p15:guide>
        <p15:guide id="5" pos="2896">
          <p15:clr>
            <a:srgbClr val="A4A3A4"/>
          </p15:clr>
        </p15:guide>
        <p15:guide id="6" pos="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tendre Nathalie" initials="LN" lastIdx="62" clrIdx="0"/>
  <p:cmAuthor id="1" name="Johanne Nadeau" initials="J.N." lastIdx="5" clrIdx="1"/>
  <p:cmAuthor id="2" name="Mélanie Roberge" initials="M.R." lastIdx="5" clrIdx="2"/>
  <p:cmAuthor id="3" name="Théberge Manouane" initials="TM" lastIdx="8" clrIdx="3"/>
  <p:cmAuthor id="4" name="Legault Ginette" initials="LG" lastIdx="2" clrIdx="4"/>
  <p:cmAuthor id="5" name="Fourcaudot-Poisson Dominique" initials="FD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C34"/>
    <a:srgbClr val="89C15E"/>
    <a:srgbClr val="59B42C"/>
    <a:srgbClr val="9933FF"/>
    <a:srgbClr val="6AE937"/>
    <a:srgbClr val="CAE3B7"/>
    <a:srgbClr val="FF9900"/>
    <a:srgbClr val="C9B357"/>
    <a:srgbClr val="E5F331"/>
    <a:srgbClr val="53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94639" autoAdjust="0"/>
  </p:normalViewPr>
  <p:slideViewPr>
    <p:cSldViewPr snapToGrid="0" snapToObjects="1">
      <p:cViewPr varScale="1">
        <p:scale>
          <a:sx n="112" d="100"/>
          <a:sy n="112" d="100"/>
        </p:scale>
        <p:origin x="1149" y="51"/>
      </p:cViewPr>
      <p:guideLst>
        <p:guide orient="horz" pos="1398"/>
        <p:guide orient="horz" pos="174"/>
        <p:guide orient="horz" pos="3535"/>
        <p:guide orient="horz" pos="555"/>
        <p:guide pos="2896"/>
        <p:guide pos="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4116"/>
    </p:cViewPr>
  </p:sorterViewPr>
  <p:notesViewPr>
    <p:cSldViewPr snapToGrid="0" snapToObjects="1" showGuides="1">
      <p:cViewPr>
        <p:scale>
          <a:sx n="140" d="100"/>
          <a:sy n="140" d="100"/>
        </p:scale>
        <p:origin x="-72" y="4644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miniquefourcaudot:Desktop:Graphiques%20pwp%20com.parlementai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miniquefourcaudot:Desktop:Graphiques%20pwp%20com.parlementai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miniquefourcaudot:Desktop:Graphiques%20pwp%20com.parlementai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miniquefourcaudot:Desktop:Graphiques%20pwp%20com.parlementai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449612403100791E-4"/>
          <c:y val="9.0579710144927537E-4"/>
          <c:w val="0.83236434108527113"/>
          <c:h val="0.79528985507246353"/>
        </c:manualLayout>
      </c:layout>
      <c:pie3DChart>
        <c:varyColors val="1"/>
        <c:ser>
          <c:idx val="0"/>
          <c:order val="0"/>
          <c:explosion val="15"/>
          <c:dLbls>
            <c:dLbl>
              <c:idx val="0"/>
              <c:layout>
                <c:manualLayout>
                  <c:x val="-4.1088552157724487E-2"/>
                  <c:y val="4.8730742896268414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ADMINISTRATION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65 %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73-42CD-ADC3-7530C753F83F}"/>
                </c:ext>
              </c:extLst>
            </c:dLbl>
            <c:dLbl>
              <c:idx val="1"/>
              <c:layout>
                <c:manualLayout>
                  <c:x val="1.7352574955434324E-2"/>
                  <c:y val="-6.8746939908966211E-3"/>
                </c:manualLayout>
              </c:layout>
              <c:tx>
                <c:rich>
                  <a:bodyPr/>
                  <a:lstStyle/>
                  <a:p>
                    <a:endParaRPr lang="fr-CA" dirty="0">
                      <a:solidFill>
                        <a:schemeClr val="tx2"/>
                      </a:solidFill>
                    </a:endParaRPr>
                  </a:p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INFORMATIQUE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3-42CD-ADC3-7530C753F83F}"/>
                </c:ext>
              </c:extLst>
            </c:dLbl>
            <c:dLbl>
              <c:idx val="2"/>
              <c:layout>
                <c:manualLayout>
                  <c:x val="0.130640402031657"/>
                  <c:y val="7.897991672988023E-3"/>
                </c:manualLayout>
              </c:layout>
              <c:tx>
                <c:rich>
                  <a:bodyPr/>
                  <a:lstStyle/>
                  <a:p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SCIENCES </a:t>
                    </a:r>
                    <a:r>
                      <a:rPr lang="fr-CA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4 %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73-42CD-ADC3-7530C753F83F}"/>
                </c:ext>
              </c:extLst>
            </c:dLbl>
            <c:dLbl>
              <c:idx val="3"/>
              <c:layout>
                <c:manualLayout>
                  <c:x val="8.5046894735427772E-2"/>
                  <c:y val="-1.1363853613345819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/>
                    </a:r>
                    <a:br>
                      <a:rPr lang="fr-CA" dirty="0">
                        <a:solidFill>
                          <a:schemeClr val="tx2"/>
                        </a:solidFill>
                      </a:rPr>
                    </a:br>
                    <a:r>
                      <a:rPr lang="fr-CA" dirty="0">
                        <a:solidFill>
                          <a:schemeClr val="tx2"/>
                        </a:solidFill>
                      </a:rPr>
                      <a:t>PSYCHOLOGIE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7 %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3-42CD-ADC3-7530C753F83F}"/>
                </c:ext>
              </c:extLst>
            </c:dLbl>
            <c:dLbl>
              <c:idx val="4"/>
              <c:layout>
                <c:manualLayout>
                  <c:x val="5.7857085270484498E-2"/>
                  <c:y val="-1.6530891244324226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SCIENCES SOCIALES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73-42CD-ADC3-7530C753F83F}"/>
                </c:ext>
              </c:extLst>
            </c:dLbl>
            <c:dLbl>
              <c:idx val="5"/>
              <c:layout>
                <c:manualLayout>
                  <c:x val="6.7615310884774182E-2"/>
                  <c:y val="6.0859965373783916E-3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COMMUNICATIONS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6 %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73-42CD-ADC3-7530C753F83F}"/>
                </c:ext>
              </c:extLst>
            </c:dLbl>
            <c:dLbl>
              <c:idx val="6"/>
              <c:layout>
                <c:manualLayout>
                  <c:x val="0.10110809527648602"/>
                  <c:y val="8.0613045392876458E-3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LANGUES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5 %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73-42CD-ADC3-7530C753F83F}"/>
                </c:ext>
              </c:extLst>
            </c:dLbl>
            <c:dLbl>
              <c:idx val="7"/>
              <c:layout>
                <c:manualLayout>
                  <c:x val="0.10787690198519014"/>
                  <c:y val="7.3490084572761877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
ÉDUCATION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73-42CD-ADC3-7530C753F83F}"/>
                </c:ext>
              </c:extLst>
            </c:dLbl>
            <c:dLbl>
              <c:idx val="8"/>
              <c:layout>
                <c:manualLayout>
                  <c:x val="1.3898858572910911E-2"/>
                  <c:y val="4.7335387424398093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AUTRES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4 %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73-42CD-ADC3-7530C753F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lang="fr-CA" sz="900" baseline="0">
                    <a:solidFill>
                      <a:schemeClr val="tx2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[2]Feuil1!$A$5:$A$13</c:f>
              <c:strCache>
                <c:ptCount val="9"/>
                <c:pt idx="0">
                  <c:v>_x000f_ADMINISTRATION </c:v>
                </c:pt>
                <c:pt idx="1">
                  <c:v>_x000d_INFORMATIQUE </c:v>
                </c:pt>
                <c:pt idx="2">
                  <c:v>	SCIENCES </c:v>
                </c:pt>
                <c:pt idx="3">
                  <c:v>_x000b_PSYCHOLOGIE</c:v>
                </c:pt>
                <c:pt idx="4">
                  <c:v>_x0011_SCIENCES SOCIALES</c:v>
                </c:pt>
                <c:pt idx="5">
                  <c:v>_x000e_COMMUNICATIONS</c:v>
                </c:pt>
                <c:pt idx="6">
                  <c:v>_x0008_LANGUES </c:v>
                </c:pt>
                <c:pt idx="7">
                  <c:v>
ÉDUCATION </c:v>
                </c:pt>
                <c:pt idx="8">
                  <c:v>_x0007_AUTRES </c:v>
                </c:pt>
              </c:strCache>
            </c:strRef>
          </c:cat>
          <c:val>
            <c:numRef>
              <c:f>[2]Feuil1!$B$5:$B$13</c:f>
              <c:numCache>
                <c:formatCode>General</c:formatCode>
                <c:ptCount val="9"/>
                <c:pt idx="0">
                  <c:v>1576.8</c:v>
                </c:pt>
                <c:pt idx="1">
                  <c:v>77.2</c:v>
                </c:pt>
                <c:pt idx="2">
                  <c:v>109.3</c:v>
                </c:pt>
                <c:pt idx="3">
                  <c:v>177.6</c:v>
                </c:pt>
                <c:pt idx="4">
                  <c:v>71.7</c:v>
                </c:pt>
                <c:pt idx="5">
                  <c:v>143</c:v>
                </c:pt>
                <c:pt idx="6">
                  <c:v>116.2</c:v>
                </c:pt>
                <c:pt idx="7">
                  <c:v>63.4</c:v>
                </c:pt>
                <c:pt idx="8">
                  <c:v>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73-42CD-ADC3-7530C753F83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449612403100775E-4"/>
          <c:y val="9.0579710144927537E-4"/>
          <c:w val="0.83236434108527135"/>
          <c:h val="0.79528985507246375"/>
        </c:manualLayout>
      </c:layout>
      <c:pie3DChart>
        <c:varyColors val="1"/>
        <c:ser>
          <c:idx val="0"/>
          <c:order val="0"/>
          <c:explosion val="15"/>
          <c:dLbls>
            <c:dLbl>
              <c:idx val="0"/>
              <c:layout>
                <c:manualLayout>
                  <c:x val="-4.1088552157724487E-2"/>
                  <c:y val="4.8730742896268414E-2"/>
                </c:manualLayout>
              </c:layout>
              <c:tx>
                <c:rich>
                  <a:bodyPr/>
                  <a:lstStyle/>
                  <a:p>
                    <a:r>
                      <a:rPr lang="fr-CA">
                        <a:solidFill>
                          <a:schemeClr val="tx2"/>
                        </a:solidFill>
                      </a:rPr>
                      <a:t>ADMINISTRATION 
</a:t>
                    </a:r>
                    <a:r>
                      <a:rPr lang="fr-CA" smtClean="0">
                        <a:solidFill>
                          <a:schemeClr val="tx2"/>
                        </a:solidFill>
                      </a:rPr>
                      <a:t>65 %</a:t>
                    </a:r>
                    <a:endParaRPr lang="fr-CA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A3-472A-8544-F7D695967238}"/>
                </c:ext>
              </c:extLst>
            </c:dLbl>
            <c:dLbl>
              <c:idx val="1"/>
              <c:layout>
                <c:manualLayout>
                  <c:x val="1.7352574955434318E-2"/>
                  <c:y val="-6.8746939908966168E-3"/>
                </c:manualLayout>
              </c:layout>
              <c:tx>
                <c:rich>
                  <a:bodyPr/>
                  <a:lstStyle/>
                  <a:p>
                    <a:endParaRPr lang="fr-CA" dirty="0">
                      <a:solidFill>
                        <a:schemeClr val="tx2"/>
                      </a:solidFill>
                    </a:endParaRPr>
                  </a:p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INFORMATIQUE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3-472A-8544-F7D695967238}"/>
                </c:ext>
              </c:extLst>
            </c:dLbl>
            <c:dLbl>
              <c:idx val="2"/>
              <c:layout>
                <c:manualLayout>
                  <c:x val="0.130640402031657"/>
                  <c:y val="7.897991672988023E-3"/>
                </c:manualLayout>
              </c:layout>
              <c:tx>
                <c:rich>
                  <a:bodyPr/>
                  <a:lstStyle/>
                  <a:p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SCIENCES </a:t>
                    </a:r>
                    <a:r>
                      <a:rPr lang="fr-CA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4 %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A3-472A-8544-F7D695967238}"/>
                </c:ext>
              </c:extLst>
            </c:dLbl>
            <c:dLbl>
              <c:idx val="3"/>
              <c:layout>
                <c:manualLayout>
                  <c:x val="8.5046894735427744E-2"/>
                  <c:y val="-1.136385361334581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/>
                    </a:r>
                    <a:br>
                      <a:rPr lang="fr-CA" dirty="0">
                        <a:solidFill>
                          <a:schemeClr val="tx2"/>
                        </a:solidFill>
                      </a:rPr>
                    </a:br>
                    <a:r>
                      <a:rPr lang="fr-CA" dirty="0">
                        <a:solidFill>
                          <a:schemeClr val="tx2"/>
                        </a:solidFill>
                      </a:rPr>
                      <a:t>PSYCHOLOGIE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7 %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A3-472A-8544-F7D695967238}"/>
                </c:ext>
              </c:extLst>
            </c:dLbl>
            <c:dLbl>
              <c:idx val="4"/>
              <c:layout>
                <c:manualLayout>
                  <c:x val="5.7857085270484498E-2"/>
                  <c:y val="-1.6530891244324216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SCIENCES SOCIALES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A3-472A-8544-F7D695967238}"/>
                </c:ext>
              </c:extLst>
            </c:dLbl>
            <c:dLbl>
              <c:idx val="5"/>
              <c:layout>
                <c:manualLayout>
                  <c:x val="6.7615310884774182E-2"/>
                  <c:y val="6.0859965373783916E-3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COMMUNICATIONS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6 %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A3-472A-8544-F7D695967238}"/>
                </c:ext>
              </c:extLst>
            </c:dLbl>
            <c:dLbl>
              <c:idx val="6"/>
              <c:layout>
                <c:manualLayout>
                  <c:x val="0.10110809527648602"/>
                  <c:y val="8.0613045392876337E-3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LANGUES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5 %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A3-472A-8544-F7D695967238}"/>
                </c:ext>
              </c:extLst>
            </c:dLbl>
            <c:dLbl>
              <c:idx val="7"/>
              <c:layout>
                <c:manualLayout>
                  <c:x val="0.10787690198519009"/>
                  <c:y val="7.3490084572761849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
ÉDUCATION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A3-472A-8544-F7D695967238}"/>
                </c:ext>
              </c:extLst>
            </c:dLbl>
            <c:dLbl>
              <c:idx val="8"/>
              <c:layout>
                <c:manualLayout>
                  <c:x val="1.3898858572910908E-2"/>
                  <c:y val="4.7335387424398058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AUTRES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4 %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A3-472A-8544-F7D695967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lang="fr-CA" sz="900" baseline="0">
                    <a:solidFill>
                      <a:schemeClr val="tx2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[2]Feuil1!$A$5:$A$13</c:f>
              <c:strCache>
                <c:ptCount val="9"/>
                <c:pt idx="0">
                  <c:v>_x000f_ADMINISTRATION </c:v>
                </c:pt>
                <c:pt idx="1">
                  <c:v>_x000d_INFORMATIQUE </c:v>
                </c:pt>
                <c:pt idx="2">
                  <c:v>	SCIENCES </c:v>
                </c:pt>
                <c:pt idx="3">
                  <c:v>_x000b_PSYCHOLOGIE</c:v>
                </c:pt>
                <c:pt idx="4">
                  <c:v>_x0011_SCIENCES SOCIALES</c:v>
                </c:pt>
                <c:pt idx="5">
                  <c:v>_x000e_COMMUNICATIONS</c:v>
                </c:pt>
                <c:pt idx="6">
                  <c:v>_x0008_LANGUES </c:v>
                </c:pt>
                <c:pt idx="7">
                  <c:v>
ÉDUCATION </c:v>
                </c:pt>
                <c:pt idx="8">
                  <c:v>_x0007_AUTRES </c:v>
                </c:pt>
              </c:strCache>
            </c:strRef>
          </c:cat>
          <c:val>
            <c:numRef>
              <c:f>[2]Feuil1!$B$5:$B$13</c:f>
              <c:numCache>
                <c:formatCode>General</c:formatCode>
                <c:ptCount val="9"/>
                <c:pt idx="0">
                  <c:v>1576.8</c:v>
                </c:pt>
                <c:pt idx="1">
                  <c:v>77.2</c:v>
                </c:pt>
                <c:pt idx="2">
                  <c:v>109.3</c:v>
                </c:pt>
                <c:pt idx="3">
                  <c:v>177.6</c:v>
                </c:pt>
                <c:pt idx="4">
                  <c:v>71.7</c:v>
                </c:pt>
                <c:pt idx="5">
                  <c:v>143</c:v>
                </c:pt>
                <c:pt idx="6">
                  <c:v>116.2</c:v>
                </c:pt>
                <c:pt idx="7">
                  <c:v>63.4</c:v>
                </c:pt>
                <c:pt idx="8">
                  <c:v>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A3-472A-8544-F7D6959672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449612403100791E-4"/>
          <c:y val="9.0579710144927537E-4"/>
          <c:w val="0.83236434108527113"/>
          <c:h val="0.79528985507246353"/>
        </c:manualLayout>
      </c:layout>
      <c:pie3DChart>
        <c:varyColors val="1"/>
        <c:ser>
          <c:idx val="0"/>
          <c:order val="0"/>
          <c:explosion val="15"/>
          <c:dLbls>
            <c:dLbl>
              <c:idx val="0"/>
              <c:layout>
                <c:manualLayout>
                  <c:x val="-4.1088552157724487E-2"/>
                  <c:y val="4.8730742896268414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ADMINISTRATION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65 %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A8-4E03-9D84-72ADA512441B}"/>
                </c:ext>
              </c:extLst>
            </c:dLbl>
            <c:dLbl>
              <c:idx val="1"/>
              <c:layout>
                <c:manualLayout>
                  <c:x val="1.7352574955434324E-2"/>
                  <c:y val="-6.8746939908966211E-3"/>
                </c:manualLayout>
              </c:layout>
              <c:tx>
                <c:rich>
                  <a:bodyPr/>
                  <a:lstStyle/>
                  <a:p>
                    <a:endParaRPr lang="fr-CA" dirty="0">
                      <a:solidFill>
                        <a:schemeClr val="tx2"/>
                      </a:solidFill>
                    </a:endParaRPr>
                  </a:p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INFORMATIQUE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A8-4E03-9D84-72ADA512441B}"/>
                </c:ext>
              </c:extLst>
            </c:dLbl>
            <c:dLbl>
              <c:idx val="2"/>
              <c:layout>
                <c:manualLayout>
                  <c:x val="0.130640402031657"/>
                  <c:y val="7.897991672988023E-3"/>
                </c:manualLayout>
              </c:layout>
              <c:tx>
                <c:rich>
                  <a:bodyPr/>
                  <a:lstStyle/>
                  <a:p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SCIENCES </a:t>
                    </a:r>
                    <a:r>
                      <a:rPr lang="fr-CA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4 %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A8-4E03-9D84-72ADA512441B}"/>
                </c:ext>
              </c:extLst>
            </c:dLbl>
            <c:dLbl>
              <c:idx val="3"/>
              <c:layout>
                <c:manualLayout>
                  <c:x val="8.5046894735427772E-2"/>
                  <c:y val="-1.1363853613345819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/>
                    </a:r>
                    <a:br>
                      <a:rPr lang="fr-CA" dirty="0">
                        <a:solidFill>
                          <a:schemeClr val="tx2"/>
                        </a:solidFill>
                      </a:rPr>
                    </a:br>
                    <a:r>
                      <a:rPr lang="fr-CA" dirty="0">
                        <a:solidFill>
                          <a:schemeClr val="tx2"/>
                        </a:solidFill>
                      </a:rPr>
                      <a:t>PSYCHOLOGIE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7 %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A8-4E03-9D84-72ADA512441B}"/>
                </c:ext>
              </c:extLst>
            </c:dLbl>
            <c:dLbl>
              <c:idx val="4"/>
              <c:layout>
                <c:manualLayout>
                  <c:x val="5.7857085270484498E-2"/>
                  <c:y val="-1.6530891244324226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SCIENCES SOCIALES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A8-4E03-9D84-72ADA512441B}"/>
                </c:ext>
              </c:extLst>
            </c:dLbl>
            <c:dLbl>
              <c:idx val="5"/>
              <c:layout>
                <c:manualLayout>
                  <c:x val="6.7615310884774182E-2"/>
                  <c:y val="6.0859965373783916E-3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COMMUNICATIONS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6 %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A8-4E03-9D84-72ADA512441B}"/>
                </c:ext>
              </c:extLst>
            </c:dLbl>
            <c:dLbl>
              <c:idx val="6"/>
              <c:layout>
                <c:manualLayout>
                  <c:x val="0.10110809527648602"/>
                  <c:y val="8.0613045392876458E-3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LANGUES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5 %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A8-4E03-9D84-72ADA512441B}"/>
                </c:ext>
              </c:extLst>
            </c:dLbl>
            <c:dLbl>
              <c:idx val="7"/>
              <c:layout>
                <c:manualLayout>
                  <c:x val="0.10787690198519014"/>
                  <c:y val="7.3490084572761877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
ÉDUCATION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A8-4E03-9D84-72ADA512441B}"/>
                </c:ext>
              </c:extLst>
            </c:dLbl>
            <c:dLbl>
              <c:idx val="8"/>
              <c:layout>
                <c:manualLayout>
                  <c:x val="1.3898858572910911E-2"/>
                  <c:y val="4.7335387424398093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AUTRES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4 %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A8-4E03-9D84-72ADA5124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lang="fr-CA" sz="900" baseline="0">
                    <a:solidFill>
                      <a:schemeClr val="tx2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[2]Feuil1!$A$5:$A$13</c:f>
              <c:strCache>
                <c:ptCount val="9"/>
                <c:pt idx="0">
                  <c:v>_x000f_ADMINISTRATION </c:v>
                </c:pt>
                <c:pt idx="1">
                  <c:v>_x000d_INFORMATIQUE </c:v>
                </c:pt>
                <c:pt idx="2">
                  <c:v>	SCIENCES </c:v>
                </c:pt>
                <c:pt idx="3">
                  <c:v>_x000b_PSYCHOLOGIE</c:v>
                </c:pt>
                <c:pt idx="4">
                  <c:v>_x0011_SCIENCES SOCIALES</c:v>
                </c:pt>
                <c:pt idx="5">
                  <c:v>_x000e_COMMUNICATIONS</c:v>
                </c:pt>
                <c:pt idx="6">
                  <c:v>_x0008_LANGUES </c:v>
                </c:pt>
                <c:pt idx="7">
                  <c:v>
ÉDUCATION </c:v>
                </c:pt>
                <c:pt idx="8">
                  <c:v>_x0007_AUTRES </c:v>
                </c:pt>
              </c:strCache>
            </c:strRef>
          </c:cat>
          <c:val>
            <c:numRef>
              <c:f>[2]Feuil1!$B$5:$B$13</c:f>
              <c:numCache>
                <c:formatCode>General</c:formatCode>
                <c:ptCount val="9"/>
                <c:pt idx="0">
                  <c:v>1576.8</c:v>
                </c:pt>
                <c:pt idx="1">
                  <c:v>77.2</c:v>
                </c:pt>
                <c:pt idx="2">
                  <c:v>109.3</c:v>
                </c:pt>
                <c:pt idx="3">
                  <c:v>177.6</c:v>
                </c:pt>
                <c:pt idx="4">
                  <c:v>71.7</c:v>
                </c:pt>
                <c:pt idx="5">
                  <c:v>143</c:v>
                </c:pt>
                <c:pt idx="6">
                  <c:v>116.2</c:v>
                </c:pt>
                <c:pt idx="7">
                  <c:v>63.4</c:v>
                </c:pt>
                <c:pt idx="8">
                  <c:v>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A8-4E03-9D84-72ADA512441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449612403100791E-4"/>
          <c:y val="9.0579710144927537E-4"/>
          <c:w val="0.83236434108527113"/>
          <c:h val="0.79528985507246353"/>
        </c:manualLayout>
      </c:layout>
      <c:pie3DChart>
        <c:varyColors val="1"/>
        <c:ser>
          <c:idx val="0"/>
          <c:order val="0"/>
          <c:explosion val="15"/>
          <c:dLbls>
            <c:dLbl>
              <c:idx val="0"/>
              <c:layout>
                <c:manualLayout>
                  <c:x val="-4.1088552157724487E-2"/>
                  <c:y val="4.8730742896268414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ADMINISTRATION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65 %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C-4C2D-98B0-1AA7C4C61C04}"/>
                </c:ext>
              </c:extLst>
            </c:dLbl>
            <c:dLbl>
              <c:idx val="1"/>
              <c:layout>
                <c:manualLayout>
                  <c:x val="1.7352574955434324E-2"/>
                  <c:y val="-6.8746939908966211E-3"/>
                </c:manualLayout>
              </c:layout>
              <c:tx>
                <c:rich>
                  <a:bodyPr/>
                  <a:lstStyle/>
                  <a:p>
                    <a:endParaRPr lang="fr-CA" dirty="0">
                      <a:solidFill>
                        <a:schemeClr val="tx2"/>
                      </a:solidFill>
                    </a:endParaRPr>
                  </a:p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INFORMATIQUE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C-4C2D-98B0-1AA7C4C61C04}"/>
                </c:ext>
              </c:extLst>
            </c:dLbl>
            <c:dLbl>
              <c:idx val="2"/>
              <c:layout>
                <c:manualLayout>
                  <c:x val="0.130640402031657"/>
                  <c:y val="7.897991672988023E-3"/>
                </c:manualLayout>
              </c:layout>
              <c:tx>
                <c:rich>
                  <a:bodyPr/>
                  <a:lstStyle/>
                  <a:p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SCIENCES </a:t>
                    </a:r>
                    <a:r>
                      <a:rPr lang="fr-CA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4 %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9C-4C2D-98B0-1AA7C4C61C04}"/>
                </c:ext>
              </c:extLst>
            </c:dLbl>
            <c:dLbl>
              <c:idx val="3"/>
              <c:layout>
                <c:manualLayout>
                  <c:x val="8.5046894735427772E-2"/>
                  <c:y val="-1.1363853613345819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/>
                    </a:r>
                    <a:br>
                      <a:rPr lang="fr-CA" dirty="0">
                        <a:solidFill>
                          <a:schemeClr val="tx2"/>
                        </a:solidFill>
                      </a:rPr>
                    </a:br>
                    <a:r>
                      <a:rPr lang="fr-CA" dirty="0">
                        <a:solidFill>
                          <a:schemeClr val="tx2"/>
                        </a:solidFill>
                      </a:rPr>
                      <a:t>PSYCHOLOGIE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7 %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9C-4C2D-98B0-1AA7C4C61C04}"/>
                </c:ext>
              </c:extLst>
            </c:dLbl>
            <c:dLbl>
              <c:idx val="4"/>
              <c:layout>
                <c:manualLayout>
                  <c:x val="5.7857085270484498E-2"/>
                  <c:y val="-1.6530891244324226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SCIENCES SOCIALES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9C-4C2D-98B0-1AA7C4C61C04}"/>
                </c:ext>
              </c:extLst>
            </c:dLbl>
            <c:dLbl>
              <c:idx val="5"/>
              <c:layout>
                <c:manualLayout>
                  <c:x val="6.7615310884774182E-2"/>
                  <c:y val="6.0859965373783916E-3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COMMUNICATIONS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6 %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9C-4C2D-98B0-1AA7C4C61C04}"/>
                </c:ext>
              </c:extLst>
            </c:dLbl>
            <c:dLbl>
              <c:idx val="6"/>
              <c:layout>
                <c:manualLayout>
                  <c:x val="0.10110809527648602"/>
                  <c:y val="8.0613045392876458E-3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LANGUES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5 %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9C-4C2D-98B0-1AA7C4C61C04}"/>
                </c:ext>
              </c:extLst>
            </c:dLbl>
            <c:dLbl>
              <c:idx val="7"/>
              <c:layout>
                <c:manualLayout>
                  <c:x val="0.10787690198519014"/>
                  <c:y val="7.3490084572761877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
ÉDUCATION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3 %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9C-4C2D-98B0-1AA7C4C61C04}"/>
                </c:ext>
              </c:extLst>
            </c:dLbl>
            <c:dLbl>
              <c:idx val="8"/>
              <c:layout>
                <c:manualLayout>
                  <c:x val="1.3898858572910911E-2"/>
                  <c:y val="4.7335387424398093E-2"/>
                </c:manualLayout>
              </c:layout>
              <c:tx>
                <c:rich>
                  <a:bodyPr/>
                  <a:lstStyle/>
                  <a:p>
                    <a:r>
                      <a:rPr lang="fr-CA" dirty="0">
                        <a:solidFill>
                          <a:schemeClr val="tx2"/>
                        </a:solidFill>
                      </a:rPr>
                      <a:t>AUTRES 
</a:t>
                    </a:r>
                    <a:r>
                      <a:rPr lang="fr-CA" dirty="0" smtClean="0">
                        <a:solidFill>
                          <a:schemeClr val="tx2"/>
                        </a:solidFill>
                      </a:rPr>
                      <a:t>4 %</a:t>
                    </a:r>
                    <a:endParaRPr lang="fr-CA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9C-4C2D-98B0-1AA7C4C61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lang="fr-CA" sz="900" baseline="0">
                    <a:solidFill>
                      <a:schemeClr val="tx2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[2]Feuil1!$A$5:$A$13</c:f>
              <c:strCache>
                <c:ptCount val="9"/>
                <c:pt idx="0">
                  <c:v>_x000f_ADMINISTRATION </c:v>
                </c:pt>
                <c:pt idx="1">
                  <c:v>_x000d_INFORMATIQUE </c:v>
                </c:pt>
                <c:pt idx="2">
                  <c:v>	SCIENCES </c:v>
                </c:pt>
                <c:pt idx="3">
                  <c:v>_x000b_PSYCHOLOGIE</c:v>
                </c:pt>
                <c:pt idx="4">
                  <c:v>_x0011_SCIENCES SOCIALES</c:v>
                </c:pt>
                <c:pt idx="5">
                  <c:v>_x000e_COMMUNICATIONS</c:v>
                </c:pt>
                <c:pt idx="6">
                  <c:v>_x0008_LANGUES </c:v>
                </c:pt>
                <c:pt idx="7">
                  <c:v>
ÉDUCATION </c:v>
                </c:pt>
                <c:pt idx="8">
                  <c:v>_x0007_AUTRES </c:v>
                </c:pt>
              </c:strCache>
            </c:strRef>
          </c:cat>
          <c:val>
            <c:numRef>
              <c:f>[2]Feuil1!$B$5:$B$13</c:f>
              <c:numCache>
                <c:formatCode>General</c:formatCode>
                <c:ptCount val="9"/>
                <c:pt idx="0">
                  <c:v>1576.8</c:v>
                </c:pt>
                <c:pt idx="1">
                  <c:v>77.2</c:v>
                </c:pt>
                <c:pt idx="2">
                  <c:v>109.3</c:v>
                </c:pt>
                <c:pt idx="3">
                  <c:v>177.6</c:v>
                </c:pt>
                <c:pt idx="4">
                  <c:v>71.7</c:v>
                </c:pt>
                <c:pt idx="5">
                  <c:v>143</c:v>
                </c:pt>
                <c:pt idx="6">
                  <c:v>116.2</c:v>
                </c:pt>
                <c:pt idx="7">
                  <c:v>63.4</c:v>
                </c:pt>
                <c:pt idx="8">
                  <c:v>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9C-4C2D-98B0-1AA7C4C61C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3F41B44-CC8D-431F-A89B-F0570BE094B2}">
      <dgm:prSet phldrT="[Texte]"/>
      <dgm:spPr>
        <a:solidFill>
          <a:srgbClr val="71685A">
            <a:alpha val="50000"/>
          </a:srgbClr>
        </a:solidFill>
      </dgm:spPr>
      <dgm:t>
        <a:bodyPr/>
        <a:lstStyle/>
        <a:p>
          <a:r>
            <a:rPr lang="fr-CA" dirty="0" smtClean="0"/>
            <a:t>L’étudiant au cœur de nos préoccupations</a:t>
          </a:r>
          <a:endParaRPr lang="fr-CA" dirty="0"/>
        </a:p>
      </dgm:t>
    </dgm:pt>
    <dgm:pt modelId="{C4014A7D-D79F-4DD1-AD40-744A5AECB6EE}" type="parTrans" cxnId="{58F04172-85DF-401F-AC6F-9A275A7CDB80}">
      <dgm:prSet/>
      <dgm:spPr/>
      <dgm:t>
        <a:bodyPr/>
        <a:lstStyle/>
        <a:p>
          <a:endParaRPr lang="fr-CA"/>
        </a:p>
      </dgm:t>
    </dgm:pt>
    <dgm:pt modelId="{76C5DF9D-4E25-4319-B32C-EFD70B2AF5AA}" type="sibTrans" cxnId="{58F04172-85DF-401F-AC6F-9A275A7CDB80}">
      <dgm:prSet/>
      <dgm:spPr/>
      <dgm:t>
        <a:bodyPr/>
        <a:lstStyle/>
        <a:p>
          <a:endParaRPr lang="fr-CA"/>
        </a:p>
      </dgm:t>
    </dgm:pt>
    <dgm:pt modelId="{CC82C397-B6B7-4DCF-BD2B-02200AA7D754}">
      <dgm:prSet phldrT="[Texte]"/>
      <dgm:spPr>
        <a:solidFill>
          <a:srgbClr val="5CAC34">
            <a:alpha val="5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fr-CA" dirty="0" smtClean="0"/>
            <a:t>Apprentissage diversifié </a:t>
          </a:r>
          <a:endParaRPr lang="fr-CA" dirty="0"/>
        </a:p>
      </dgm:t>
    </dgm:pt>
    <dgm:pt modelId="{11313592-CAC1-44B4-A3E0-160B7CE4C399}" type="parTrans" cxnId="{2BA353CB-1012-470A-A9E7-067D82888B00}">
      <dgm:prSet/>
      <dgm:spPr/>
      <dgm:t>
        <a:bodyPr/>
        <a:lstStyle/>
        <a:p>
          <a:endParaRPr lang="fr-CA"/>
        </a:p>
      </dgm:t>
    </dgm:pt>
    <dgm:pt modelId="{51B9E17D-D32D-4271-9DB7-823C581E8157}" type="sibTrans" cxnId="{2BA353CB-1012-470A-A9E7-067D82888B00}">
      <dgm:prSet/>
      <dgm:spPr/>
      <dgm:t>
        <a:bodyPr/>
        <a:lstStyle/>
        <a:p>
          <a:endParaRPr lang="fr-CA"/>
        </a:p>
      </dgm:t>
    </dgm:pt>
    <dgm:pt modelId="{7C8350C0-D85B-462E-9B30-4705D2953961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Interactions assurées</a:t>
          </a:r>
          <a:endParaRPr lang="fr-CA" dirty="0"/>
        </a:p>
      </dgm:t>
    </dgm:pt>
    <dgm:pt modelId="{D25D282D-E42D-4E37-8D68-954F4386D827}" type="parTrans" cxnId="{CE56A00E-AB8E-4023-96F0-1F4A72348E2F}">
      <dgm:prSet/>
      <dgm:spPr/>
      <dgm:t>
        <a:bodyPr/>
        <a:lstStyle/>
        <a:p>
          <a:endParaRPr lang="fr-CA"/>
        </a:p>
      </dgm:t>
    </dgm:pt>
    <dgm:pt modelId="{3055AAC7-BD70-46B9-9484-99B90ABCC069}" type="sibTrans" cxnId="{CE56A00E-AB8E-4023-96F0-1F4A72348E2F}">
      <dgm:prSet/>
      <dgm:spPr/>
      <dgm:t>
        <a:bodyPr/>
        <a:lstStyle/>
        <a:p>
          <a:endParaRPr lang="fr-CA"/>
        </a:p>
      </dgm:t>
    </dgm:pt>
    <dgm:pt modelId="{13F26ECD-68D7-4D39-B903-DE9F3F26C850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Évaluation de qualité</a:t>
          </a:r>
          <a:endParaRPr lang="fr-CA" dirty="0"/>
        </a:p>
      </dgm:t>
    </dgm:pt>
    <dgm:pt modelId="{3C70E103-C4F9-49C1-9795-D70A6D2A6640}" type="parTrans" cxnId="{45FC1EBE-A0BF-468E-AAE7-A66826C26A10}">
      <dgm:prSet/>
      <dgm:spPr/>
      <dgm:t>
        <a:bodyPr/>
        <a:lstStyle/>
        <a:p>
          <a:endParaRPr lang="fr-CA"/>
        </a:p>
      </dgm:t>
    </dgm:pt>
    <dgm:pt modelId="{D9149D9C-DFB7-4FC3-8AF9-30E4C17B3176}" type="sibTrans" cxnId="{45FC1EBE-A0BF-468E-AAE7-A66826C26A10}">
      <dgm:prSet/>
      <dgm:spPr/>
      <dgm:t>
        <a:bodyPr/>
        <a:lstStyle/>
        <a:p>
          <a:endParaRPr lang="fr-CA"/>
        </a:p>
      </dgm:t>
    </dgm:pt>
    <dgm:pt modelId="{4D0EA0E9-FB11-48DA-9318-7BA8F763E3B6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Encadrement personnalisé</a:t>
          </a:r>
          <a:endParaRPr lang="fr-CA" dirty="0"/>
        </a:p>
      </dgm:t>
    </dgm:pt>
    <dgm:pt modelId="{0EEFD6E0-50F6-480D-A026-3151BFDB3D60}" type="sibTrans" cxnId="{52BD246B-9836-49A4-969D-6054D5D00854}">
      <dgm:prSet/>
      <dgm:spPr/>
      <dgm:t>
        <a:bodyPr/>
        <a:lstStyle/>
        <a:p>
          <a:endParaRPr lang="fr-CA"/>
        </a:p>
      </dgm:t>
    </dgm:pt>
    <dgm:pt modelId="{14F4CFE5-58EA-4B66-B394-F9C4D41AC0CF}" type="parTrans" cxnId="{52BD246B-9836-49A4-969D-6054D5D00854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5428AC3E-7B9B-4C21-A8F0-D39912E3969C}" type="pres">
      <dgm:prSet presAssocID="{43F41B44-CC8D-431F-A89B-F0570BE094B2}" presName="centerShape" presStyleLbl="vennNode1" presStyleIdx="0" presStyleCnt="5"/>
      <dgm:spPr/>
      <dgm:t>
        <a:bodyPr/>
        <a:lstStyle/>
        <a:p>
          <a:endParaRPr lang="fr-CA"/>
        </a:p>
      </dgm:t>
    </dgm:pt>
    <dgm:pt modelId="{C9633262-B838-4F4D-9AFF-3F9BDC5019F1}" type="pres">
      <dgm:prSet presAssocID="{CC82C397-B6B7-4DCF-BD2B-02200AA7D75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B87169F-91A3-49CF-8D5A-A6C19850C1BA}" type="pres">
      <dgm:prSet presAssocID="{4D0EA0E9-FB11-48DA-9318-7BA8F763E3B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DAFA8AD-ECC3-4D1F-8756-A3B2DAD73D82}" type="pres">
      <dgm:prSet presAssocID="{7C8350C0-D85B-462E-9B30-4705D295396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2D87C46-4344-4457-A197-22C1417D3AE8}" type="pres">
      <dgm:prSet presAssocID="{13F26ECD-68D7-4D39-B903-DE9F3F26C85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F3412BE2-DEE3-47CD-AD5A-4E609EF1A38C}" type="presOf" srcId="{43F41B44-CC8D-431F-A89B-F0570BE094B2}" destId="{5428AC3E-7B9B-4C21-A8F0-D39912E3969C}" srcOrd="0" destOrd="0" presId="urn:microsoft.com/office/officeart/2005/8/layout/radial3"/>
    <dgm:cxn modelId="{CE56A00E-AB8E-4023-96F0-1F4A72348E2F}" srcId="{43F41B44-CC8D-431F-A89B-F0570BE094B2}" destId="{7C8350C0-D85B-462E-9B30-4705D2953961}" srcOrd="2" destOrd="0" parTransId="{D25D282D-E42D-4E37-8D68-954F4386D827}" sibTransId="{3055AAC7-BD70-46B9-9484-99B90ABCC069}"/>
    <dgm:cxn modelId="{45FC1EBE-A0BF-468E-AAE7-A66826C26A10}" srcId="{43F41B44-CC8D-431F-A89B-F0570BE094B2}" destId="{13F26ECD-68D7-4D39-B903-DE9F3F26C850}" srcOrd="3" destOrd="0" parTransId="{3C70E103-C4F9-49C1-9795-D70A6D2A6640}" sibTransId="{D9149D9C-DFB7-4FC3-8AF9-30E4C17B3176}"/>
    <dgm:cxn modelId="{B721646E-6FFC-438D-82E2-CD4416066260}" type="presOf" srcId="{4D0EA0E9-FB11-48DA-9318-7BA8F763E3B6}" destId="{FB87169F-91A3-49CF-8D5A-A6C19850C1BA}" srcOrd="0" destOrd="0" presId="urn:microsoft.com/office/officeart/2005/8/layout/radial3"/>
    <dgm:cxn modelId="{58F04172-85DF-401F-AC6F-9A275A7CDB80}" srcId="{A0D95FEA-4B9E-4868-8116-7BDF729E0EF9}" destId="{43F41B44-CC8D-431F-A89B-F0570BE094B2}" srcOrd="0" destOrd="0" parTransId="{C4014A7D-D79F-4DD1-AD40-744A5AECB6EE}" sibTransId="{76C5DF9D-4E25-4319-B32C-EFD70B2AF5AA}"/>
    <dgm:cxn modelId="{BB21199B-BB14-4DD8-AE01-A4C98407F86E}" type="presOf" srcId="{7C8350C0-D85B-462E-9B30-4705D2953961}" destId="{BDAFA8AD-ECC3-4D1F-8756-A3B2DAD73D82}" srcOrd="0" destOrd="0" presId="urn:microsoft.com/office/officeart/2005/8/layout/radial3"/>
    <dgm:cxn modelId="{A3D695F6-A7B5-46A6-855F-240B9E631DD1}" type="presOf" srcId="{A0D95FEA-4B9E-4868-8116-7BDF729E0EF9}" destId="{F5CF5AD2-EBE9-4559-851E-A53DF40EFF4B}" srcOrd="0" destOrd="0" presId="urn:microsoft.com/office/officeart/2005/8/layout/radial3"/>
    <dgm:cxn modelId="{FEBAB580-3F06-4372-A533-ACCE53DE1AE2}" type="presOf" srcId="{CC82C397-B6B7-4DCF-BD2B-02200AA7D754}" destId="{C9633262-B838-4F4D-9AFF-3F9BDC5019F1}" srcOrd="0" destOrd="0" presId="urn:microsoft.com/office/officeart/2005/8/layout/radial3"/>
    <dgm:cxn modelId="{51B15D44-8C92-4D31-89CF-9FE39057836A}" type="presOf" srcId="{13F26ECD-68D7-4D39-B903-DE9F3F26C850}" destId="{72D87C46-4344-4457-A197-22C1417D3AE8}" srcOrd="0" destOrd="0" presId="urn:microsoft.com/office/officeart/2005/8/layout/radial3"/>
    <dgm:cxn modelId="{2BA353CB-1012-470A-A9E7-067D82888B00}" srcId="{43F41B44-CC8D-431F-A89B-F0570BE094B2}" destId="{CC82C397-B6B7-4DCF-BD2B-02200AA7D754}" srcOrd="0" destOrd="0" parTransId="{11313592-CAC1-44B4-A3E0-160B7CE4C399}" sibTransId="{51B9E17D-D32D-4271-9DB7-823C581E8157}"/>
    <dgm:cxn modelId="{52BD246B-9836-49A4-969D-6054D5D00854}" srcId="{43F41B44-CC8D-431F-A89B-F0570BE094B2}" destId="{4D0EA0E9-FB11-48DA-9318-7BA8F763E3B6}" srcOrd="1" destOrd="0" parTransId="{14F4CFE5-58EA-4B66-B394-F9C4D41AC0CF}" sibTransId="{0EEFD6E0-50F6-480D-A026-3151BFDB3D60}"/>
    <dgm:cxn modelId="{6FE83C5C-5082-4333-B580-8438C76E1D95}" type="presParOf" srcId="{F5CF5AD2-EBE9-4559-851E-A53DF40EFF4B}" destId="{537B55C2-2BBF-4213-BA5D-986EDC0AF223}" srcOrd="0" destOrd="0" presId="urn:microsoft.com/office/officeart/2005/8/layout/radial3"/>
    <dgm:cxn modelId="{9F58319A-E7FE-467A-BCAE-CBAC8AEB7D12}" type="presParOf" srcId="{537B55C2-2BBF-4213-BA5D-986EDC0AF223}" destId="{5428AC3E-7B9B-4C21-A8F0-D39912E3969C}" srcOrd="0" destOrd="0" presId="urn:microsoft.com/office/officeart/2005/8/layout/radial3"/>
    <dgm:cxn modelId="{893EEB20-4F71-4F59-8FC7-329781B760FF}" type="presParOf" srcId="{537B55C2-2BBF-4213-BA5D-986EDC0AF223}" destId="{C9633262-B838-4F4D-9AFF-3F9BDC5019F1}" srcOrd="1" destOrd="0" presId="urn:microsoft.com/office/officeart/2005/8/layout/radial3"/>
    <dgm:cxn modelId="{739F8FF3-D591-4A79-B95A-D8ED6F6E379A}" type="presParOf" srcId="{537B55C2-2BBF-4213-BA5D-986EDC0AF223}" destId="{FB87169F-91A3-49CF-8D5A-A6C19850C1BA}" srcOrd="2" destOrd="0" presId="urn:microsoft.com/office/officeart/2005/8/layout/radial3"/>
    <dgm:cxn modelId="{61311E45-75DC-498D-B0F8-CF9A72D19BA6}" type="presParOf" srcId="{537B55C2-2BBF-4213-BA5D-986EDC0AF223}" destId="{BDAFA8AD-ECC3-4D1F-8756-A3B2DAD73D82}" srcOrd="3" destOrd="0" presId="urn:microsoft.com/office/officeart/2005/8/layout/radial3"/>
    <dgm:cxn modelId="{1024EF69-86CB-4001-950A-52D400EA0090}" type="presParOf" srcId="{537B55C2-2BBF-4213-BA5D-986EDC0AF223}" destId="{72D87C46-4344-4457-A197-22C1417D3AE8}" srcOrd="4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0E91EE0-4582-4956-B014-5C2C8FAC785C}">
      <dgm:prSet/>
      <dgm:spPr/>
      <dgm:t>
        <a:bodyPr/>
        <a:lstStyle/>
        <a:p>
          <a:r>
            <a:rPr lang="fr-FR" b="1" dirty="0" smtClean="0"/>
            <a:t>enseignement et apprentissage à distance</a:t>
          </a:r>
          <a:endParaRPr lang="fr-CA" dirty="0"/>
        </a:p>
      </dgm:t>
    </dgm:pt>
    <dgm:pt modelId="{CCF6F2F4-08A6-470E-BA0B-059B85BAFD5A}" type="parTrans" cxnId="{9B4DE952-B80B-496A-8CCB-BDBB5472921B}">
      <dgm:prSet/>
      <dgm:spPr/>
      <dgm:t>
        <a:bodyPr/>
        <a:lstStyle/>
        <a:p>
          <a:endParaRPr lang="fr-CA"/>
        </a:p>
      </dgm:t>
    </dgm:pt>
    <dgm:pt modelId="{3207929B-47B9-4E0C-97A6-BD8332B9012B}" type="sibTrans" cxnId="{9B4DE952-B80B-496A-8CCB-BDBB5472921B}">
      <dgm:prSet/>
      <dgm:spPr/>
      <dgm:t>
        <a:bodyPr/>
        <a:lstStyle/>
        <a:p>
          <a:endParaRPr lang="fr-CA"/>
        </a:p>
      </dgm:t>
    </dgm:pt>
    <dgm:pt modelId="{6CA55B9D-E511-4B80-B862-16CA9C4559D5}">
      <dgm:prSet/>
      <dgm:spPr/>
      <dgm:t>
        <a:bodyPr/>
        <a:lstStyle/>
        <a:p>
          <a:endParaRPr lang="fr-CA" dirty="0"/>
        </a:p>
      </dgm:t>
    </dgm:pt>
    <dgm:pt modelId="{8C17BF3B-AD53-4BD2-95EA-9E8162E9F726}" type="parTrans" cxnId="{F1D21D55-FAF8-4941-BC05-F01CF80A80A1}">
      <dgm:prSet/>
      <dgm:spPr/>
      <dgm:t>
        <a:bodyPr/>
        <a:lstStyle/>
        <a:p>
          <a:endParaRPr lang="fr-CA"/>
        </a:p>
      </dgm:t>
    </dgm:pt>
    <dgm:pt modelId="{668F9771-CB0F-459B-8071-6A447E1000E5}" type="sibTrans" cxnId="{F1D21D55-FAF8-4941-BC05-F01CF80A80A1}">
      <dgm:prSet/>
      <dgm:spPr/>
      <dgm:t>
        <a:bodyPr/>
        <a:lstStyle/>
        <a:p>
          <a:endParaRPr lang="fr-CA"/>
        </a:p>
      </dgm:t>
    </dgm:pt>
    <dgm:pt modelId="{FA7D930F-B311-4C3C-B36A-A3CFC3A7BE16}">
      <dgm:prSet/>
      <dgm:spPr/>
      <dgm:t>
        <a:bodyPr/>
        <a:lstStyle/>
        <a:p>
          <a:endParaRPr lang="fr-CA" dirty="0"/>
        </a:p>
      </dgm:t>
    </dgm:pt>
    <dgm:pt modelId="{339F1706-5ABB-4839-B50A-D467135A5E6D}" type="parTrans" cxnId="{BE534B38-9A48-457E-A186-D4C8A5E9D546}">
      <dgm:prSet/>
      <dgm:spPr/>
      <dgm:t>
        <a:bodyPr/>
        <a:lstStyle/>
        <a:p>
          <a:endParaRPr lang="fr-CA"/>
        </a:p>
      </dgm:t>
    </dgm:pt>
    <dgm:pt modelId="{EA803221-06C2-40D4-B6F2-E14E3781F84D}" type="sibTrans" cxnId="{BE534B38-9A48-457E-A186-D4C8A5E9D546}">
      <dgm:prSet/>
      <dgm:spPr/>
      <dgm:t>
        <a:bodyPr/>
        <a:lstStyle/>
        <a:p>
          <a:endParaRPr lang="fr-CA"/>
        </a:p>
      </dgm:t>
    </dgm:pt>
    <dgm:pt modelId="{EB1B246A-FD8E-480B-BA99-6351E96AA2EF}">
      <dgm:prSet/>
      <dgm:spPr/>
      <dgm:t>
        <a:bodyPr/>
        <a:lstStyle/>
        <a:p>
          <a:endParaRPr lang="fr-CA" dirty="0"/>
        </a:p>
      </dgm:t>
    </dgm:pt>
    <dgm:pt modelId="{A9CEBEC3-CDEA-4223-BE9A-8F1B35440614}" type="parTrans" cxnId="{AA01DEC2-8BF3-4BAA-9829-121C67F0BCE1}">
      <dgm:prSet/>
      <dgm:spPr/>
      <dgm:t>
        <a:bodyPr/>
        <a:lstStyle/>
        <a:p>
          <a:endParaRPr lang="fr-CA"/>
        </a:p>
      </dgm:t>
    </dgm:pt>
    <dgm:pt modelId="{7A926901-29CF-4B26-A5E2-1BB5A1103655}" type="sibTrans" cxnId="{AA01DEC2-8BF3-4BAA-9829-121C67F0BCE1}">
      <dgm:prSet/>
      <dgm:spPr/>
      <dgm:t>
        <a:bodyPr/>
        <a:lstStyle/>
        <a:p>
          <a:endParaRPr lang="fr-CA"/>
        </a:p>
      </dgm:t>
    </dgm:pt>
    <dgm:pt modelId="{732EF23A-51A3-45CD-91EF-A3EC47894A88}">
      <dgm:prSet/>
      <dgm:spPr/>
      <dgm:t>
        <a:bodyPr/>
        <a:lstStyle/>
        <a:p>
          <a:endParaRPr lang="fr-CA" dirty="0"/>
        </a:p>
      </dgm:t>
    </dgm:pt>
    <dgm:pt modelId="{8D655589-E7FF-49FE-91EA-416CF4F7351D}" type="parTrans" cxnId="{048407E1-2B99-4EA6-8788-2F9DFB0D4922}">
      <dgm:prSet/>
      <dgm:spPr/>
      <dgm:t>
        <a:bodyPr/>
        <a:lstStyle/>
        <a:p>
          <a:endParaRPr lang="fr-CA"/>
        </a:p>
      </dgm:t>
    </dgm:pt>
    <dgm:pt modelId="{BDC98B94-61AB-4C8C-A3C5-C0D6FF23B811}" type="sibTrans" cxnId="{048407E1-2B99-4EA6-8788-2F9DFB0D4922}">
      <dgm:prSet/>
      <dgm:spPr/>
      <dgm:t>
        <a:bodyPr/>
        <a:lstStyle/>
        <a:p>
          <a:endParaRPr lang="fr-CA"/>
        </a:p>
      </dgm:t>
    </dgm:pt>
    <dgm:pt modelId="{18EC7913-AD9A-4890-8FF3-A14ACFBABED3}">
      <dgm:prSet/>
      <dgm:spPr/>
      <dgm:t>
        <a:bodyPr/>
        <a:lstStyle/>
        <a:p>
          <a:endParaRPr lang="fr-CA" dirty="0"/>
        </a:p>
      </dgm:t>
    </dgm:pt>
    <dgm:pt modelId="{0755D188-53CE-4E10-ACED-C29E6D311F1F}" type="parTrans" cxnId="{90DC6F8D-EA95-411B-8DA0-0A22B06F4A3B}">
      <dgm:prSet/>
      <dgm:spPr/>
      <dgm:t>
        <a:bodyPr/>
        <a:lstStyle/>
        <a:p>
          <a:endParaRPr lang="fr-CA"/>
        </a:p>
      </dgm:t>
    </dgm:pt>
    <dgm:pt modelId="{68A28AEE-2992-4454-B1DC-A50E9BF89379}" type="sibTrans" cxnId="{90DC6F8D-EA95-411B-8DA0-0A22B06F4A3B}">
      <dgm:prSet/>
      <dgm:spPr/>
      <dgm:t>
        <a:bodyPr/>
        <a:lstStyle/>
        <a:p>
          <a:endParaRPr lang="fr-CA"/>
        </a:p>
      </dgm:t>
    </dgm:pt>
    <dgm:pt modelId="{F98DE2B3-7D19-4D6F-9FEC-DEFC00DDEC03}">
      <dgm:prSet/>
      <dgm:spPr/>
      <dgm:t>
        <a:bodyPr/>
        <a:lstStyle/>
        <a:p>
          <a:endParaRPr lang="fr-CA" dirty="0"/>
        </a:p>
      </dgm:t>
    </dgm:pt>
    <dgm:pt modelId="{C781013D-2436-46AC-B5B8-39D1412EB05E}" type="parTrans" cxnId="{A8EC6936-5438-42D1-A431-A83EC8A25511}">
      <dgm:prSet/>
      <dgm:spPr/>
      <dgm:t>
        <a:bodyPr/>
        <a:lstStyle/>
        <a:p>
          <a:endParaRPr lang="fr-CA"/>
        </a:p>
      </dgm:t>
    </dgm:pt>
    <dgm:pt modelId="{EDE14492-5EEF-4BF5-86AF-AC823A4DCB04}" type="sibTrans" cxnId="{A8EC6936-5438-42D1-A431-A83EC8A25511}">
      <dgm:prSet/>
      <dgm:spPr/>
      <dgm:t>
        <a:bodyPr/>
        <a:lstStyle/>
        <a:p>
          <a:endParaRPr lang="fr-CA"/>
        </a:p>
      </dgm:t>
    </dgm:pt>
    <dgm:pt modelId="{854E73C2-C2B6-4550-BD8E-A5AF99020822}">
      <dgm:prSet/>
      <dgm:spPr/>
      <dgm:t>
        <a:bodyPr/>
        <a:lstStyle/>
        <a:p>
          <a:endParaRPr lang="fr-CA" dirty="0"/>
        </a:p>
      </dgm:t>
    </dgm:pt>
    <dgm:pt modelId="{47C535CD-5A70-4711-BCA6-0B4FBF12F5F8}" type="parTrans" cxnId="{426A713C-BB6D-4486-8ECC-7957A4B3CD07}">
      <dgm:prSet/>
      <dgm:spPr/>
      <dgm:t>
        <a:bodyPr/>
        <a:lstStyle/>
        <a:p>
          <a:endParaRPr lang="fr-CA"/>
        </a:p>
      </dgm:t>
    </dgm:pt>
    <dgm:pt modelId="{21CA67CC-3525-414D-8200-708C98F0A200}" type="sibTrans" cxnId="{426A713C-BB6D-4486-8ECC-7957A4B3CD07}">
      <dgm:prSet/>
      <dgm:spPr/>
      <dgm:t>
        <a:bodyPr/>
        <a:lstStyle/>
        <a:p>
          <a:endParaRPr lang="fr-CA"/>
        </a:p>
      </dgm:t>
    </dgm:pt>
    <dgm:pt modelId="{1FCBF236-EAB4-4B19-B662-99225CDD68F0}">
      <dgm:prSet/>
      <dgm:spPr/>
      <dgm:t>
        <a:bodyPr/>
        <a:lstStyle/>
        <a:p>
          <a:endParaRPr lang="fr-CA" dirty="0"/>
        </a:p>
      </dgm:t>
    </dgm:pt>
    <dgm:pt modelId="{BF722BC1-50FD-4BB3-B083-566966BEAB37}" type="parTrans" cxnId="{F086BC5A-303D-459A-A4A4-850DDB476BEE}">
      <dgm:prSet/>
      <dgm:spPr/>
      <dgm:t>
        <a:bodyPr/>
        <a:lstStyle/>
        <a:p>
          <a:endParaRPr lang="fr-CA"/>
        </a:p>
      </dgm:t>
    </dgm:pt>
    <dgm:pt modelId="{69A6CAC1-4A66-4A63-B93F-21870E7442A3}" type="sibTrans" cxnId="{F086BC5A-303D-459A-A4A4-850DDB476BEE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D1DA358A-A097-475A-9650-C7BD52ECEADE}" type="pres">
      <dgm:prSet presAssocID="{10E91EE0-4582-4956-B014-5C2C8FAC785C}" presName="centerShape" presStyleLbl="vennNode1" presStyleIdx="0" presStyleCnt="1"/>
      <dgm:spPr/>
      <dgm:t>
        <a:bodyPr/>
        <a:lstStyle/>
        <a:p>
          <a:endParaRPr lang="fr-CA"/>
        </a:p>
      </dgm:t>
    </dgm:pt>
  </dgm:ptLst>
  <dgm:cxnLst>
    <dgm:cxn modelId="{01AD6464-A875-4ADB-8922-DF6C77565C77}" type="presOf" srcId="{10E91EE0-4582-4956-B014-5C2C8FAC785C}" destId="{D1DA358A-A097-475A-9650-C7BD52ECEADE}" srcOrd="0" destOrd="0" presId="urn:microsoft.com/office/officeart/2005/8/layout/radial3"/>
    <dgm:cxn modelId="{A8EC6936-5438-42D1-A431-A83EC8A25511}" srcId="{A0D95FEA-4B9E-4868-8116-7BDF729E0EF9}" destId="{F98DE2B3-7D19-4D6F-9FEC-DEFC00DDEC03}" srcOrd="6" destOrd="0" parTransId="{C781013D-2436-46AC-B5B8-39D1412EB05E}" sibTransId="{EDE14492-5EEF-4BF5-86AF-AC823A4DCB04}"/>
    <dgm:cxn modelId="{048407E1-2B99-4EA6-8788-2F9DFB0D4922}" srcId="{A0D95FEA-4B9E-4868-8116-7BDF729E0EF9}" destId="{732EF23A-51A3-45CD-91EF-A3EC47894A88}" srcOrd="4" destOrd="0" parTransId="{8D655589-E7FF-49FE-91EA-416CF4F7351D}" sibTransId="{BDC98B94-61AB-4C8C-A3C5-C0D6FF23B811}"/>
    <dgm:cxn modelId="{F1D21D55-FAF8-4941-BC05-F01CF80A80A1}" srcId="{A0D95FEA-4B9E-4868-8116-7BDF729E0EF9}" destId="{6CA55B9D-E511-4B80-B862-16CA9C4559D5}" srcOrd="1" destOrd="0" parTransId="{8C17BF3B-AD53-4BD2-95EA-9E8162E9F726}" sibTransId="{668F9771-CB0F-459B-8071-6A447E1000E5}"/>
    <dgm:cxn modelId="{426A713C-BB6D-4486-8ECC-7957A4B3CD07}" srcId="{A0D95FEA-4B9E-4868-8116-7BDF729E0EF9}" destId="{854E73C2-C2B6-4550-BD8E-A5AF99020822}" srcOrd="7" destOrd="0" parTransId="{47C535CD-5A70-4711-BCA6-0B4FBF12F5F8}" sibTransId="{21CA67CC-3525-414D-8200-708C98F0A200}"/>
    <dgm:cxn modelId="{AA01DEC2-8BF3-4BAA-9829-121C67F0BCE1}" srcId="{A0D95FEA-4B9E-4868-8116-7BDF729E0EF9}" destId="{EB1B246A-FD8E-480B-BA99-6351E96AA2EF}" srcOrd="3" destOrd="0" parTransId="{A9CEBEC3-CDEA-4223-BE9A-8F1B35440614}" sibTransId="{7A926901-29CF-4B26-A5E2-1BB5A1103655}"/>
    <dgm:cxn modelId="{50A5453A-0D1B-4B11-8EC5-6057C47FF755}" type="presOf" srcId="{A0D95FEA-4B9E-4868-8116-7BDF729E0EF9}" destId="{F5CF5AD2-EBE9-4559-851E-A53DF40EFF4B}" srcOrd="0" destOrd="0" presId="urn:microsoft.com/office/officeart/2005/8/layout/radial3"/>
    <dgm:cxn modelId="{BE534B38-9A48-457E-A186-D4C8A5E9D546}" srcId="{A0D95FEA-4B9E-4868-8116-7BDF729E0EF9}" destId="{FA7D930F-B311-4C3C-B36A-A3CFC3A7BE16}" srcOrd="2" destOrd="0" parTransId="{339F1706-5ABB-4839-B50A-D467135A5E6D}" sibTransId="{EA803221-06C2-40D4-B6F2-E14E3781F84D}"/>
    <dgm:cxn modelId="{90DC6F8D-EA95-411B-8DA0-0A22B06F4A3B}" srcId="{A0D95FEA-4B9E-4868-8116-7BDF729E0EF9}" destId="{18EC7913-AD9A-4890-8FF3-A14ACFBABED3}" srcOrd="5" destOrd="0" parTransId="{0755D188-53CE-4E10-ACED-C29E6D311F1F}" sibTransId="{68A28AEE-2992-4454-B1DC-A50E9BF89379}"/>
    <dgm:cxn modelId="{F086BC5A-303D-459A-A4A4-850DDB476BEE}" srcId="{A0D95FEA-4B9E-4868-8116-7BDF729E0EF9}" destId="{1FCBF236-EAB4-4B19-B662-99225CDD68F0}" srcOrd="8" destOrd="0" parTransId="{BF722BC1-50FD-4BB3-B083-566966BEAB37}" sibTransId="{69A6CAC1-4A66-4A63-B93F-21870E7442A3}"/>
    <dgm:cxn modelId="{9B4DE952-B80B-496A-8CCB-BDBB5472921B}" srcId="{A0D95FEA-4B9E-4868-8116-7BDF729E0EF9}" destId="{10E91EE0-4582-4956-B014-5C2C8FAC785C}" srcOrd="0" destOrd="0" parTransId="{CCF6F2F4-08A6-470E-BA0B-059B85BAFD5A}" sibTransId="{3207929B-47B9-4E0C-97A6-BD8332B9012B}"/>
    <dgm:cxn modelId="{E6E5E0FC-78E8-4F2A-97DD-E5E632FEAE12}" type="presParOf" srcId="{F5CF5AD2-EBE9-4559-851E-A53DF40EFF4B}" destId="{537B55C2-2BBF-4213-BA5D-986EDC0AF223}" srcOrd="0" destOrd="0" presId="urn:microsoft.com/office/officeart/2005/8/layout/radial3"/>
    <dgm:cxn modelId="{3DBD8D3F-07DC-4B8B-8870-797812930296}" type="presParOf" srcId="{537B55C2-2BBF-4213-BA5D-986EDC0AF223}" destId="{D1DA358A-A097-475A-9650-C7BD52ECEADE}" srcOrd="0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3F41B44-CC8D-431F-A89B-F0570BE094B2}">
      <dgm:prSet phldrT="[Texte]"/>
      <dgm:spPr>
        <a:solidFill>
          <a:srgbClr val="71685A">
            <a:alpha val="50000"/>
          </a:srgbClr>
        </a:solidFill>
      </dgm:spPr>
      <dgm:t>
        <a:bodyPr/>
        <a:lstStyle/>
        <a:p>
          <a:r>
            <a:rPr lang="fr-CA" dirty="0" smtClean="0"/>
            <a:t>L’étudiant au cœur de nos préoccupations</a:t>
          </a:r>
          <a:endParaRPr lang="fr-CA" dirty="0"/>
        </a:p>
      </dgm:t>
    </dgm:pt>
    <dgm:pt modelId="{C4014A7D-D79F-4DD1-AD40-744A5AECB6EE}" type="parTrans" cxnId="{58F04172-85DF-401F-AC6F-9A275A7CDB80}">
      <dgm:prSet/>
      <dgm:spPr/>
      <dgm:t>
        <a:bodyPr/>
        <a:lstStyle/>
        <a:p>
          <a:endParaRPr lang="fr-CA"/>
        </a:p>
      </dgm:t>
    </dgm:pt>
    <dgm:pt modelId="{76C5DF9D-4E25-4319-B32C-EFD70B2AF5AA}" type="sibTrans" cxnId="{58F04172-85DF-401F-AC6F-9A275A7CDB80}">
      <dgm:prSet/>
      <dgm:spPr/>
      <dgm:t>
        <a:bodyPr/>
        <a:lstStyle/>
        <a:p>
          <a:endParaRPr lang="fr-CA"/>
        </a:p>
      </dgm:t>
    </dgm:pt>
    <dgm:pt modelId="{CC82C397-B6B7-4DCF-BD2B-02200AA7D754}">
      <dgm:prSet phldrT="[Texte]"/>
      <dgm:spPr>
        <a:solidFill>
          <a:srgbClr val="5CAC34">
            <a:alpha val="5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fr-CA" dirty="0" smtClean="0"/>
            <a:t>Apprentissage diversifié </a:t>
          </a:r>
          <a:endParaRPr lang="fr-CA" dirty="0"/>
        </a:p>
      </dgm:t>
    </dgm:pt>
    <dgm:pt modelId="{11313592-CAC1-44B4-A3E0-160B7CE4C399}" type="parTrans" cxnId="{2BA353CB-1012-470A-A9E7-067D82888B00}">
      <dgm:prSet/>
      <dgm:spPr/>
      <dgm:t>
        <a:bodyPr/>
        <a:lstStyle/>
        <a:p>
          <a:endParaRPr lang="fr-CA"/>
        </a:p>
      </dgm:t>
    </dgm:pt>
    <dgm:pt modelId="{51B9E17D-D32D-4271-9DB7-823C581E8157}" type="sibTrans" cxnId="{2BA353CB-1012-470A-A9E7-067D82888B00}">
      <dgm:prSet/>
      <dgm:spPr/>
      <dgm:t>
        <a:bodyPr/>
        <a:lstStyle/>
        <a:p>
          <a:endParaRPr lang="fr-CA"/>
        </a:p>
      </dgm:t>
    </dgm:pt>
    <dgm:pt modelId="{7C8350C0-D85B-462E-9B30-4705D2953961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Interactions assurées</a:t>
          </a:r>
          <a:endParaRPr lang="fr-CA" dirty="0"/>
        </a:p>
      </dgm:t>
    </dgm:pt>
    <dgm:pt modelId="{D25D282D-E42D-4E37-8D68-954F4386D827}" type="parTrans" cxnId="{CE56A00E-AB8E-4023-96F0-1F4A72348E2F}">
      <dgm:prSet/>
      <dgm:spPr/>
      <dgm:t>
        <a:bodyPr/>
        <a:lstStyle/>
        <a:p>
          <a:endParaRPr lang="fr-CA"/>
        </a:p>
      </dgm:t>
    </dgm:pt>
    <dgm:pt modelId="{3055AAC7-BD70-46B9-9484-99B90ABCC069}" type="sibTrans" cxnId="{CE56A00E-AB8E-4023-96F0-1F4A72348E2F}">
      <dgm:prSet/>
      <dgm:spPr/>
      <dgm:t>
        <a:bodyPr/>
        <a:lstStyle/>
        <a:p>
          <a:endParaRPr lang="fr-CA"/>
        </a:p>
      </dgm:t>
    </dgm:pt>
    <dgm:pt modelId="{13F26ECD-68D7-4D39-B903-DE9F3F26C850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Évaluation de qualité</a:t>
          </a:r>
          <a:endParaRPr lang="fr-CA" dirty="0"/>
        </a:p>
      </dgm:t>
    </dgm:pt>
    <dgm:pt modelId="{3C70E103-C4F9-49C1-9795-D70A6D2A6640}" type="parTrans" cxnId="{45FC1EBE-A0BF-468E-AAE7-A66826C26A10}">
      <dgm:prSet/>
      <dgm:spPr/>
      <dgm:t>
        <a:bodyPr/>
        <a:lstStyle/>
        <a:p>
          <a:endParaRPr lang="fr-CA"/>
        </a:p>
      </dgm:t>
    </dgm:pt>
    <dgm:pt modelId="{D9149D9C-DFB7-4FC3-8AF9-30E4C17B3176}" type="sibTrans" cxnId="{45FC1EBE-A0BF-468E-AAE7-A66826C26A10}">
      <dgm:prSet/>
      <dgm:spPr/>
      <dgm:t>
        <a:bodyPr/>
        <a:lstStyle/>
        <a:p>
          <a:endParaRPr lang="fr-CA"/>
        </a:p>
      </dgm:t>
    </dgm:pt>
    <dgm:pt modelId="{4D0EA0E9-FB11-48DA-9318-7BA8F763E3B6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Encadrement personnalisé</a:t>
          </a:r>
          <a:endParaRPr lang="fr-CA" dirty="0"/>
        </a:p>
      </dgm:t>
    </dgm:pt>
    <dgm:pt modelId="{0EEFD6E0-50F6-480D-A026-3151BFDB3D60}" type="sibTrans" cxnId="{52BD246B-9836-49A4-969D-6054D5D00854}">
      <dgm:prSet/>
      <dgm:spPr/>
      <dgm:t>
        <a:bodyPr/>
        <a:lstStyle/>
        <a:p>
          <a:endParaRPr lang="fr-CA"/>
        </a:p>
      </dgm:t>
    </dgm:pt>
    <dgm:pt modelId="{14F4CFE5-58EA-4B66-B394-F9C4D41AC0CF}" type="parTrans" cxnId="{52BD246B-9836-49A4-969D-6054D5D00854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5428AC3E-7B9B-4C21-A8F0-D39912E3969C}" type="pres">
      <dgm:prSet presAssocID="{43F41B44-CC8D-431F-A89B-F0570BE094B2}" presName="centerShape" presStyleLbl="vennNode1" presStyleIdx="0" presStyleCnt="5"/>
      <dgm:spPr/>
      <dgm:t>
        <a:bodyPr/>
        <a:lstStyle/>
        <a:p>
          <a:endParaRPr lang="fr-CA"/>
        </a:p>
      </dgm:t>
    </dgm:pt>
    <dgm:pt modelId="{C9633262-B838-4F4D-9AFF-3F9BDC5019F1}" type="pres">
      <dgm:prSet presAssocID="{CC82C397-B6B7-4DCF-BD2B-02200AA7D75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B87169F-91A3-49CF-8D5A-A6C19850C1BA}" type="pres">
      <dgm:prSet presAssocID="{4D0EA0E9-FB11-48DA-9318-7BA8F763E3B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DAFA8AD-ECC3-4D1F-8756-A3B2DAD73D82}" type="pres">
      <dgm:prSet presAssocID="{7C8350C0-D85B-462E-9B30-4705D295396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2D87C46-4344-4457-A197-22C1417D3AE8}" type="pres">
      <dgm:prSet presAssocID="{13F26ECD-68D7-4D39-B903-DE9F3F26C85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E56A00E-AB8E-4023-96F0-1F4A72348E2F}" srcId="{43F41B44-CC8D-431F-A89B-F0570BE094B2}" destId="{7C8350C0-D85B-462E-9B30-4705D2953961}" srcOrd="2" destOrd="0" parTransId="{D25D282D-E42D-4E37-8D68-954F4386D827}" sibTransId="{3055AAC7-BD70-46B9-9484-99B90ABCC069}"/>
    <dgm:cxn modelId="{927D746B-2A13-44DD-8CCA-C4B41002319C}" type="presOf" srcId="{43F41B44-CC8D-431F-A89B-F0570BE094B2}" destId="{5428AC3E-7B9B-4C21-A8F0-D39912E3969C}" srcOrd="0" destOrd="0" presId="urn:microsoft.com/office/officeart/2005/8/layout/radial3"/>
    <dgm:cxn modelId="{45FC1EBE-A0BF-468E-AAE7-A66826C26A10}" srcId="{43F41B44-CC8D-431F-A89B-F0570BE094B2}" destId="{13F26ECD-68D7-4D39-B903-DE9F3F26C850}" srcOrd="3" destOrd="0" parTransId="{3C70E103-C4F9-49C1-9795-D70A6D2A6640}" sibTransId="{D9149D9C-DFB7-4FC3-8AF9-30E4C17B3176}"/>
    <dgm:cxn modelId="{0313C4FA-7D79-48E1-9B87-26A5B2015948}" type="presOf" srcId="{A0D95FEA-4B9E-4868-8116-7BDF729E0EF9}" destId="{F5CF5AD2-EBE9-4559-851E-A53DF40EFF4B}" srcOrd="0" destOrd="0" presId="urn:microsoft.com/office/officeart/2005/8/layout/radial3"/>
    <dgm:cxn modelId="{58F04172-85DF-401F-AC6F-9A275A7CDB80}" srcId="{A0D95FEA-4B9E-4868-8116-7BDF729E0EF9}" destId="{43F41B44-CC8D-431F-A89B-F0570BE094B2}" srcOrd="0" destOrd="0" parTransId="{C4014A7D-D79F-4DD1-AD40-744A5AECB6EE}" sibTransId="{76C5DF9D-4E25-4319-B32C-EFD70B2AF5AA}"/>
    <dgm:cxn modelId="{C74C2FC4-A8F0-4F55-8558-94EA871B3AA7}" type="presOf" srcId="{7C8350C0-D85B-462E-9B30-4705D2953961}" destId="{BDAFA8AD-ECC3-4D1F-8756-A3B2DAD73D82}" srcOrd="0" destOrd="0" presId="urn:microsoft.com/office/officeart/2005/8/layout/radial3"/>
    <dgm:cxn modelId="{4ABA6A80-98CF-45A2-B3AA-6721E41D1C2C}" type="presOf" srcId="{CC82C397-B6B7-4DCF-BD2B-02200AA7D754}" destId="{C9633262-B838-4F4D-9AFF-3F9BDC5019F1}" srcOrd="0" destOrd="0" presId="urn:microsoft.com/office/officeart/2005/8/layout/radial3"/>
    <dgm:cxn modelId="{2BF8F237-E3BD-4D60-A117-F1777D4477E5}" type="presOf" srcId="{13F26ECD-68D7-4D39-B903-DE9F3F26C850}" destId="{72D87C46-4344-4457-A197-22C1417D3AE8}" srcOrd="0" destOrd="0" presId="urn:microsoft.com/office/officeart/2005/8/layout/radial3"/>
    <dgm:cxn modelId="{690466BB-4ABB-4897-82D8-F53E23CFE35D}" type="presOf" srcId="{4D0EA0E9-FB11-48DA-9318-7BA8F763E3B6}" destId="{FB87169F-91A3-49CF-8D5A-A6C19850C1BA}" srcOrd="0" destOrd="0" presId="urn:microsoft.com/office/officeart/2005/8/layout/radial3"/>
    <dgm:cxn modelId="{2BA353CB-1012-470A-A9E7-067D82888B00}" srcId="{43F41B44-CC8D-431F-A89B-F0570BE094B2}" destId="{CC82C397-B6B7-4DCF-BD2B-02200AA7D754}" srcOrd="0" destOrd="0" parTransId="{11313592-CAC1-44B4-A3E0-160B7CE4C399}" sibTransId="{51B9E17D-D32D-4271-9DB7-823C581E8157}"/>
    <dgm:cxn modelId="{52BD246B-9836-49A4-969D-6054D5D00854}" srcId="{43F41B44-CC8D-431F-A89B-F0570BE094B2}" destId="{4D0EA0E9-FB11-48DA-9318-7BA8F763E3B6}" srcOrd="1" destOrd="0" parTransId="{14F4CFE5-58EA-4B66-B394-F9C4D41AC0CF}" sibTransId="{0EEFD6E0-50F6-480D-A026-3151BFDB3D60}"/>
    <dgm:cxn modelId="{0B7513EB-5C26-4FED-801D-F202ACF24AD5}" type="presParOf" srcId="{F5CF5AD2-EBE9-4559-851E-A53DF40EFF4B}" destId="{537B55C2-2BBF-4213-BA5D-986EDC0AF223}" srcOrd="0" destOrd="0" presId="urn:microsoft.com/office/officeart/2005/8/layout/radial3"/>
    <dgm:cxn modelId="{74B397B2-4E54-4DE9-AEEA-B6CB1D48F657}" type="presParOf" srcId="{537B55C2-2BBF-4213-BA5D-986EDC0AF223}" destId="{5428AC3E-7B9B-4C21-A8F0-D39912E3969C}" srcOrd="0" destOrd="0" presId="urn:microsoft.com/office/officeart/2005/8/layout/radial3"/>
    <dgm:cxn modelId="{5CF1D50C-C3B6-4981-B9BF-D88F32AAD95D}" type="presParOf" srcId="{537B55C2-2BBF-4213-BA5D-986EDC0AF223}" destId="{C9633262-B838-4F4D-9AFF-3F9BDC5019F1}" srcOrd="1" destOrd="0" presId="urn:microsoft.com/office/officeart/2005/8/layout/radial3"/>
    <dgm:cxn modelId="{00446BF3-126E-4665-850F-F3178C78429A}" type="presParOf" srcId="{537B55C2-2BBF-4213-BA5D-986EDC0AF223}" destId="{FB87169F-91A3-49CF-8D5A-A6C19850C1BA}" srcOrd="2" destOrd="0" presId="urn:microsoft.com/office/officeart/2005/8/layout/radial3"/>
    <dgm:cxn modelId="{8DC08196-51E6-461E-9926-7330F6845C06}" type="presParOf" srcId="{537B55C2-2BBF-4213-BA5D-986EDC0AF223}" destId="{BDAFA8AD-ECC3-4D1F-8756-A3B2DAD73D82}" srcOrd="3" destOrd="0" presId="urn:microsoft.com/office/officeart/2005/8/layout/radial3"/>
    <dgm:cxn modelId="{76FC2F05-C098-4EF6-B2C7-814D6B14B09C}" type="presParOf" srcId="{537B55C2-2BBF-4213-BA5D-986EDC0AF223}" destId="{72D87C46-4344-4457-A197-22C1417D3AE8}" srcOrd="4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0E91EE0-4582-4956-B014-5C2C8FAC785C}">
      <dgm:prSet/>
      <dgm:spPr/>
      <dgm:t>
        <a:bodyPr/>
        <a:lstStyle/>
        <a:p>
          <a:r>
            <a:rPr lang="fr-FR" b="1" smtClean="0"/>
            <a:t>enseignement et apprentissage à distance</a:t>
          </a:r>
          <a:endParaRPr lang="fr-CA"/>
        </a:p>
      </dgm:t>
    </dgm:pt>
    <dgm:pt modelId="{CCF6F2F4-08A6-470E-BA0B-059B85BAFD5A}" type="parTrans" cxnId="{9B4DE952-B80B-496A-8CCB-BDBB5472921B}">
      <dgm:prSet/>
      <dgm:spPr/>
      <dgm:t>
        <a:bodyPr/>
        <a:lstStyle/>
        <a:p>
          <a:endParaRPr lang="fr-CA"/>
        </a:p>
      </dgm:t>
    </dgm:pt>
    <dgm:pt modelId="{3207929B-47B9-4E0C-97A6-BD8332B9012B}" type="sibTrans" cxnId="{9B4DE952-B80B-496A-8CCB-BDBB5472921B}">
      <dgm:prSet/>
      <dgm:spPr/>
      <dgm:t>
        <a:bodyPr/>
        <a:lstStyle/>
        <a:p>
          <a:endParaRPr lang="fr-CA"/>
        </a:p>
      </dgm:t>
    </dgm:pt>
    <dgm:pt modelId="{6CA55B9D-E511-4B80-B862-16CA9C4559D5}">
      <dgm:prSet/>
      <dgm:spPr/>
      <dgm:t>
        <a:bodyPr/>
        <a:lstStyle/>
        <a:p>
          <a:endParaRPr lang="fr-CA"/>
        </a:p>
      </dgm:t>
    </dgm:pt>
    <dgm:pt modelId="{8C17BF3B-AD53-4BD2-95EA-9E8162E9F726}" type="parTrans" cxnId="{F1D21D55-FAF8-4941-BC05-F01CF80A80A1}">
      <dgm:prSet/>
      <dgm:spPr/>
      <dgm:t>
        <a:bodyPr/>
        <a:lstStyle/>
        <a:p>
          <a:endParaRPr lang="fr-CA"/>
        </a:p>
      </dgm:t>
    </dgm:pt>
    <dgm:pt modelId="{668F9771-CB0F-459B-8071-6A447E1000E5}" type="sibTrans" cxnId="{F1D21D55-FAF8-4941-BC05-F01CF80A80A1}">
      <dgm:prSet/>
      <dgm:spPr/>
      <dgm:t>
        <a:bodyPr/>
        <a:lstStyle/>
        <a:p>
          <a:endParaRPr lang="fr-CA"/>
        </a:p>
      </dgm:t>
    </dgm:pt>
    <dgm:pt modelId="{FA7D930F-B311-4C3C-B36A-A3CFC3A7BE16}">
      <dgm:prSet/>
      <dgm:spPr/>
      <dgm:t>
        <a:bodyPr/>
        <a:lstStyle/>
        <a:p>
          <a:endParaRPr lang="fr-CA"/>
        </a:p>
      </dgm:t>
    </dgm:pt>
    <dgm:pt modelId="{339F1706-5ABB-4839-B50A-D467135A5E6D}" type="parTrans" cxnId="{BE534B38-9A48-457E-A186-D4C8A5E9D546}">
      <dgm:prSet/>
      <dgm:spPr/>
      <dgm:t>
        <a:bodyPr/>
        <a:lstStyle/>
        <a:p>
          <a:endParaRPr lang="fr-CA"/>
        </a:p>
      </dgm:t>
    </dgm:pt>
    <dgm:pt modelId="{EA803221-06C2-40D4-B6F2-E14E3781F84D}" type="sibTrans" cxnId="{BE534B38-9A48-457E-A186-D4C8A5E9D546}">
      <dgm:prSet/>
      <dgm:spPr/>
      <dgm:t>
        <a:bodyPr/>
        <a:lstStyle/>
        <a:p>
          <a:endParaRPr lang="fr-CA"/>
        </a:p>
      </dgm:t>
    </dgm:pt>
    <dgm:pt modelId="{EB1B246A-FD8E-480B-BA99-6351E96AA2EF}">
      <dgm:prSet/>
      <dgm:spPr/>
      <dgm:t>
        <a:bodyPr/>
        <a:lstStyle/>
        <a:p>
          <a:endParaRPr lang="fr-CA"/>
        </a:p>
      </dgm:t>
    </dgm:pt>
    <dgm:pt modelId="{A9CEBEC3-CDEA-4223-BE9A-8F1B35440614}" type="parTrans" cxnId="{AA01DEC2-8BF3-4BAA-9829-121C67F0BCE1}">
      <dgm:prSet/>
      <dgm:spPr/>
      <dgm:t>
        <a:bodyPr/>
        <a:lstStyle/>
        <a:p>
          <a:endParaRPr lang="fr-CA"/>
        </a:p>
      </dgm:t>
    </dgm:pt>
    <dgm:pt modelId="{7A926901-29CF-4B26-A5E2-1BB5A1103655}" type="sibTrans" cxnId="{AA01DEC2-8BF3-4BAA-9829-121C67F0BCE1}">
      <dgm:prSet/>
      <dgm:spPr/>
      <dgm:t>
        <a:bodyPr/>
        <a:lstStyle/>
        <a:p>
          <a:endParaRPr lang="fr-CA"/>
        </a:p>
      </dgm:t>
    </dgm:pt>
    <dgm:pt modelId="{732EF23A-51A3-45CD-91EF-A3EC47894A88}">
      <dgm:prSet/>
      <dgm:spPr/>
      <dgm:t>
        <a:bodyPr/>
        <a:lstStyle/>
        <a:p>
          <a:endParaRPr lang="fr-CA"/>
        </a:p>
      </dgm:t>
    </dgm:pt>
    <dgm:pt modelId="{8D655589-E7FF-49FE-91EA-416CF4F7351D}" type="parTrans" cxnId="{048407E1-2B99-4EA6-8788-2F9DFB0D4922}">
      <dgm:prSet/>
      <dgm:spPr/>
      <dgm:t>
        <a:bodyPr/>
        <a:lstStyle/>
        <a:p>
          <a:endParaRPr lang="fr-CA"/>
        </a:p>
      </dgm:t>
    </dgm:pt>
    <dgm:pt modelId="{BDC98B94-61AB-4C8C-A3C5-C0D6FF23B811}" type="sibTrans" cxnId="{048407E1-2B99-4EA6-8788-2F9DFB0D4922}">
      <dgm:prSet/>
      <dgm:spPr/>
      <dgm:t>
        <a:bodyPr/>
        <a:lstStyle/>
        <a:p>
          <a:endParaRPr lang="fr-CA"/>
        </a:p>
      </dgm:t>
    </dgm:pt>
    <dgm:pt modelId="{18EC7913-AD9A-4890-8FF3-A14ACFBABED3}">
      <dgm:prSet/>
      <dgm:spPr/>
      <dgm:t>
        <a:bodyPr/>
        <a:lstStyle/>
        <a:p>
          <a:endParaRPr lang="fr-CA"/>
        </a:p>
      </dgm:t>
    </dgm:pt>
    <dgm:pt modelId="{0755D188-53CE-4E10-ACED-C29E6D311F1F}" type="parTrans" cxnId="{90DC6F8D-EA95-411B-8DA0-0A22B06F4A3B}">
      <dgm:prSet/>
      <dgm:spPr/>
      <dgm:t>
        <a:bodyPr/>
        <a:lstStyle/>
        <a:p>
          <a:endParaRPr lang="fr-CA"/>
        </a:p>
      </dgm:t>
    </dgm:pt>
    <dgm:pt modelId="{68A28AEE-2992-4454-B1DC-A50E9BF89379}" type="sibTrans" cxnId="{90DC6F8D-EA95-411B-8DA0-0A22B06F4A3B}">
      <dgm:prSet/>
      <dgm:spPr/>
      <dgm:t>
        <a:bodyPr/>
        <a:lstStyle/>
        <a:p>
          <a:endParaRPr lang="fr-CA"/>
        </a:p>
      </dgm:t>
    </dgm:pt>
    <dgm:pt modelId="{F98DE2B3-7D19-4D6F-9FEC-DEFC00DDEC03}">
      <dgm:prSet/>
      <dgm:spPr/>
      <dgm:t>
        <a:bodyPr/>
        <a:lstStyle/>
        <a:p>
          <a:endParaRPr lang="fr-CA"/>
        </a:p>
      </dgm:t>
    </dgm:pt>
    <dgm:pt modelId="{C781013D-2436-46AC-B5B8-39D1412EB05E}" type="parTrans" cxnId="{A8EC6936-5438-42D1-A431-A83EC8A25511}">
      <dgm:prSet/>
      <dgm:spPr/>
      <dgm:t>
        <a:bodyPr/>
        <a:lstStyle/>
        <a:p>
          <a:endParaRPr lang="fr-CA"/>
        </a:p>
      </dgm:t>
    </dgm:pt>
    <dgm:pt modelId="{EDE14492-5EEF-4BF5-86AF-AC823A4DCB04}" type="sibTrans" cxnId="{A8EC6936-5438-42D1-A431-A83EC8A25511}">
      <dgm:prSet/>
      <dgm:spPr/>
      <dgm:t>
        <a:bodyPr/>
        <a:lstStyle/>
        <a:p>
          <a:endParaRPr lang="fr-CA"/>
        </a:p>
      </dgm:t>
    </dgm:pt>
    <dgm:pt modelId="{854E73C2-C2B6-4550-BD8E-A5AF99020822}">
      <dgm:prSet/>
      <dgm:spPr/>
      <dgm:t>
        <a:bodyPr/>
        <a:lstStyle/>
        <a:p>
          <a:endParaRPr lang="fr-CA"/>
        </a:p>
      </dgm:t>
    </dgm:pt>
    <dgm:pt modelId="{47C535CD-5A70-4711-BCA6-0B4FBF12F5F8}" type="parTrans" cxnId="{426A713C-BB6D-4486-8ECC-7957A4B3CD07}">
      <dgm:prSet/>
      <dgm:spPr/>
      <dgm:t>
        <a:bodyPr/>
        <a:lstStyle/>
        <a:p>
          <a:endParaRPr lang="fr-CA"/>
        </a:p>
      </dgm:t>
    </dgm:pt>
    <dgm:pt modelId="{21CA67CC-3525-414D-8200-708C98F0A200}" type="sibTrans" cxnId="{426A713C-BB6D-4486-8ECC-7957A4B3CD07}">
      <dgm:prSet/>
      <dgm:spPr/>
      <dgm:t>
        <a:bodyPr/>
        <a:lstStyle/>
        <a:p>
          <a:endParaRPr lang="fr-CA"/>
        </a:p>
      </dgm:t>
    </dgm:pt>
    <dgm:pt modelId="{1FCBF236-EAB4-4B19-B662-99225CDD68F0}">
      <dgm:prSet/>
      <dgm:spPr/>
      <dgm:t>
        <a:bodyPr/>
        <a:lstStyle/>
        <a:p>
          <a:endParaRPr lang="fr-CA"/>
        </a:p>
      </dgm:t>
    </dgm:pt>
    <dgm:pt modelId="{BF722BC1-50FD-4BB3-B083-566966BEAB37}" type="parTrans" cxnId="{F086BC5A-303D-459A-A4A4-850DDB476BEE}">
      <dgm:prSet/>
      <dgm:spPr/>
      <dgm:t>
        <a:bodyPr/>
        <a:lstStyle/>
        <a:p>
          <a:endParaRPr lang="fr-CA"/>
        </a:p>
      </dgm:t>
    </dgm:pt>
    <dgm:pt modelId="{69A6CAC1-4A66-4A63-B93F-21870E7442A3}" type="sibTrans" cxnId="{F086BC5A-303D-459A-A4A4-850DDB476BEE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D1DA358A-A097-475A-9650-C7BD52ECEADE}" type="pres">
      <dgm:prSet presAssocID="{10E91EE0-4582-4956-B014-5C2C8FAC785C}" presName="centerShape" presStyleLbl="vennNode1" presStyleIdx="0" presStyleCnt="1"/>
      <dgm:spPr/>
      <dgm:t>
        <a:bodyPr/>
        <a:lstStyle/>
        <a:p>
          <a:endParaRPr lang="fr-CA"/>
        </a:p>
      </dgm:t>
    </dgm:pt>
  </dgm:ptLst>
  <dgm:cxnLst>
    <dgm:cxn modelId="{A4097F75-E2C5-43BC-98AB-380A5D47A57B}" type="presOf" srcId="{10E91EE0-4582-4956-B014-5C2C8FAC785C}" destId="{D1DA358A-A097-475A-9650-C7BD52ECEADE}" srcOrd="0" destOrd="0" presId="urn:microsoft.com/office/officeart/2005/8/layout/radial3"/>
    <dgm:cxn modelId="{A8EC6936-5438-42D1-A431-A83EC8A25511}" srcId="{A0D95FEA-4B9E-4868-8116-7BDF729E0EF9}" destId="{F98DE2B3-7D19-4D6F-9FEC-DEFC00DDEC03}" srcOrd="6" destOrd="0" parTransId="{C781013D-2436-46AC-B5B8-39D1412EB05E}" sibTransId="{EDE14492-5EEF-4BF5-86AF-AC823A4DCB04}"/>
    <dgm:cxn modelId="{048407E1-2B99-4EA6-8788-2F9DFB0D4922}" srcId="{A0D95FEA-4B9E-4868-8116-7BDF729E0EF9}" destId="{732EF23A-51A3-45CD-91EF-A3EC47894A88}" srcOrd="4" destOrd="0" parTransId="{8D655589-E7FF-49FE-91EA-416CF4F7351D}" sibTransId="{BDC98B94-61AB-4C8C-A3C5-C0D6FF23B811}"/>
    <dgm:cxn modelId="{47FB090A-66A0-4662-9CB4-CD40EBE58A2E}" type="presOf" srcId="{A0D95FEA-4B9E-4868-8116-7BDF729E0EF9}" destId="{F5CF5AD2-EBE9-4559-851E-A53DF40EFF4B}" srcOrd="0" destOrd="0" presId="urn:microsoft.com/office/officeart/2005/8/layout/radial3"/>
    <dgm:cxn modelId="{F1D21D55-FAF8-4941-BC05-F01CF80A80A1}" srcId="{A0D95FEA-4B9E-4868-8116-7BDF729E0EF9}" destId="{6CA55B9D-E511-4B80-B862-16CA9C4559D5}" srcOrd="1" destOrd="0" parTransId="{8C17BF3B-AD53-4BD2-95EA-9E8162E9F726}" sibTransId="{668F9771-CB0F-459B-8071-6A447E1000E5}"/>
    <dgm:cxn modelId="{426A713C-BB6D-4486-8ECC-7957A4B3CD07}" srcId="{A0D95FEA-4B9E-4868-8116-7BDF729E0EF9}" destId="{854E73C2-C2B6-4550-BD8E-A5AF99020822}" srcOrd="7" destOrd="0" parTransId="{47C535CD-5A70-4711-BCA6-0B4FBF12F5F8}" sibTransId="{21CA67CC-3525-414D-8200-708C98F0A200}"/>
    <dgm:cxn modelId="{AA01DEC2-8BF3-4BAA-9829-121C67F0BCE1}" srcId="{A0D95FEA-4B9E-4868-8116-7BDF729E0EF9}" destId="{EB1B246A-FD8E-480B-BA99-6351E96AA2EF}" srcOrd="3" destOrd="0" parTransId="{A9CEBEC3-CDEA-4223-BE9A-8F1B35440614}" sibTransId="{7A926901-29CF-4B26-A5E2-1BB5A1103655}"/>
    <dgm:cxn modelId="{BE534B38-9A48-457E-A186-D4C8A5E9D546}" srcId="{A0D95FEA-4B9E-4868-8116-7BDF729E0EF9}" destId="{FA7D930F-B311-4C3C-B36A-A3CFC3A7BE16}" srcOrd="2" destOrd="0" parTransId="{339F1706-5ABB-4839-B50A-D467135A5E6D}" sibTransId="{EA803221-06C2-40D4-B6F2-E14E3781F84D}"/>
    <dgm:cxn modelId="{90DC6F8D-EA95-411B-8DA0-0A22B06F4A3B}" srcId="{A0D95FEA-4B9E-4868-8116-7BDF729E0EF9}" destId="{18EC7913-AD9A-4890-8FF3-A14ACFBABED3}" srcOrd="5" destOrd="0" parTransId="{0755D188-53CE-4E10-ACED-C29E6D311F1F}" sibTransId="{68A28AEE-2992-4454-B1DC-A50E9BF89379}"/>
    <dgm:cxn modelId="{F086BC5A-303D-459A-A4A4-850DDB476BEE}" srcId="{A0D95FEA-4B9E-4868-8116-7BDF729E0EF9}" destId="{1FCBF236-EAB4-4B19-B662-99225CDD68F0}" srcOrd="8" destOrd="0" parTransId="{BF722BC1-50FD-4BB3-B083-566966BEAB37}" sibTransId="{69A6CAC1-4A66-4A63-B93F-21870E7442A3}"/>
    <dgm:cxn modelId="{9B4DE952-B80B-496A-8CCB-BDBB5472921B}" srcId="{A0D95FEA-4B9E-4868-8116-7BDF729E0EF9}" destId="{10E91EE0-4582-4956-B014-5C2C8FAC785C}" srcOrd="0" destOrd="0" parTransId="{CCF6F2F4-08A6-470E-BA0B-059B85BAFD5A}" sibTransId="{3207929B-47B9-4E0C-97A6-BD8332B9012B}"/>
    <dgm:cxn modelId="{2674B5E2-BE45-40D8-991C-30F71FBD505B}" type="presParOf" srcId="{F5CF5AD2-EBE9-4559-851E-A53DF40EFF4B}" destId="{537B55C2-2BBF-4213-BA5D-986EDC0AF223}" srcOrd="0" destOrd="0" presId="urn:microsoft.com/office/officeart/2005/8/layout/radial3"/>
    <dgm:cxn modelId="{2136C201-123E-4C6A-8BF6-0B269A7B5773}" type="presParOf" srcId="{537B55C2-2BBF-4213-BA5D-986EDC0AF223}" destId="{D1DA358A-A097-475A-9650-C7BD52ECEADE}" srcOrd="0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3F41B44-CC8D-431F-A89B-F0570BE094B2}">
      <dgm:prSet phldrT="[Texte]"/>
      <dgm:spPr>
        <a:solidFill>
          <a:srgbClr val="71685A">
            <a:alpha val="50000"/>
          </a:srgbClr>
        </a:solidFill>
      </dgm:spPr>
      <dgm:t>
        <a:bodyPr/>
        <a:lstStyle/>
        <a:p>
          <a:r>
            <a:rPr lang="fr-CA" dirty="0" smtClean="0"/>
            <a:t>L’étudiant au cœur de nos préoccupations</a:t>
          </a:r>
          <a:endParaRPr lang="fr-CA" dirty="0"/>
        </a:p>
      </dgm:t>
    </dgm:pt>
    <dgm:pt modelId="{C4014A7D-D79F-4DD1-AD40-744A5AECB6EE}" type="parTrans" cxnId="{58F04172-85DF-401F-AC6F-9A275A7CDB80}">
      <dgm:prSet/>
      <dgm:spPr/>
      <dgm:t>
        <a:bodyPr/>
        <a:lstStyle/>
        <a:p>
          <a:endParaRPr lang="fr-CA"/>
        </a:p>
      </dgm:t>
    </dgm:pt>
    <dgm:pt modelId="{76C5DF9D-4E25-4319-B32C-EFD70B2AF5AA}" type="sibTrans" cxnId="{58F04172-85DF-401F-AC6F-9A275A7CDB80}">
      <dgm:prSet/>
      <dgm:spPr/>
      <dgm:t>
        <a:bodyPr/>
        <a:lstStyle/>
        <a:p>
          <a:endParaRPr lang="fr-CA"/>
        </a:p>
      </dgm:t>
    </dgm:pt>
    <dgm:pt modelId="{CC82C397-B6B7-4DCF-BD2B-02200AA7D754}">
      <dgm:prSet phldrT="[Texte]"/>
      <dgm:spPr>
        <a:solidFill>
          <a:srgbClr val="5CAC34">
            <a:alpha val="5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fr-CA" dirty="0" smtClean="0"/>
            <a:t>Apprentissage diversifié </a:t>
          </a:r>
          <a:endParaRPr lang="fr-CA" dirty="0"/>
        </a:p>
      </dgm:t>
    </dgm:pt>
    <dgm:pt modelId="{11313592-CAC1-44B4-A3E0-160B7CE4C399}" type="parTrans" cxnId="{2BA353CB-1012-470A-A9E7-067D82888B00}">
      <dgm:prSet/>
      <dgm:spPr/>
      <dgm:t>
        <a:bodyPr/>
        <a:lstStyle/>
        <a:p>
          <a:endParaRPr lang="fr-CA"/>
        </a:p>
      </dgm:t>
    </dgm:pt>
    <dgm:pt modelId="{51B9E17D-D32D-4271-9DB7-823C581E8157}" type="sibTrans" cxnId="{2BA353CB-1012-470A-A9E7-067D82888B00}">
      <dgm:prSet/>
      <dgm:spPr/>
      <dgm:t>
        <a:bodyPr/>
        <a:lstStyle/>
        <a:p>
          <a:endParaRPr lang="fr-CA"/>
        </a:p>
      </dgm:t>
    </dgm:pt>
    <dgm:pt modelId="{7C8350C0-D85B-462E-9B30-4705D2953961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Interactions assurées</a:t>
          </a:r>
          <a:endParaRPr lang="fr-CA" dirty="0"/>
        </a:p>
      </dgm:t>
    </dgm:pt>
    <dgm:pt modelId="{D25D282D-E42D-4E37-8D68-954F4386D827}" type="parTrans" cxnId="{CE56A00E-AB8E-4023-96F0-1F4A72348E2F}">
      <dgm:prSet/>
      <dgm:spPr/>
      <dgm:t>
        <a:bodyPr/>
        <a:lstStyle/>
        <a:p>
          <a:endParaRPr lang="fr-CA"/>
        </a:p>
      </dgm:t>
    </dgm:pt>
    <dgm:pt modelId="{3055AAC7-BD70-46B9-9484-99B90ABCC069}" type="sibTrans" cxnId="{CE56A00E-AB8E-4023-96F0-1F4A72348E2F}">
      <dgm:prSet/>
      <dgm:spPr/>
      <dgm:t>
        <a:bodyPr/>
        <a:lstStyle/>
        <a:p>
          <a:endParaRPr lang="fr-CA"/>
        </a:p>
      </dgm:t>
    </dgm:pt>
    <dgm:pt modelId="{13F26ECD-68D7-4D39-B903-DE9F3F26C850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Évaluation de qualité</a:t>
          </a:r>
          <a:endParaRPr lang="fr-CA" dirty="0"/>
        </a:p>
      </dgm:t>
    </dgm:pt>
    <dgm:pt modelId="{3C70E103-C4F9-49C1-9795-D70A6D2A6640}" type="parTrans" cxnId="{45FC1EBE-A0BF-468E-AAE7-A66826C26A10}">
      <dgm:prSet/>
      <dgm:spPr/>
      <dgm:t>
        <a:bodyPr/>
        <a:lstStyle/>
        <a:p>
          <a:endParaRPr lang="fr-CA"/>
        </a:p>
      </dgm:t>
    </dgm:pt>
    <dgm:pt modelId="{D9149D9C-DFB7-4FC3-8AF9-30E4C17B3176}" type="sibTrans" cxnId="{45FC1EBE-A0BF-468E-AAE7-A66826C26A10}">
      <dgm:prSet/>
      <dgm:spPr/>
      <dgm:t>
        <a:bodyPr/>
        <a:lstStyle/>
        <a:p>
          <a:endParaRPr lang="fr-CA"/>
        </a:p>
      </dgm:t>
    </dgm:pt>
    <dgm:pt modelId="{4D0EA0E9-FB11-48DA-9318-7BA8F763E3B6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Encadrement personnalisé</a:t>
          </a:r>
          <a:endParaRPr lang="fr-CA" dirty="0"/>
        </a:p>
      </dgm:t>
    </dgm:pt>
    <dgm:pt modelId="{0EEFD6E0-50F6-480D-A026-3151BFDB3D60}" type="sibTrans" cxnId="{52BD246B-9836-49A4-969D-6054D5D00854}">
      <dgm:prSet/>
      <dgm:spPr/>
      <dgm:t>
        <a:bodyPr/>
        <a:lstStyle/>
        <a:p>
          <a:endParaRPr lang="fr-CA"/>
        </a:p>
      </dgm:t>
    </dgm:pt>
    <dgm:pt modelId="{14F4CFE5-58EA-4B66-B394-F9C4D41AC0CF}" type="parTrans" cxnId="{52BD246B-9836-49A4-969D-6054D5D00854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5428AC3E-7B9B-4C21-A8F0-D39912E3969C}" type="pres">
      <dgm:prSet presAssocID="{43F41B44-CC8D-431F-A89B-F0570BE094B2}" presName="centerShape" presStyleLbl="vennNode1" presStyleIdx="0" presStyleCnt="5"/>
      <dgm:spPr/>
      <dgm:t>
        <a:bodyPr/>
        <a:lstStyle/>
        <a:p>
          <a:endParaRPr lang="fr-CA"/>
        </a:p>
      </dgm:t>
    </dgm:pt>
    <dgm:pt modelId="{C9633262-B838-4F4D-9AFF-3F9BDC5019F1}" type="pres">
      <dgm:prSet presAssocID="{CC82C397-B6B7-4DCF-BD2B-02200AA7D75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B87169F-91A3-49CF-8D5A-A6C19850C1BA}" type="pres">
      <dgm:prSet presAssocID="{4D0EA0E9-FB11-48DA-9318-7BA8F763E3B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DAFA8AD-ECC3-4D1F-8756-A3B2DAD73D82}" type="pres">
      <dgm:prSet presAssocID="{7C8350C0-D85B-462E-9B30-4705D295396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2D87C46-4344-4457-A197-22C1417D3AE8}" type="pres">
      <dgm:prSet presAssocID="{13F26ECD-68D7-4D39-B903-DE9F3F26C85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2E10648A-7802-4488-B90E-298716219E45}" type="presOf" srcId="{43F41B44-CC8D-431F-A89B-F0570BE094B2}" destId="{5428AC3E-7B9B-4C21-A8F0-D39912E3969C}" srcOrd="0" destOrd="0" presId="urn:microsoft.com/office/officeart/2005/8/layout/radial3"/>
    <dgm:cxn modelId="{CE56A00E-AB8E-4023-96F0-1F4A72348E2F}" srcId="{43F41B44-CC8D-431F-A89B-F0570BE094B2}" destId="{7C8350C0-D85B-462E-9B30-4705D2953961}" srcOrd="2" destOrd="0" parTransId="{D25D282D-E42D-4E37-8D68-954F4386D827}" sibTransId="{3055AAC7-BD70-46B9-9484-99B90ABCC069}"/>
    <dgm:cxn modelId="{45FC1EBE-A0BF-468E-AAE7-A66826C26A10}" srcId="{43F41B44-CC8D-431F-A89B-F0570BE094B2}" destId="{13F26ECD-68D7-4D39-B903-DE9F3F26C850}" srcOrd="3" destOrd="0" parTransId="{3C70E103-C4F9-49C1-9795-D70A6D2A6640}" sibTransId="{D9149D9C-DFB7-4FC3-8AF9-30E4C17B3176}"/>
    <dgm:cxn modelId="{04A82DF4-F93C-458B-8843-2F8FB6FE6955}" type="presOf" srcId="{A0D95FEA-4B9E-4868-8116-7BDF729E0EF9}" destId="{F5CF5AD2-EBE9-4559-851E-A53DF40EFF4B}" srcOrd="0" destOrd="0" presId="urn:microsoft.com/office/officeart/2005/8/layout/radial3"/>
    <dgm:cxn modelId="{DEA778E4-DEDC-4CF7-BC8F-ED4E52461606}" type="presOf" srcId="{7C8350C0-D85B-462E-9B30-4705D2953961}" destId="{BDAFA8AD-ECC3-4D1F-8756-A3B2DAD73D82}" srcOrd="0" destOrd="0" presId="urn:microsoft.com/office/officeart/2005/8/layout/radial3"/>
    <dgm:cxn modelId="{58F04172-85DF-401F-AC6F-9A275A7CDB80}" srcId="{A0D95FEA-4B9E-4868-8116-7BDF729E0EF9}" destId="{43F41B44-CC8D-431F-A89B-F0570BE094B2}" srcOrd="0" destOrd="0" parTransId="{C4014A7D-D79F-4DD1-AD40-744A5AECB6EE}" sibTransId="{76C5DF9D-4E25-4319-B32C-EFD70B2AF5AA}"/>
    <dgm:cxn modelId="{E9EB9349-2726-4D68-B85B-E52053D7123F}" type="presOf" srcId="{4D0EA0E9-FB11-48DA-9318-7BA8F763E3B6}" destId="{FB87169F-91A3-49CF-8D5A-A6C19850C1BA}" srcOrd="0" destOrd="0" presId="urn:microsoft.com/office/officeart/2005/8/layout/radial3"/>
    <dgm:cxn modelId="{D4A3FA72-CA2C-4662-B66B-BE726C60FEAB}" type="presOf" srcId="{CC82C397-B6B7-4DCF-BD2B-02200AA7D754}" destId="{C9633262-B838-4F4D-9AFF-3F9BDC5019F1}" srcOrd="0" destOrd="0" presId="urn:microsoft.com/office/officeart/2005/8/layout/radial3"/>
    <dgm:cxn modelId="{B301D4AC-5BCB-478E-AFD0-391D2ECCFD85}" type="presOf" srcId="{13F26ECD-68D7-4D39-B903-DE9F3F26C850}" destId="{72D87C46-4344-4457-A197-22C1417D3AE8}" srcOrd="0" destOrd="0" presId="urn:microsoft.com/office/officeart/2005/8/layout/radial3"/>
    <dgm:cxn modelId="{2BA353CB-1012-470A-A9E7-067D82888B00}" srcId="{43F41B44-CC8D-431F-A89B-F0570BE094B2}" destId="{CC82C397-B6B7-4DCF-BD2B-02200AA7D754}" srcOrd="0" destOrd="0" parTransId="{11313592-CAC1-44B4-A3E0-160B7CE4C399}" sibTransId="{51B9E17D-D32D-4271-9DB7-823C581E8157}"/>
    <dgm:cxn modelId="{52BD246B-9836-49A4-969D-6054D5D00854}" srcId="{43F41B44-CC8D-431F-A89B-F0570BE094B2}" destId="{4D0EA0E9-FB11-48DA-9318-7BA8F763E3B6}" srcOrd="1" destOrd="0" parTransId="{14F4CFE5-58EA-4B66-B394-F9C4D41AC0CF}" sibTransId="{0EEFD6E0-50F6-480D-A026-3151BFDB3D60}"/>
    <dgm:cxn modelId="{A7BC82F2-DF3B-43A6-8404-E2B156D770D0}" type="presParOf" srcId="{F5CF5AD2-EBE9-4559-851E-A53DF40EFF4B}" destId="{537B55C2-2BBF-4213-BA5D-986EDC0AF223}" srcOrd="0" destOrd="0" presId="urn:microsoft.com/office/officeart/2005/8/layout/radial3"/>
    <dgm:cxn modelId="{5A5CC1D9-2644-4744-81FA-24AB84018589}" type="presParOf" srcId="{537B55C2-2BBF-4213-BA5D-986EDC0AF223}" destId="{5428AC3E-7B9B-4C21-A8F0-D39912E3969C}" srcOrd="0" destOrd="0" presId="urn:microsoft.com/office/officeart/2005/8/layout/radial3"/>
    <dgm:cxn modelId="{17812BC0-2860-4C5B-9908-2A67EA3BDEC4}" type="presParOf" srcId="{537B55C2-2BBF-4213-BA5D-986EDC0AF223}" destId="{C9633262-B838-4F4D-9AFF-3F9BDC5019F1}" srcOrd="1" destOrd="0" presId="urn:microsoft.com/office/officeart/2005/8/layout/radial3"/>
    <dgm:cxn modelId="{7581B745-B612-44AF-8B87-FF621F9ADDAD}" type="presParOf" srcId="{537B55C2-2BBF-4213-BA5D-986EDC0AF223}" destId="{FB87169F-91A3-49CF-8D5A-A6C19850C1BA}" srcOrd="2" destOrd="0" presId="urn:microsoft.com/office/officeart/2005/8/layout/radial3"/>
    <dgm:cxn modelId="{02731EE2-7C15-42B7-A538-EBF2AFE28583}" type="presParOf" srcId="{537B55C2-2BBF-4213-BA5D-986EDC0AF223}" destId="{BDAFA8AD-ECC3-4D1F-8756-A3B2DAD73D82}" srcOrd="3" destOrd="0" presId="urn:microsoft.com/office/officeart/2005/8/layout/radial3"/>
    <dgm:cxn modelId="{DF6AEDF7-B742-49D0-89B2-01087BB5540D}" type="presParOf" srcId="{537B55C2-2BBF-4213-BA5D-986EDC0AF223}" destId="{72D87C46-4344-4457-A197-22C1417D3AE8}" srcOrd="4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0E91EE0-4582-4956-B014-5C2C8FAC785C}">
      <dgm:prSet/>
      <dgm:spPr/>
      <dgm:t>
        <a:bodyPr/>
        <a:lstStyle/>
        <a:p>
          <a:r>
            <a:rPr lang="fr-FR" b="1" dirty="0" smtClean="0"/>
            <a:t>enseignement et apprentissage à distance</a:t>
          </a:r>
          <a:endParaRPr lang="fr-CA" dirty="0"/>
        </a:p>
      </dgm:t>
    </dgm:pt>
    <dgm:pt modelId="{CCF6F2F4-08A6-470E-BA0B-059B85BAFD5A}" type="parTrans" cxnId="{9B4DE952-B80B-496A-8CCB-BDBB5472921B}">
      <dgm:prSet/>
      <dgm:spPr/>
      <dgm:t>
        <a:bodyPr/>
        <a:lstStyle/>
        <a:p>
          <a:endParaRPr lang="fr-CA"/>
        </a:p>
      </dgm:t>
    </dgm:pt>
    <dgm:pt modelId="{3207929B-47B9-4E0C-97A6-BD8332B9012B}" type="sibTrans" cxnId="{9B4DE952-B80B-496A-8CCB-BDBB5472921B}">
      <dgm:prSet/>
      <dgm:spPr/>
      <dgm:t>
        <a:bodyPr/>
        <a:lstStyle/>
        <a:p>
          <a:endParaRPr lang="fr-CA"/>
        </a:p>
      </dgm:t>
    </dgm:pt>
    <dgm:pt modelId="{6CA55B9D-E511-4B80-B862-16CA9C4559D5}">
      <dgm:prSet/>
      <dgm:spPr/>
      <dgm:t>
        <a:bodyPr/>
        <a:lstStyle/>
        <a:p>
          <a:endParaRPr lang="fr-CA" dirty="0"/>
        </a:p>
      </dgm:t>
    </dgm:pt>
    <dgm:pt modelId="{8C17BF3B-AD53-4BD2-95EA-9E8162E9F726}" type="parTrans" cxnId="{F1D21D55-FAF8-4941-BC05-F01CF80A80A1}">
      <dgm:prSet/>
      <dgm:spPr/>
      <dgm:t>
        <a:bodyPr/>
        <a:lstStyle/>
        <a:p>
          <a:endParaRPr lang="fr-CA"/>
        </a:p>
      </dgm:t>
    </dgm:pt>
    <dgm:pt modelId="{668F9771-CB0F-459B-8071-6A447E1000E5}" type="sibTrans" cxnId="{F1D21D55-FAF8-4941-BC05-F01CF80A80A1}">
      <dgm:prSet/>
      <dgm:spPr/>
      <dgm:t>
        <a:bodyPr/>
        <a:lstStyle/>
        <a:p>
          <a:endParaRPr lang="fr-CA"/>
        </a:p>
      </dgm:t>
    </dgm:pt>
    <dgm:pt modelId="{FA7D930F-B311-4C3C-B36A-A3CFC3A7BE16}">
      <dgm:prSet/>
      <dgm:spPr/>
      <dgm:t>
        <a:bodyPr/>
        <a:lstStyle/>
        <a:p>
          <a:endParaRPr lang="fr-CA" dirty="0"/>
        </a:p>
      </dgm:t>
    </dgm:pt>
    <dgm:pt modelId="{339F1706-5ABB-4839-B50A-D467135A5E6D}" type="parTrans" cxnId="{BE534B38-9A48-457E-A186-D4C8A5E9D546}">
      <dgm:prSet/>
      <dgm:spPr/>
      <dgm:t>
        <a:bodyPr/>
        <a:lstStyle/>
        <a:p>
          <a:endParaRPr lang="fr-CA"/>
        </a:p>
      </dgm:t>
    </dgm:pt>
    <dgm:pt modelId="{EA803221-06C2-40D4-B6F2-E14E3781F84D}" type="sibTrans" cxnId="{BE534B38-9A48-457E-A186-D4C8A5E9D546}">
      <dgm:prSet/>
      <dgm:spPr/>
      <dgm:t>
        <a:bodyPr/>
        <a:lstStyle/>
        <a:p>
          <a:endParaRPr lang="fr-CA"/>
        </a:p>
      </dgm:t>
    </dgm:pt>
    <dgm:pt modelId="{EB1B246A-FD8E-480B-BA99-6351E96AA2EF}">
      <dgm:prSet/>
      <dgm:spPr/>
      <dgm:t>
        <a:bodyPr/>
        <a:lstStyle/>
        <a:p>
          <a:endParaRPr lang="fr-CA" dirty="0"/>
        </a:p>
      </dgm:t>
    </dgm:pt>
    <dgm:pt modelId="{A9CEBEC3-CDEA-4223-BE9A-8F1B35440614}" type="parTrans" cxnId="{AA01DEC2-8BF3-4BAA-9829-121C67F0BCE1}">
      <dgm:prSet/>
      <dgm:spPr/>
      <dgm:t>
        <a:bodyPr/>
        <a:lstStyle/>
        <a:p>
          <a:endParaRPr lang="fr-CA"/>
        </a:p>
      </dgm:t>
    </dgm:pt>
    <dgm:pt modelId="{7A926901-29CF-4B26-A5E2-1BB5A1103655}" type="sibTrans" cxnId="{AA01DEC2-8BF3-4BAA-9829-121C67F0BCE1}">
      <dgm:prSet/>
      <dgm:spPr/>
      <dgm:t>
        <a:bodyPr/>
        <a:lstStyle/>
        <a:p>
          <a:endParaRPr lang="fr-CA"/>
        </a:p>
      </dgm:t>
    </dgm:pt>
    <dgm:pt modelId="{732EF23A-51A3-45CD-91EF-A3EC47894A88}">
      <dgm:prSet/>
      <dgm:spPr/>
      <dgm:t>
        <a:bodyPr/>
        <a:lstStyle/>
        <a:p>
          <a:endParaRPr lang="fr-CA" dirty="0"/>
        </a:p>
      </dgm:t>
    </dgm:pt>
    <dgm:pt modelId="{8D655589-E7FF-49FE-91EA-416CF4F7351D}" type="parTrans" cxnId="{048407E1-2B99-4EA6-8788-2F9DFB0D4922}">
      <dgm:prSet/>
      <dgm:spPr/>
      <dgm:t>
        <a:bodyPr/>
        <a:lstStyle/>
        <a:p>
          <a:endParaRPr lang="fr-CA"/>
        </a:p>
      </dgm:t>
    </dgm:pt>
    <dgm:pt modelId="{BDC98B94-61AB-4C8C-A3C5-C0D6FF23B811}" type="sibTrans" cxnId="{048407E1-2B99-4EA6-8788-2F9DFB0D4922}">
      <dgm:prSet/>
      <dgm:spPr/>
      <dgm:t>
        <a:bodyPr/>
        <a:lstStyle/>
        <a:p>
          <a:endParaRPr lang="fr-CA"/>
        </a:p>
      </dgm:t>
    </dgm:pt>
    <dgm:pt modelId="{18EC7913-AD9A-4890-8FF3-A14ACFBABED3}">
      <dgm:prSet/>
      <dgm:spPr/>
      <dgm:t>
        <a:bodyPr/>
        <a:lstStyle/>
        <a:p>
          <a:endParaRPr lang="fr-CA" dirty="0"/>
        </a:p>
      </dgm:t>
    </dgm:pt>
    <dgm:pt modelId="{0755D188-53CE-4E10-ACED-C29E6D311F1F}" type="parTrans" cxnId="{90DC6F8D-EA95-411B-8DA0-0A22B06F4A3B}">
      <dgm:prSet/>
      <dgm:spPr/>
      <dgm:t>
        <a:bodyPr/>
        <a:lstStyle/>
        <a:p>
          <a:endParaRPr lang="fr-CA"/>
        </a:p>
      </dgm:t>
    </dgm:pt>
    <dgm:pt modelId="{68A28AEE-2992-4454-B1DC-A50E9BF89379}" type="sibTrans" cxnId="{90DC6F8D-EA95-411B-8DA0-0A22B06F4A3B}">
      <dgm:prSet/>
      <dgm:spPr/>
      <dgm:t>
        <a:bodyPr/>
        <a:lstStyle/>
        <a:p>
          <a:endParaRPr lang="fr-CA"/>
        </a:p>
      </dgm:t>
    </dgm:pt>
    <dgm:pt modelId="{F98DE2B3-7D19-4D6F-9FEC-DEFC00DDEC03}">
      <dgm:prSet/>
      <dgm:spPr/>
      <dgm:t>
        <a:bodyPr/>
        <a:lstStyle/>
        <a:p>
          <a:endParaRPr lang="fr-CA" dirty="0"/>
        </a:p>
      </dgm:t>
    </dgm:pt>
    <dgm:pt modelId="{C781013D-2436-46AC-B5B8-39D1412EB05E}" type="parTrans" cxnId="{A8EC6936-5438-42D1-A431-A83EC8A25511}">
      <dgm:prSet/>
      <dgm:spPr/>
      <dgm:t>
        <a:bodyPr/>
        <a:lstStyle/>
        <a:p>
          <a:endParaRPr lang="fr-CA"/>
        </a:p>
      </dgm:t>
    </dgm:pt>
    <dgm:pt modelId="{EDE14492-5EEF-4BF5-86AF-AC823A4DCB04}" type="sibTrans" cxnId="{A8EC6936-5438-42D1-A431-A83EC8A25511}">
      <dgm:prSet/>
      <dgm:spPr/>
      <dgm:t>
        <a:bodyPr/>
        <a:lstStyle/>
        <a:p>
          <a:endParaRPr lang="fr-CA"/>
        </a:p>
      </dgm:t>
    </dgm:pt>
    <dgm:pt modelId="{854E73C2-C2B6-4550-BD8E-A5AF99020822}">
      <dgm:prSet/>
      <dgm:spPr/>
      <dgm:t>
        <a:bodyPr/>
        <a:lstStyle/>
        <a:p>
          <a:endParaRPr lang="fr-CA" dirty="0"/>
        </a:p>
      </dgm:t>
    </dgm:pt>
    <dgm:pt modelId="{47C535CD-5A70-4711-BCA6-0B4FBF12F5F8}" type="parTrans" cxnId="{426A713C-BB6D-4486-8ECC-7957A4B3CD07}">
      <dgm:prSet/>
      <dgm:spPr/>
      <dgm:t>
        <a:bodyPr/>
        <a:lstStyle/>
        <a:p>
          <a:endParaRPr lang="fr-CA"/>
        </a:p>
      </dgm:t>
    </dgm:pt>
    <dgm:pt modelId="{21CA67CC-3525-414D-8200-708C98F0A200}" type="sibTrans" cxnId="{426A713C-BB6D-4486-8ECC-7957A4B3CD07}">
      <dgm:prSet/>
      <dgm:spPr/>
      <dgm:t>
        <a:bodyPr/>
        <a:lstStyle/>
        <a:p>
          <a:endParaRPr lang="fr-CA"/>
        </a:p>
      </dgm:t>
    </dgm:pt>
    <dgm:pt modelId="{1FCBF236-EAB4-4B19-B662-99225CDD68F0}">
      <dgm:prSet/>
      <dgm:spPr/>
      <dgm:t>
        <a:bodyPr/>
        <a:lstStyle/>
        <a:p>
          <a:endParaRPr lang="fr-CA" dirty="0"/>
        </a:p>
      </dgm:t>
    </dgm:pt>
    <dgm:pt modelId="{BF722BC1-50FD-4BB3-B083-566966BEAB37}" type="parTrans" cxnId="{F086BC5A-303D-459A-A4A4-850DDB476BEE}">
      <dgm:prSet/>
      <dgm:spPr/>
      <dgm:t>
        <a:bodyPr/>
        <a:lstStyle/>
        <a:p>
          <a:endParaRPr lang="fr-CA"/>
        </a:p>
      </dgm:t>
    </dgm:pt>
    <dgm:pt modelId="{69A6CAC1-4A66-4A63-B93F-21870E7442A3}" type="sibTrans" cxnId="{F086BC5A-303D-459A-A4A4-850DDB476BEE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D1DA358A-A097-475A-9650-C7BD52ECEADE}" type="pres">
      <dgm:prSet presAssocID="{10E91EE0-4582-4956-B014-5C2C8FAC785C}" presName="centerShape" presStyleLbl="vennNode1" presStyleIdx="0" presStyleCnt="1"/>
      <dgm:spPr/>
      <dgm:t>
        <a:bodyPr/>
        <a:lstStyle/>
        <a:p>
          <a:endParaRPr lang="fr-CA"/>
        </a:p>
      </dgm:t>
    </dgm:pt>
  </dgm:ptLst>
  <dgm:cxnLst>
    <dgm:cxn modelId="{A8EC6936-5438-42D1-A431-A83EC8A25511}" srcId="{A0D95FEA-4B9E-4868-8116-7BDF729E0EF9}" destId="{F98DE2B3-7D19-4D6F-9FEC-DEFC00DDEC03}" srcOrd="6" destOrd="0" parTransId="{C781013D-2436-46AC-B5B8-39D1412EB05E}" sibTransId="{EDE14492-5EEF-4BF5-86AF-AC823A4DCB04}"/>
    <dgm:cxn modelId="{048407E1-2B99-4EA6-8788-2F9DFB0D4922}" srcId="{A0D95FEA-4B9E-4868-8116-7BDF729E0EF9}" destId="{732EF23A-51A3-45CD-91EF-A3EC47894A88}" srcOrd="4" destOrd="0" parTransId="{8D655589-E7FF-49FE-91EA-416CF4F7351D}" sibTransId="{BDC98B94-61AB-4C8C-A3C5-C0D6FF23B811}"/>
    <dgm:cxn modelId="{F1D21D55-FAF8-4941-BC05-F01CF80A80A1}" srcId="{A0D95FEA-4B9E-4868-8116-7BDF729E0EF9}" destId="{6CA55B9D-E511-4B80-B862-16CA9C4559D5}" srcOrd="1" destOrd="0" parTransId="{8C17BF3B-AD53-4BD2-95EA-9E8162E9F726}" sibTransId="{668F9771-CB0F-459B-8071-6A447E1000E5}"/>
    <dgm:cxn modelId="{03122313-1946-4121-8AA1-02B6CCB0976D}" type="presOf" srcId="{A0D95FEA-4B9E-4868-8116-7BDF729E0EF9}" destId="{F5CF5AD2-EBE9-4559-851E-A53DF40EFF4B}" srcOrd="0" destOrd="0" presId="urn:microsoft.com/office/officeart/2005/8/layout/radial3"/>
    <dgm:cxn modelId="{426A713C-BB6D-4486-8ECC-7957A4B3CD07}" srcId="{A0D95FEA-4B9E-4868-8116-7BDF729E0EF9}" destId="{854E73C2-C2B6-4550-BD8E-A5AF99020822}" srcOrd="7" destOrd="0" parTransId="{47C535CD-5A70-4711-BCA6-0B4FBF12F5F8}" sibTransId="{21CA67CC-3525-414D-8200-708C98F0A200}"/>
    <dgm:cxn modelId="{AA01DEC2-8BF3-4BAA-9829-121C67F0BCE1}" srcId="{A0D95FEA-4B9E-4868-8116-7BDF729E0EF9}" destId="{EB1B246A-FD8E-480B-BA99-6351E96AA2EF}" srcOrd="3" destOrd="0" parTransId="{A9CEBEC3-CDEA-4223-BE9A-8F1B35440614}" sibTransId="{7A926901-29CF-4B26-A5E2-1BB5A1103655}"/>
    <dgm:cxn modelId="{BE534B38-9A48-457E-A186-D4C8A5E9D546}" srcId="{A0D95FEA-4B9E-4868-8116-7BDF729E0EF9}" destId="{FA7D930F-B311-4C3C-B36A-A3CFC3A7BE16}" srcOrd="2" destOrd="0" parTransId="{339F1706-5ABB-4839-B50A-D467135A5E6D}" sibTransId="{EA803221-06C2-40D4-B6F2-E14E3781F84D}"/>
    <dgm:cxn modelId="{90DC6F8D-EA95-411B-8DA0-0A22B06F4A3B}" srcId="{A0D95FEA-4B9E-4868-8116-7BDF729E0EF9}" destId="{18EC7913-AD9A-4890-8FF3-A14ACFBABED3}" srcOrd="5" destOrd="0" parTransId="{0755D188-53CE-4E10-ACED-C29E6D311F1F}" sibTransId="{68A28AEE-2992-4454-B1DC-A50E9BF89379}"/>
    <dgm:cxn modelId="{F086BC5A-303D-459A-A4A4-850DDB476BEE}" srcId="{A0D95FEA-4B9E-4868-8116-7BDF729E0EF9}" destId="{1FCBF236-EAB4-4B19-B662-99225CDD68F0}" srcOrd="8" destOrd="0" parTransId="{BF722BC1-50FD-4BB3-B083-566966BEAB37}" sibTransId="{69A6CAC1-4A66-4A63-B93F-21870E7442A3}"/>
    <dgm:cxn modelId="{9B4DE952-B80B-496A-8CCB-BDBB5472921B}" srcId="{A0D95FEA-4B9E-4868-8116-7BDF729E0EF9}" destId="{10E91EE0-4582-4956-B014-5C2C8FAC785C}" srcOrd="0" destOrd="0" parTransId="{CCF6F2F4-08A6-470E-BA0B-059B85BAFD5A}" sibTransId="{3207929B-47B9-4E0C-97A6-BD8332B9012B}"/>
    <dgm:cxn modelId="{382F88D2-7AB7-40CE-AFC8-894CEA09F8F8}" type="presOf" srcId="{10E91EE0-4582-4956-B014-5C2C8FAC785C}" destId="{D1DA358A-A097-475A-9650-C7BD52ECEADE}" srcOrd="0" destOrd="0" presId="urn:microsoft.com/office/officeart/2005/8/layout/radial3"/>
    <dgm:cxn modelId="{8CAF2CE7-10B5-4C8D-B6B3-291F731A2DCA}" type="presParOf" srcId="{F5CF5AD2-EBE9-4559-851E-A53DF40EFF4B}" destId="{537B55C2-2BBF-4213-BA5D-986EDC0AF223}" srcOrd="0" destOrd="0" presId="urn:microsoft.com/office/officeart/2005/8/layout/radial3"/>
    <dgm:cxn modelId="{9D306D9F-C4C1-4526-B61F-CCEE1A5E549B}" type="presParOf" srcId="{537B55C2-2BBF-4213-BA5D-986EDC0AF223}" destId="{D1DA358A-A097-475A-9650-C7BD52ECEADE}" srcOrd="0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3F41B44-CC8D-431F-A89B-F0570BE094B2}">
      <dgm:prSet phldrT="[Texte]"/>
      <dgm:spPr>
        <a:solidFill>
          <a:srgbClr val="71685A">
            <a:alpha val="50000"/>
          </a:srgbClr>
        </a:solidFill>
      </dgm:spPr>
      <dgm:t>
        <a:bodyPr/>
        <a:lstStyle/>
        <a:p>
          <a:r>
            <a:rPr lang="fr-CA" dirty="0" smtClean="0"/>
            <a:t>L’étudiant au cœur de nos préoccupations</a:t>
          </a:r>
          <a:endParaRPr lang="fr-CA" dirty="0"/>
        </a:p>
      </dgm:t>
    </dgm:pt>
    <dgm:pt modelId="{C4014A7D-D79F-4DD1-AD40-744A5AECB6EE}" type="parTrans" cxnId="{58F04172-85DF-401F-AC6F-9A275A7CDB80}">
      <dgm:prSet/>
      <dgm:spPr/>
      <dgm:t>
        <a:bodyPr/>
        <a:lstStyle/>
        <a:p>
          <a:endParaRPr lang="fr-CA"/>
        </a:p>
      </dgm:t>
    </dgm:pt>
    <dgm:pt modelId="{76C5DF9D-4E25-4319-B32C-EFD70B2AF5AA}" type="sibTrans" cxnId="{58F04172-85DF-401F-AC6F-9A275A7CDB80}">
      <dgm:prSet/>
      <dgm:spPr/>
      <dgm:t>
        <a:bodyPr/>
        <a:lstStyle/>
        <a:p>
          <a:endParaRPr lang="fr-CA"/>
        </a:p>
      </dgm:t>
    </dgm:pt>
    <dgm:pt modelId="{CC82C397-B6B7-4DCF-BD2B-02200AA7D754}">
      <dgm:prSet phldrT="[Texte]"/>
      <dgm:spPr>
        <a:solidFill>
          <a:srgbClr val="5CAC34">
            <a:alpha val="5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fr-CA" dirty="0" smtClean="0"/>
            <a:t>Apprentissage diversifié </a:t>
          </a:r>
          <a:endParaRPr lang="fr-CA" dirty="0"/>
        </a:p>
      </dgm:t>
    </dgm:pt>
    <dgm:pt modelId="{11313592-CAC1-44B4-A3E0-160B7CE4C399}" type="parTrans" cxnId="{2BA353CB-1012-470A-A9E7-067D82888B00}">
      <dgm:prSet/>
      <dgm:spPr/>
      <dgm:t>
        <a:bodyPr/>
        <a:lstStyle/>
        <a:p>
          <a:endParaRPr lang="fr-CA"/>
        </a:p>
      </dgm:t>
    </dgm:pt>
    <dgm:pt modelId="{51B9E17D-D32D-4271-9DB7-823C581E8157}" type="sibTrans" cxnId="{2BA353CB-1012-470A-A9E7-067D82888B00}">
      <dgm:prSet/>
      <dgm:spPr/>
      <dgm:t>
        <a:bodyPr/>
        <a:lstStyle/>
        <a:p>
          <a:endParaRPr lang="fr-CA"/>
        </a:p>
      </dgm:t>
    </dgm:pt>
    <dgm:pt modelId="{7C8350C0-D85B-462E-9B30-4705D2953961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Interactions assurées</a:t>
          </a:r>
          <a:endParaRPr lang="fr-CA" dirty="0"/>
        </a:p>
      </dgm:t>
    </dgm:pt>
    <dgm:pt modelId="{D25D282D-E42D-4E37-8D68-954F4386D827}" type="parTrans" cxnId="{CE56A00E-AB8E-4023-96F0-1F4A72348E2F}">
      <dgm:prSet/>
      <dgm:spPr/>
      <dgm:t>
        <a:bodyPr/>
        <a:lstStyle/>
        <a:p>
          <a:endParaRPr lang="fr-CA"/>
        </a:p>
      </dgm:t>
    </dgm:pt>
    <dgm:pt modelId="{3055AAC7-BD70-46B9-9484-99B90ABCC069}" type="sibTrans" cxnId="{CE56A00E-AB8E-4023-96F0-1F4A72348E2F}">
      <dgm:prSet/>
      <dgm:spPr/>
      <dgm:t>
        <a:bodyPr/>
        <a:lstStyle/>
        <a:p>
          <a:endParaRPr lang="fr-CA"/>
        </a:p>
      </dgm:t>
    </dgm:pt>
    <dgm:pt modelId="{13F26ECD-68D7-4D39-B903-DE9F3F26C850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Évaluation de qualité</a:t>
          </a:r>
          <a:endParaRPr lang="fr-CA" dirty="0"/>
        </a:p>
      </dgm:t>
    </dgm:pt>
    <dgm:pt modelId="{3C70E103-C4F9-49C1-9795-D70A6D2A6640}" type="parTrans" cxnId="{45FC1EBE-A0BF-468E-AAE7-A66826C26A10}">
      <dgm:prSet/>
      <dgm:spPr/>
      <dgm:t>
        <a:bodyPr/>
        <a:lstStyle/>
        <a:p>
          <a:endParaRPr lang="fr-CA"/>
        </a:p>
      </dgm:t>
    </dgm:pt>
    <dgm:pt modelId="{D9149D9C-DFB7-4FC3-8AF9-30E4C17B3176}" type="sibTrans" cxnId="{45FC1EBE-A0BF-468E-AAE7-A66826C26A10}">
      <dgm:prSet/>
      <dgm:spPr/>
      <dgm:t>
        <a:bodyPr/>
        <a:lstStyle/>
        <a:p>
          <a:endParaRPr lang="fr-CA"/>
        </a:p>
      </dgm:t>
    </dgm:pt>
    <dgm:pt modelId="{4D0EA0E9-FB11-48DA-9318-7BA8F763E3B6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Encadrement personnalisé</a:t>
          </a:r>
          <a:endParaRPr lang="fr-CA" dirty="0"/>
        </a:p>
      </dgm:t>
    </dgm:pt>
    <dgm:pt modelId="{0EEFD6E0-50F6-480D-A026-3151BFDB3D60}" type="sibTrans" cxnId="{52BD246B-9836-49A4-969D-6054D5D00854}">
      <dgm:prSet/>
      <dgm:spPr/>
      <dgm:t>
        <a:bodyPr/>
        <a:lstStyle/>
        <a:p>
          <a:endParaRPr lang="fr-CA"/>
        </a:p>
      </dgm:t>
    </dgm:pt>
    <dgm:pt modelId="{14F4CFE5-58EA-4B66-B394-F9C4D41AC0CF}" type="parTrans" cxnId="{52BD246B-9836-49A4-969D-6054D5D00854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5428AC3E-7B9B-4C21-A8F0-D39912E3969C}" type="pres">
      <dgm:prSet presAssocID="{43F41B44-CC8D-431F-A89B-F0570BE094B2}" presName="centerShape" presStyleLbl="vennNode1" presStyleIdx="0" presStyleCnt="5"/>
      <dgm:spPr/>
      <dgm:t>
        <a:bodyPr/>
        <a:lstStyle/>
        <a:p>
          <a:endParaRPr lang="fr-CA"/>
        </a:p>
      </dgm:t>
    </dgm:pt>
    <dgm:pt modelId="{C9633262-B838-4F4D-9AFF-3F9BDC5019F1}" type="pres">
      <dgm:prSet presAssocID="{CC82C397-B6B7-4DCF-BD2B-02200AA7D75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B87169F-91A3-49CF-8D5A-A6C19850C1BA}" type="pres">
      <dgm:prSet presAssocID="{4D0EA0E9-FB11-48DA-9318-7BA8F763E3B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DAFA8AD-ECC3-4D1F-8756-A3B2DAD73D82}" type="pres">
      <dgm:prSet presAssocID="{7C8350C0-D85B-462E-9B30-4705D295396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2D87C46-4344-4457-A197-22C1417D3AE8}" type="pres">
      <dgm:prSet presAssocID="{13F26ECD-68D7-4D39-B903-DE9F3F26C85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4F556E7E-0519-43A6-B0B5-8682096A7926}" type="presOf" srcId="{43F41B44-CC8D-431F-A89B-F0570BE094B2}" destId="{5428AC3E-7B9B-4C21-A8F0-D39912E3969C}" srcOrd="0" destOrd="0" presId="urn:microsoft.com/office/officeart/2005/8/layout/radial3"/>
    <dgm:cxn modelId="{2BA353CB-1012-470A-A9E7-067D82888B00}" srcId="{43F41B44-CC8D-431F-A89B-F0570BE094B2}" destId="{CC82C397-B6B7-4DCF-BD2B-02200AA7D754}" srcOrd="0" destOrd="0" parTransId="{11313592-CAC1-44B4-A3E0-160B7CE4C399}" sibTransId="{51B9E17D-D32D-4271-9DB7-823C581E8157}"/>
    <dgm:cxn modelId="{C2CE2D02-EB79-4D12-B41B-3DC60D5F62BC}" type="presOf" srcId="{13F26ECD-68D7-4D39-B903-DE9F3F26C850}" destId="{72D87C46-4344-4457-A197-22C1417D3AE8}" srcOrd="0" destOrd="0" presId="urn:microsoft.com/office/officeart/2005/8/layout/radial3"/>
    <dgm:cxn modelId="{91237232-016A-495E-98B0-529E9B4B3DE0}" type="presOf" srcId="{7C8350C0-D85B-462E-9B30-4705D2953961}" destId="{BDAFA8AD-ECC3-4D1F-8756-A3B2DAD73D82}" srcOrd="0" destOrd="0" presId="urn:microsoft.com/office/officeart/2005/8/layout/radial3"/>
    <dgm:cxn modelId="{52BD246B-9836-49A4-969D-6054D5D00854}" srcId="{43F41B44-CC8D-431F-A89B-F0570BE094B2}" destId="{4D0EA0E9-FB11-48DA-9318-7BA8F763E3B6}" srcOrd="1" destOrd="0" parTransId="{14F4CFE5-58EA-4B66-B394-F9C4D41AC0CF}" sibTransId="{0EEFD6E0-50F6-480D-A026-3151BFDB3D60}"/>
    <dgm:cxn modelId="{C9AB6C1E-D8B6-4FDA-94B5-339354C3DF85}" type="presOf" srcId="{A0D95FEA-4B9E-4868-8116-7BDF729E0EF9}" destId="{F5CF5AD2-EBE9-4559-851E-A53DF40EFF4B}" srcOrd="0" destOrd="0" presId="urn:microsoft.com/office/officeart/2005/8/layout/radial3"/>
    <dgm:cxn modelId="{942C9822-296A-46DD-B04B-25587D66385B}" type="presOf" srcId="{4D0EA0E9-FB11-48DA-9318-7BA8F763E3B6}" destId="{FB87169F-91A3-49CF-8D5A-A6C19850C1BA}" srcOrd="0" destOrd="0" presId="urn:microsoft.com/office/officeart/2005/8/layout/radial3"/>
    <dgm:cxn modelId="{CE56A00E-AB8E-4023-96F0-1F4A72348E2F}" srcId="{43F41B44-CC8D-431F-A89B-F0570BE094B2}" destId="{7C8350C0-D85B-462E-9B30-4705D2953961}" srcOrd="2" destOrd="0" parTransId="{D25D282D-E42D-4E37-8D68-954F4386D827}" sibTransId="{3055AAC7-BD70-46B9-9484-99B90ABCC069}"/>
    <dgm:cxn modelId="{58F04172-85DF-401F-AC6F-9A275A7CDB80}" srcId="{A0D95FEA-4B9E-4868-8116-7BDF729E0EF9}" destId="{43F41B44-CC8D-431F-A89B-F0570BE094B2}" srcOrd="0" destOrd="0" parTransId="{C4014A7D-D79F-4DD1-AD40-744A5AECB6EE}" sibTransId="{76C5DF9D-4E25-4319-B32C-EFD70B2AF5AA}"/>
    <dgm:cxn modelId="{45FC1EBE-A0BF-468E-AAE7-A66826C26A10}" srcId="{43F41B44-CC8D-431F-A89B-F0570BE094B2}" destId="{13F26ECD-68D7-4D39-B903-DE9F3F26C850}" srcOrd="3" destOrd="0" parTransId="{3C70E103-C4F9-49C1-9795-D70A6D2A6640}" sibTransId="{D9149D9C-DFB7-4FC3-8AF9-30E4C17B3176}"/>
    <dgm:cxn modelId="{760AFDF1-CB56-4308-9380-9EF29237B0D4}" type="presOf" srcId="{CC82C397-B6B7-4DCF-BD2B-02200AA7D754}" destId="{C9633262-B838-4F4D-9AFF-3F9BDC5019F1}" srcOrd="0" destOrd="0" presId="urn:microsoft.com/office/officeart/2005/8/layout/radial3"/>
    <dgm:cxn modelId="{5FF34F69-D622-45C3-8767-F442E8C62C56}" type="presParOf" srcId="{F5CF5AD2-EBE9-4559-851E-A53DF40EFF4B}" destId="{537B55C2-2BBF-4213-BA5D-986EDC0AF223}" srcOrd="0" destOrd="0" presId="urn:microsoft.com/office/officeart/2005/8/layout/radial3"/>
    <dgm:cxn modelId="{33C68C43-856C-4042-B73B-55EDFF67A046}" type="presParOf" srcId="{537B55C2-2BBF-4213-BA5D-986EDC0AF223}" destId="{5428AC3E-7B9B-4C21-A8F0-D39912E3969C}" srcOrd="0" destOrd="0" presId="urn:microsoft.com/office/officeart/2005/8/layout/radial3"/>
    <dgm:cxn modelId="{5D33D835-DDCC-4177-9675-91772DC5FA5E}" type="presParOf" srcId="{537B55C2-2BBF-4213-BA5D-986EDC0AF223}" destId="{C9633262-B838-4F4D-9AFF-3F9BDC5019F1}" srcOrd="1" destOrd="0" presId="urn:microsoft.com/office/officeart/2005/8/layout/radial3"/>
    <dgm:cxn modelId="{BA16A873-8F23-4B53-9321-FCECB4D78624}" type="presParOf" srcId="{537B55C2-2BBF-4213-BA5D-986EDC0AF223}" destId="{FB87169F-91A3-49CF-8D5A-A6C19850C1BA}" srcOrd="2" destOrd="0" presId="urn:microsoft.com/office/officeart/2005/8/layout/radial3"/>
    <dgm:cxn modelId="{4287BF59-7E6F-4FFD-B8FA-55E8A157EFE1}" type="presParOf" srcId="{537B55C2-2BBF-4213-BA5D-986EDC0AF223}" destId="{BDAFA8AD-ECC3-4D1F-8756-A3B2DAD73D82}" srcOrd="3" destOrd="0" presId="urn:microsoft.com/office/officeart/2005/8/layout/radial3"/>
    <dgm:cxn modelId="{46B556BC-70F4-4BB3-9AFC-B6D24DEC5D9B}" type="presParOf" srcId="{537B55C2-2BBF-4213-BA5D-986EDC0AF223}" destId="{72D87C46-4344-4457-A197-22C1417D3AE8}" srcOrd="4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0E91EE0-4582-4956-B014-5C2C8FAC785C}">
      <dgm:prSet/>
      <dgm:spPr/>
      <dgm:t>
        <a:bodyPr/>
        <a:lstStyle/>
        <a:p>
          <a:r>
            <a:rPr lang="fr-FR" b="1" dirty="0" smtClean="0"/>
            <a:t>enseignement et apprentissage à distance</a:t>
          </a:r>
          <a:endParaRPr lang="fr-CA" dirty="0"/>
        </a:p>
      </dgm:t>
    </dgm:pt>
    <dgm:pt modelId="{CCF6F2F4-08A6-470E-BA0B-059B85BAFD5A}" type="parTrans" cxnId="{9B4DE952-B80B-496A-8CCB-BDBB5472921B}">
      <dgm:prSet/>
      <dgm:spPr/>
      <dgm:t>
        <a:bodyPr/>
        <a:lstStyle/>
        <a:p>
          <a:endParaRPr lang="fr-CA"/>
        </a:p>
      </dgm:t>
    </dgm:pt>
    <dgm:pt modelId="{3207929B-47B9-4E0C-97A6-BD8332B9012B}" type="sibTrans" cxnId="{9B4DE952-B80B-496A-8CCB-BDBB5472921B}">
      <dgm:prSet/>
      <dgm:spPr/>
      <dgm:t>
        <a:bodyPr/>
        <a:lstStyle/>
        <a:p>
          <a:endParaRPr lang="fr-CA"/>
        </a:p>
      </dgm:t>
    </dgm:pt>
    <dgm:pt modelId="{6CA55B9D-E511-4B80-B862-16CA9C4559D5}">
      <dgm:prSet/>
      <dgm:spPr/>
      <dgm:t>
        <a:bodyPr/>
        <a:lstStyle/>
        <a:p>
          <a:endParaRPr lang="fr-CA" dirty="0"/>
        </a:p>
      </dgm:t>
    </dgm:pt>
    <dgm:pt modelId="{8C17BF3B-AD53-4BD2-95EA-9E8162E9F726}" type="parTrans" cxnId="{F1D21D55-FAF8-4941-BC05-F01CF80A80A1}">
      <dgm:prSet/>
      <dgm:spPr/>
      <dgm:t>
        <a:bodyPr/>
        <a:lstStyle/>
        <a:p>
          <a:endParaRPr lang="fr-CA"/>
        </a:p>
      </dgm:t>
    </dgm:pt>
    <dgm:pt modelId="{668F9771-CB0F-459B-8071-6A447E1000E5}" type="sibTrans" cxnId="{F1D21D55-FAF8-4941-BC05-F01CF80A80A1}">
      <dgm:prSet/>
      <dgm:spPr/>
      <dgm:t>
        <a:bodyPr/>
        <a:lstStyle/>
        <a:p>
          <a:endParaRPr lang="fr-CA"/>
        </a:p>
      </dgm:t>
    </dgm:pt>
    <dgm:pt modelId="{FA7D930F-B311-4C3C-B36A-A3CFC3A7BE16}">
      <dgm:prSet/>
      <dgm:spPr/>
      <dgm:t>
        <a:bodyPr/>
        <a:lstStyle/>
        <a:p>
          <a:endParaRPr lang="fr-CA" dirty="0"/>
        </a:p>
      </dgm:t>
    </dgm:pt>
    <dgm:pt modelId="{339F1706-5ABB-4839-B50A-D467135A5E6D}" type="parTrans" cxnId="{BE534B38-9A48-457E-A186-D4C8A5E9D546}">
      <dgm:prSet/>
      <dgm:spPr/>
      <dgm:t>
        <a:bodyPr/>
        <a:lstStyle/>
        <a:p>
          <a:endParaRPr lang="fr-CA"/>
        </a:p>
      </dgm:t>
    </dgm:pt>
    <dgm:pt modelId="{EA803221-06C2-40D4-B6F2-E14E3781F84D}" type="sibTrans" cxnId="{BE534B38-9A48-457E-A186-D4C8A5E9D546}">
      <dgm:prSet/>
      <dgm:spPr/>
      <dgm:t>
        <a:bodyPr/>
        <a:lstStyle/>
        <a:p>
          <a:endParaRPr lang="fr-CA"/>
        </a:p>
      </dgm:t>
    </dgm:pt>
    <dgm:pt modelId="{EB1B246A-FD8E-480B-BA99-6351E96AA2EF}">
      <dgm:prSet/>
      <dgm:spPr/>
      <dgm:t>
        <a:bodyPr/>
        <a:lstStyle/>
        <a:p>
          <a:endParaRPr lang="fr-CA" dirty="0"/>
        </a:p>
      </dgm:t>
    </dgm:pt>
    <dgm:pt modelId="{A9CEBEC3-CDEA-4223-BE9A-8F1B35440614}" type="parTrans" cxnId="{AA01DEC2-8BF3-4BAA-9829-121C67F0BCE1}">
      <dgm:prSet/>
      <dgm:spPr/>
      <dgm:t>
        <a:bodyPr/>
        <a:lstStyle/>
        <a:p>
          <a:endParaRPr lang="fr-CA"/>
        </a:p>
      </dgm:t>
    </dgm:pt>
    <dgm:pt modelId="{7A926901-29CF-4B26-A5E2-1BB5A1103655}" type="sibTrans" cxnId="{AA01DEC2-8BF3-4BAA-9829-121C67F0BCE1}">
      <dgm:prSet/>
      <dgm:spPr/>
      <dgm:t>
        <a:bodyPr/>
        <a:lstStyle/>
        <a:p>
          <a:endParaRPr lang="fr-CA"/>
        </a:p>
      </dgm:t>
    </dgm:pt>
    <dgm:pt modelId="{732EF23A-51A3-45CD-91EF-A3EC47894A88}">
      <dgm:prSet/>
      <dgm:spPr/>
      <dgm:t>
        <a:bodyPr/>
        <a:lstStyle/>
        <a:p>
          <a:endParaRPr lang="fr-CA" dirty="0"/>
        </a:p>
      </dgm:t>
    </dgm:pt>
    <dgm:pt modelId="{8D655589-E7FF-49FE-91EA-416CF4F7351D}" type="parTrans" cxnId="{048407E1-2B99-4EA6-8788-2F9DFB0D4922}">
      <dgm:prSet/>
      <dgm:spPr/>
      <dgm:t>
        <a:bodyPr/>
        <a:lstStyle/>
        <a:p>
          <a:endParaRPr lang="fr-CA"/>
        </a:p>
      </dgm:t>
    </dgm:pt>
    <dgm:pt modelId="{BDC98B94-61AB-4C8C-A3C5-C0D6FF23B811}" type="sibTrans" cxnId="{048407E1-2B99-4EA6-8788-2F9DFB0D4922}">
      <dgm:prSet/>
      <dgm:spPr/>
      <dgm:t>
        <a:bodyPr/>
        <a:lstStyle/>
        <a:p>
          <a:endParaRPr lang="fr-CA"/>
        </a:p>
      </dgm:t>
    </dgm:pt>
    <dgm:pt modelId="{18EC7913-AD9A-4890-8FF3-A14ACFBABED3}">
      <dgm:prSet/>
      <dgm:spPr/>
      <dgm:t>
        <a:bodyPr/>
        <a:lstStyle/>
        <a:p>
          <a:endParaRPr lang="fr-CA" dirty="0"/>
        </a:p>
      </dgm:t>
    </dgm:pt>
    <dgm:pt modelId="{0755D188-53CE-4E10-ACED-C29E6D311F1F}" type="parTrans" cxnId="{90DC6F8D-EA95-411B-8DA0-0A22B06F4A3B}">
      <dgm:prSet/>
      <dgm:spPr/>
      <dgm:t>
        <a:bodyPr/>
        <a:lstStyle/>
        <a:p>
          <a:endParaRPr lang="fr-CA"/>
        </a:p>
      </dgm:t>
    </dgm:pt>
    <dgm:pt modelId="{68A28AEE-2992-4454-B1DC-A50E9BF89379}" type="sibTrans" cxnId="{90DC6F8D-EA95-411B-8DA0-0A22B06F4A3B}">
      <dgm:prSet/>
      <dgm:spPr/>
      <dgm:t>
        <a:bodyPr/>
        <a:lstStyle/>
        <a:p>
          <a:endParaRPr lang="fr-CA"/>
        </a:p>
      </dgm:t>
    </dgm:pt>
    <dgm:pt modelId="{F98DE2B3-7D19-4D6F-9FEC-DEFC00DDEC03}">
      <dgm:prSet/>
      <dgm:spPr/>
      <dgm:t>
        <a:bodyPr/>
        <a:lstStyle/>
        <a:p>
          <a:endParaRPr lang="fr-CA" dirty="0"/>
        </a:p>
      </dgm:t>
    </dgm:pt>
    <dgm:pt modelId="{C781013D-2436-46AC-B5B8-39D1412EB05E}" type="parTrans" cxnId="{A8EC6936-5438-42D1-A431-A83EC8A25511}">
      <dgm:prSet/>
      <dgm:spPr/>
      <dgm:t>
        <a:bodyPr/>
        <a:lstStyle/>
        <a:p>
          <a:endParaRPr lang="fr-CA"/>
        </a:p>
      </dgm:t>
    </dgm:pt>
    <dgm:pt modelId="{EDE14492-5EEF-4BF5-86AF-AC823A4DCB04}" type="sibTrans" cxnId="{A8EC6936-5438-42D1-A431-A83EC8A25511}">
      <dgm:prSet/>
      <dgm:spPr/>
      <dgm:t>
        <a:bodyPr/>
        <a:lstStyle/>
        <a:p>
          <a:endParaRPr lang="fr-CA"/>
        </a:p>
      </dgm:t>
    </dgm:pt>
    <dgm:pt modelId="{854E73C2-C2B6-4550-BD8E-A5AF99020822}">
      <dgm:prSet/>
      <dgm:spPr/>
      <dgm:t>
        <a:bodyPr/>
        <a:lstStyle/>
        <a:p>
          <a:endParaRPr lang="fr-CA" dirty="0"/>
        </a:p>
      </dgm:t>
    </dgm:pt>
    <dgm:pt modelId="{47C535CD-5A70-4711-BCA6-0B4FBF12F5F8}" type="parTrans" cxnId="{426A713C-BB6D-4486-8ECC-7957A4B3CD07}">
      <dgm:prSet/>
      <dgm:spPr/>
      <dgm:t>
        <a:bodyPr/>
        <a:lstStyle/>
        <a:p>
          <a:endParaRPr lang="fr-CA"/>
        </a:p>
      </dgm:t>
    </dgm:pt>
    <dgm:pt modelId="{21CA67CC-3525-414D-8200-708C98F0A200}" type="sibTrans" cxnId="{426A713C-BB6D-4486-8ECC-7957A4B3CD07}">
      <dgm:prSet/>
      <dgm:spPr/>
      <dgm:t>
        <a:bodyPr/>
        <a:lstStyle/>
        <a:p>
          <a:endParaRPr lang="fr-CA"/>
        </a:p>
      </dgm:t>
    </dgm:pt>
    <dgm:pt modelId="{1FCBF236-EAB4-4B19-B662-99225CDD68F0}">
      <dgm:prSet/>
      <dgm:spPr/>
      <dgm:t>
        <a:bodyPr/>
        <a:lstStyle/>
        <a:p>
          <a:endParaRPr lang="fr-CA" dirty="0"/>
        </a:p>
      </dgm:t>
    </dgm:pt>
    <dgm:pt modelId="{BF722BC1-50FD-4BB3-B083-566966BEAB37}" type="parTrans" cxnId="{F086BC5A-303D-459A-A4A4-850DDB476BEE}">
      <dgm:prSet/>
      <dgm:spPr/>
      <dgm:t>
        <a:bodyPr/>
        <a:lstStyle/>
        <a:p>
          <a:endParaRPr lang="fr-CA"/>
        </a:p>
      </dgm:t>
    </dgm:pt>
    <dgm:pt modelId="{69A6CAC1-4A66-4A63-B93F-21870E7442A3}" type="sibTrans" cxnId="{F086BC5A-303D-459A-A4A4-850DDB476BEE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D1DA358A-A097-475A-9650-C7BD52ECEADE}" type="pres">
      <dgm:prSet presAssocID="{10E91EE0-4582-4956-B014-5C2C8FAC785C}" presName="centerShape" presStyleLbl="vennNode1" presStyleIdx="0" presStyleCnt="1"/>
      <dgm:spPr/>
      <dgm:t>
        <a:bodyPr/>
        <a:lstStyle/>
        <a:p>
          <a:endParaRPr lang="fr-CA"/>
        </a:p>
      </dgm:t>
    </dgm:pt>
  </dgm:ptLst>
  <dgm:cxnLst>
    <dgm:cxn modelId="{2077764F-9695-4DA8-A94E-B2B960494B29}" type="presOf" srcId="{A0D95FEA-4B9E-4868-8116-7BDF729E0EF9}" destId="{F5CF5AD2-EBE9-4559-851E-A53DF40EFF4B}" srcOrd="0" destOrd="0" presId="urn:microsoft.com/office/officeart/2005/8/layout/radial3"/>
    <dgm:cxn modelId="{A8EC6936-5438-42D1-A431-A83EC8A25511}" srcId="{A0D95FEA-4B9E-4868-8116-7BDF729E0EF9}" destId="{F98DE2B3-7D19-4D6F-9FEC-DEFC00DDEC03}" srcOrd="6" destOrd="0" parTransId="{C781013D-2436-46AC-B5B8-39D1412EB05E}" sibTransId="{EDE14492-5EEF-4BF5-86AF-AC823A4DCB04}"/>
    <dgm:cxn modelId="{048407E1-2B99-4EA6-8788-2F9DFB0D4922}" srcId="{A0D95FEA-4B9E-4868-8116-7BDF729E0EF9}" destId="{732EF23A-51A3-45CD-91EF-A3EC47894A88}" srcOrd="4" destOrd="0" parTransId="{8D655589-E7FF-49FE-91EA-416CF4F7351D}" sibTransId="{BDC98B94-61AB-4C8C-A3C5-C0D6FF23B811}"/>
    <dgm:cxn modelId="{F1D21D55-FAF8-4941-BC05-F01CF80A80A1}" srcId="{A0D95FEA-4B9E-4868-8116-7BDF729E0EF9}" destId="{6CA55B9D-E511-4B80-B862-16CA9C4559D5}" srcOrd="1" destOrd="0" parTransId="{8C17BF3B-AD53-4BD2-95EA-9E8162E9F726}" sibTransId="{668F9771-CB0F-459B-8071-6A447E1000E5}"/>
    <dgm:cxn modelId="{426A713C-BB6D-4486-8ECC-7957A4B3CD07}" srcId="{A0D95FEA-4B9E-4868-8116-7BDF729E0EF9}" destId="{854E73C2-C2B6-4550-BD8E-A5AF99020822}" srcOrd="7" destOrd="0" parTransId="{47C535CD-5A70-4711-BCA6-0B4FBF12F5F8}" sibTransId="{21CA67CC-3525-414D-8200-708C98F0A200}"/>
    <dgm:cxn modelId="{AA01DEC2-8BF3-4BAA-9829-121C67F0BCE1}" srcId="{A0D95FEA-4B9E-4868-8116-7BDF729E0EF9}" destId="{EB1B246A-FD8E-480B-BA99-6351E96AA2EF}" srcOrd="3" destOrd="0" parTransId="{A9CEBEC3-CDEA-4223-BE9A-8F1B35440614}" sibTransId="{7A926901-29CF-4B26-A5E2-1BB5A1103655}"/>
    <dgm:cxn modelId="{BE534B38-9A48-457E-A186-D4C8A5E9D546}" srcId="{A0D95FEA-4B9E-4868-8116-7BDF729E0EF9}" destId="{FA7D930F-B311-4C3C-B36A-A3CFC3A7BE16}" srcOrd="2" destOrd="0" parTransId="{339F1706-5ABB-4839-B50A-D467135A5E6D}" sibTransId="{EA803221-06C2-40D4-B6F2-E14E3781F84D}"/>
    <dgm:cxn modelId="{90DC6F8D-EA95-411B-8DA0-0A22B06F4A3B}" srcId="{A0D95FEA-4B9E-4868-8116-7BDF729E0EF9}" destId="{18EC7913-AD9A-4890-8FF3-A14ACFBABED3}" srcOrd="5" destOrd="0" parTransId="{0755D188-53CE-4E10-ACED-C29E6D311F1F}" sibTransId="{68A28AEE-2992-4454-B1DC-A50E9BF89379}"/>
    <dgm:cxn modelId="{F086BC5A-303D-459A-A4A4-850DDB476BEE}" srcId="{A0D95FEA-4B9E-4868-8116-7BDF729E0EF9}" destId="{1FCBF236-EAB4-4B19-B662-99225CDD68F0}" srcOrd="8" destOrd="0" parTransId="{BF722BC1-50FD-4BB3-B083-566966BEAB37}" sibTransId="{69A6CAC1-4A66-4A63-B93F-21870E7442A3}"/>
    <dgm:cxn modelId="{16EE6603-4A30-4C58-A97E-88A5D05C3885}" type="presOf" srcId="{10E91EE0-4582-4956-B014-5C2C8FAC785C}" destId="{D1DA358A-A097-475A-9650-C7BD52ECEADE}" srcOrd="0" destOrd="0" presId="urn:microsoft.com/office/officeart/2005/8/layout/radial3"/>
    <dgm:cxn modelId="{9B4DE952-B80B-496A-8CCB-BDBB5472921B}" srcId="{A0D95FEA-4B9E-4868-8116-7BDF729E0EF9}" destId="{10E91EE0-4582-4956-B014-5C2C8FAC785C}" srcOrd="0" destOrd="0" parTransId="{CCF6F2F4-08A6-470E-BA0B-059B85BAFD5A}" sibTransId="{3207929B-47B9-4E0C-97A6-BD8332B9012B}"/>
    <dgm:cxn modelId="{32DBEF87-C3B6-4E6F-8752-BCD96043423F}" type="presParOf" srcId="{F5CF5AD2-EBE9-4559-851E-A53DF40EFF4B}" destId="{537B55C2-2BBF-4213-BA5D-986EDC0AF223}" srcOrd="0" destOrd="0" presId="urn:microsoft.com/office/officeart/2005/8/layout/radial3"/>
    <dgm:cxn modelId="{4C279585-C24A-4CEB-BAE1-8061E7DC422F}" type="presParOf" srcId="{537B55C2-2BBF-4213-BA5D-986EDC0AF223}" destId="{D1DA358A-A097-475A-9650-C7BD52ECEADE}" srcOrd="0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8AC3E-7B9B-4C21-A8F0-D39912E3969C}">
      <dsp:nvSpPr>
        <dsp:cNvPr id="0" name=""/>
        <dsp:cNvSpPr/>
      </dsp:nvSpPr>
      <dsp:spPr>
        <a:xfrm>
          <a:off x="2384894" y="1028480"/>
          <a:ext cx="2562179" cy="2562179"/>
        </a:xfrm>
        <a:prstGeom prst="ellipse">
          <a:avLst/>
        </a:prstGeom>
        <a:solidFill>
          <a:srgbClr val="71685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L’étudiant au cœur de nos préoccupations</a:t>
          </a:r>
          <a:endParaRPr lang="fr-CA" sz="2000" kern="1200" dirty="0"/>
        </a:p>
      </dsp:txBody>
      <dsp:txXfrm>
        <a:off x="2760116" y="1403702"/>
        <a:ext cx="1811735" cy="1811735"/>
      </dsp:txXfrm>
    </dsp:sp>
    <dsp:sp modelId="{C9633262-B838-4F4D-9AFF-3F9BDC5019F1}">
      <dsp:nvSpPr>
        <dsp:cNvPr id="0" name=""/>
        <dsp:cNvSpPr/>
      </dsp:nvSpPr>
      <dsp:spPr>
        <a:xfrm>
          <a:off x="3025439" y="457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Apprentissage diversifié </a:t>
          </a:r>
          <a:endParaRPr lang="fr-CA" sz="1000" kern="1200" dirty="0"/>
        </a:p>
      </dsp:txBody>
      <dsp:txXfrm>
        <a:off x="3213050" y="188068"/>
        <a:ext cx="905867" cy="905867"/>
      </dsp:txXfrm>
    </dsp:sp>
    <dsp:sp modelId="{FB87169F-91A3-49CF-8D5A-A6C19850C1BA}">
      <dsp:nvSpPr>
        <dsp:cNvPr id="0" name=""/>
        <dsp:cNvSpPr/>
      </dsp:nvSpPr>
      <dsp:spPr>
        <a:xfrm>
          <a:off x="4694007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Encadrement personnalisé</a:t>
          </a:r>
          <a:endParaRPr lang="fr-CA" sz="1000" kern="1200" dirty="0"/>
        </a:p>
      </dsp:txBody>
      <dsp:txXfrm>
        <a:off x="4881618" y="1856636"/>
        <a:ext cx="905867" cy="905867"/>
      </dsp:txXfrm>
    </dsp:sp>
    <dsp:sp modelId="{BDAFA8AD-ECC3-4D1F-8756-A3B2DAD73D82}">
      <dsp:nvSpPr>
        <dsp:cNvPr id="0" name=""/>
        <dsp:cNvSpPr/>
      </dsp:nvSpPr>
      <dsp:spPr>
        <a:xfrm>
          <a:off x="3025439" y="3337593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Interactions assurées</a:t>
          </a:r>
          <a:endParaRPr lang="fr-CA" sz="1000" kern="1200" dirty="0"/>
        </a:p>
      </dsp:txBody>
      <dsp:txXfrm>
        <a:off x="3213050" y="3525204"/>
        <a:ext cx="905867" cy="905867"/>
      </dsp:txXfrm>
    </dsp:sp>
    <dsp:sp modelId="{72D87C46-4344-4457-A197-22C1417D3AE8}">
      <dsp:nvSpPr>
        <dsp:cNvPr id="0" name=""/>
        <dsp:cNvSpPr/>
      </dsp:nvSpPr>
      <dsp:spPr>
        <a:xfrm>
          <a:off x="1356871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Évaluation de qualité</a:t>
          </a:r>
          <a:endParaRPr lang="fr-CA" sz="1000" kern="1200" dirty="0"/>
        </a:p>
      </dsp:txBody>
      <dsp:txXfrm>
        <a:off x="1544482" y="1856636"/>
        <a:ext cx="905867" cy="905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358A-A097-475A-9650-C7BD52ECEADE}">
      <dsp:nvSpPr>
        <dsp:cNvPr id="0" name=""/>
        <dsp:cNvSpPr/>
      </dsp:nvSpPr>
      <dsp:spPr>
        <a:xfrm>
          <a:off x="1356414" y="0"/>
          <a:ext cx="4619140" cy="46191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enseignement et apprentissage à distance</a:t>
          </a:r>
          <a:endParaRPr lang="fr-CA" sz="3600" kern="1200" dirty="0"/>
        </a:p>
      </dsp:txBody>
      <dsp:txXfrm>
        <a:off x="2032871" y="676457"/>
        <a:ext cx="3266226" cy="3266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8AC3E-7B9B-4C21-A8F0-D39912E3969C}">
      <dsp:nvSpPr>
        <dsp:cNvPr id="0" name=""/>
        <dsp:cNvSpPr/>
      </dsp:nvSpPr>
      <dsp:spPr>
        <a:xfrm>
          <a:off x="2384894" y="1028480"/>
          <a:ext cx="2562179" cy="2562179"/>
        </a:xfrm>
        <a:prstGeom prst="ellipse">
          <a:avLst/>
        </a:prstGeom>
        <a:solidFill>
          <a:srgbClr val="71685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L’étudiant au cœur de nos préoccupations</a:t>
          </a:r>
          <a:endParaRPr lang="fr-CA" sz="2000" kern="1200" dirty="0"/>
        </a:p>
      </dsp:txBody>
      <dsp:txXfrm>
        <a:off x="2760116" y="1403702"/>
        <a:ext cx="1811735" cy="1811735"/>
      </dsp:txXfrm>
    </dsp:sp>
    <dsp:sp modelId="{C9633262-B838-4F4D-9AFF-3F9BDC5019F1}">
      <dsp:nvSpPr>
        <dsp:cNvPr id="0" name=""/>
        <dsp:cNvSpPr/>
      </dsp:nvSpPr>
      <dsp:spPr>
        <a:xfrm>
          <a:off x="3025439" y="457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Apprentissage diversifié </a:t>
          </a:r>
          <a:endParaRPr lang="fr-CA" sz="1000" kern="1200" dirty="0"/>
        </a:p>
      </dsp:txBody>
      <dsp:txXfrm>
        <a:off x="3213050" y="188068"/>
        <a:ext cx="905867" cy="905867"/>
      </dsp:txXfrm>
    </dsp:sp>
    <dsp:sp modelId="{FB87169F-91A3-49CF-8D5A-A6C19850C1BA}">
      <dsp:nvSpPr>
        <dsp:cNvPr id="0" name=""/>
        <dsp:cNvSpPr/>
      </dsp:nvSpPr>
      <dsp:spPr>
        <a:xfrm>
          <a:off x="4694007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Encadrement personnalisé</a:t>
          </a:r>
          <a:endParaRPr lang="fr-CA" sz="1000" kern="1200" dirty="0"/>
        </a:p>
      </dsp:txBody>
      <dsp:txXfrm>
        <a:off x="4881618" y="1856636"/>
        <a:ext cx="905867" cy="905867"/>
      </dsp:txXfrm>
    </dsp:sp>
    <dsp:sp modelId="{BDAFA8AD-ECC3-4D1F-8756-A3B2DAD73D82}">
      <dsp:nvSpPr>
        <dsp:cNvPr id="0" name=""/>
        <dsp:cNvSpPr/>
      </dsp:nvSpPr>
      <dsp:spPr>
        <a:xfrm>
          <a:off x="3025439" y="3337593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Interactions assurées</a:t>
          </a:r>
          <a:endParaRPr lang="fr-CA" sz="1000" kern="1200" dirty="0"/>
        </a:p>
      </dsp:txBody>
      <dsp:txXfrm>
        <a:off x="3213050" y="3525204"/>
        <a:ext cx="905867" cy="905867"/>
      </dsp:txXfrm>
    </dsp:sp>
    <dsp:sp modelId="{72D87C46-4344-4457-A197-22C1417D3AE8}">
      <dsp:nvSpPr>
        <dsp:cNvPr id="0" name=""/>
        <dsp:cNvSpPr/>
      </dsp:nvSpPr>
      <dsp:spPr>
        <a:xfrm>
          <a:off x="1356871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Évaluation de qualité</a:t>
          </a:r>
          <a:endParaRPr lang="fr-CA" sz="1000" kern="1200" dirty="0"/>
        </a:p>
      </dsp:txBody>
      <dsp:txXfrm>
        <a:off x="1544482" y="1856636"/>
        <a:ext cx="905867" cy="905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358A-A097-475A-9650-C7BD52ECEADE}">
      <dsp:nvSpPr>
        <dsp:cNvPr id="0" name=""/>
        <dsp:cNvSpPr/>
      </dsp:nvSpPr>
      <dsp:spPr>
        <a:xfrm>
          <a:off x="1356414" y="0"/>
          <a:ext cx="4619140" cy="46191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smtClean="0"/>
            <a:t>enseignement et apprentissage à distance</a:t>
          </a:r>
          <a:endParaRPr lang="fr-CA" sz="3600" kern="1200"/>
        </a:p>
      </dsp:txBody>
      <dsp:txXfrm>
        <a:off x="2032871" y="676457"/>
        <a:ext cx="3266226" cy="3266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8AC3E-7B9B-4C21-A8F0-D39912E3969C}">
      <dsp:nvSpPr>
        <dsp:cNvPr id="0" name=""/>
        <dsp:cNvSpPr/>
      </dsp:nvSpPr>
      <dsp:spPr>
        <a:xfrm>
          <a:off x="2384894" y="1028480"/>
          <a:ext cx="2562179" cy="2562179"/>
        </a:xfrm>
        <a:prstGeom prst="ellipse">
          <a:avLst/>
        </a:prstGeom>
        <a:solidFill>
          <a:srgbClr val="71685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L’étudiant au cœur de nos préoccupations</a:t>
          </a:r>
          <a:endParaRPr lang="fr-CA" sz="2000" kern="1200" dirty="0"/>
        </a:p>
      </dsp:txBody>
      <dsp:txXfrm>
        <a:off x="2760116" y="1403702"/>
        <a:ext cx="1811735" cy="1811735"/>
      </dsp:txXfrm>
    </dsp:sp>
    <dsp:sp modelId="{C9633262-B838-4F4D-9AFF-3F9BDC5019F1}">
      <dsp:nvSpPr>
        <dsp:cNvPr id="0" name=""/>
        <dsp:cNvSpPr/>
      </dsp:nvSpPr>
      <dsp:spPr>
        <a:xfrm>
          <a:off x="3025439" y="457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Apprentissage diversifié </a:t>
          </a:r>
          <a:endParaRPr lang="fr-CA" sz="1000" kern="1200" dirty="0"/>
        </a:p>
      </dsp:txBody>
      <dsp:txXfrm>
        <a:off x="3213050" y="188068"/>
        <a:ext cx="905867" cy="905867"/>
      </dsp:txXfrm>
    </dsp:sp>
    <dsp:sp modelId="{FB87169F-91A3-49CF-8D5A-A6C19850C1BA}">
      <dsp:nvSpPr>
        <dsp:cNvPr id="0" name=""/>
        <dsp:cNvSpPr/>
      </dsp:nvSpPr>
      <dsp:spPr>
        <a:xfrm>
          <a:off x="4694007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Encadrement personnalisé</a:t>
          </a:r>
          <a:endParaRPr lang="fr-CA" sz="1000" kern="1200" dirty="0"/>
        </a:p>
      </dsp:txBody>
      <dsp:txXfrm>
        <a:off x="4881618" y="1856636"/>
        <a:ext cx="905867" cy="905867"/>
      </dsp:txXfrm>
    </dsp:sp>
    <dsp:sp modelId="{BDAFA8AD-ECC3-4D1F-8756-A3B2DAD73D82}">
      <dsp:nvSpPr>
        <dsp:cNvPr id="0" name=""/>
        <dsp:cNvSpPr/>
      </dsp:nvSpPr>
      <dsp:spPr>
        <a:xfrm>
          <a:off x="3025439" y="3337593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Interactions assurées</a:t>
          </a:r>
          <a:endParaRPr lang="fr-CA" sz="1000" kern="1200" dirty="0"/>
        </a:p>
      </dsp:txBody>
      <dsp:txXfrm>
        <a:off x="3213050" y="3525204"/>
        <a:ext cx="905867" cy="905867"/>
      </dsp:txXfrm>
    </dsp:sp>
    <dsp:sp modelId="{72D87C46-4344-4457-A197-22C1417D3AE8}">
      <dsp:nvSpPr>
        <dsp:cNvPr id="0" name=""/>
        <dsp:cNvSpPr/>
      </dsp:nvSpPr>
      <dsp:spPr>
        <a:xfrm>
          <a:off x="1356871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Évaluation de qualité</a:t>
          </a:r>
          <a:endParaRPr lang="fr-CA" sz="1000" kern="1200" dirty="0"/>
        </a:p>
      </dsp:txBody>
      <dsp:txXfrm>
        <a:off x="1544482" y="1856636"/>
        <a:ext cx="905867" cy="905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358A-A097-475A-9650-C7BD52ECEADE}">
      <dsp:nvSpPr>
        <dsp:cNvPr id="0" name=""/>
        <dsp:cNvSpPr/>
      </dsp:nvSpPr>
      <dsp:spPr>
        <a:xfrm>
          <a:off x="1356414" y="0"/>
          <a:ext cx="4619140" cy="46191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enseignement et apprentissage à distance</a:t>
          </a:r>
          <a:endParaRPr lang="fr-CA" sz="3600" kern="1200" dirty="0"/>
        </a:p>
      </dsp:txBody>
      <dsp:txXfrm>
        <a:off x="2032871" y="676457"/>
        <a:ext cx="3266226" cy="3266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8AC3E-7B9B-4C21-A8F0-D39912E3969C}">
      <dsp:nvSpPr>
        <dsp:cNvPr id="0" name=""/>
        <dsp:cNvSpPr/>
      </dsp:nvSpPr>
      <dsp:spPr>
        <a:xfrm>
          <a:off x="2384894" y="1028480"/>
          <a:ext cx="2562179" cy="2562179"/>
        </a:xfrm>
        <a:prstGeom prst="ellipse">
          <a:avLst/>
        </a:prstGeom>
        <a:solidFill>
          <a:srgbClr val="71685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L’étudiant au cœur de nos préoccupations</a:t>
          </a:r>
          <a:endParaRPr lang="fr-CA" sz="2000" kern="1200" dirty="0"/>
        </a:p>
      </dsp:txBody>
      <dsp:txXfrm>
        <a:off x="2760116" y="1403702"/>
        <a:ext cx="1811735" cy="1811735"/>
      </dsp:txXfrm>
    </dsp:sp>
    <dsp:sp modelId="{C9633262-B838-4F4D-9AFF-3F9BDC5019F1}">
      <dsp:nvSpPr>
        <dsp:cNvPr id="0" name=""/>
        <dsp:cNvSpPr/>
      </dsp:nvSpPr>
      <dsp:spPr>
        <a:xfrm>
          <a:off x="3025439" y="457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Apprentissage diversifié </a:t>
          </a:r>
          <a:endParaRPr lang="fr-CA" sz="1000" kern="1200" dirty="0"/>
        </a:p>
      </dsp:txBody>
      <dsp:txXfrm>
        <a:off x="3213050" y="188068"/>
        <a:ext cx="905867" cy="905867"/>
      </dsp:txXfrm>
    </dsp:sp>
    <dsp:sp modelId="{FB87169F-91A3-49CF-8D5A-A6C19850C1BA}">
      <dsp:nvSpPr>
        <dsp:cNvPr id="0" name=""/>
        <dsp:cNvSpPr/>
      </dsp:nvSpPr>
      <dsp:spPr>
        <a:xfrm>
          <a:off x="4694007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Encadrement personnalisé</a:t>
          </a:r>
          <a:endParaRPr lang="fr-CA" sz="1000" kern="1200" dirty="0"/>
        </a:p>
      </dsp:txBody>
      <dsp:txXfrm>
        <a:off x="4881618" y="1856636"/>
        <a:ext cx="905867" cy="905867"/>
      </dsp:txXfrm>
    </dsp:sp>
    <dsp:sp modelId="{BDAFA8AD-ECC3-4D1F-8756-A3B2DAD73D82}">
      <dsp:nvSpPr>
        <dsp:cNvPr id="0" name=""/>
        <dsp:cNvSpPr/>
      </dsp:nvSpPr>
      <dsp:spPr>
        <a:xfrm>
          <a:off x="3025439" y="3337593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Interactions assurées</a:t>
          </a:r>
          <a:endParaRPr lang="fr-CA" sz="1000" kern="1200" dirty="0"/>
        </a:p>
      </dsp:txBody>
      <dsp:txXfrm>
        <a:off x="3213050" y="3525204"/>
        <a:ext cx="905867" cy="905867"/>
      </dsp:txXfrm>
    </dsp:sp>
    <dsp:sp modelId="{72D87C46-4344-4457-A197-22C1417D3AE8}">
      <dsp:nvSpPr>
        <dsp:cNvPr id="0" name=""/>
        <dsp:cNvSpPr/>
      </dsp:nvSpPr>
      <dsp:spPr>
        <a:xfrm>
          <a:off x="1356871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000" kern="1200" dirty="0" smtClean="0"/>
            <a:t>Évaluation de qualité</a:t>
          </a:r>
          <a:endParaRPr lang="fr-CA" sz="1000" kern="1200" dirty="0"/>
        </a:p>
      </dsp:txBody>
      <dsp:txXfrm>
        <a:off x="1544482" y="1856636"/>
        <a:ext cx="905867" cy="9058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358A-A097-475A-9650-C7BD52ECEADE}">
      <dsp:nvSpPr>
        <dsp:cNvPr id="0" name=""/>
        <dsp:cNvSpPr/>
      </dsp:nvSpPr>
      <dsp:spPr>
        <a:xfrm>
          <a:off x="1356414" y="0"/>
          <a:ext cx="4619140" cy="46191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enseignement et apprentissage à distance</a:t>
          </a:r>
          <a:endParaRPr lang="fr-CA" sz="3600" kern="1200" dirty="0"/>
        </a:p>
      </dsp:txBody>
      <dsp:txXfrm>
        <a:off x="2032871" y="676457"/>
        <a:ext cx="3266226" cy="3266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4BF21C-E3ED-4D62-823D-A7E6393E50D1}" type="datetimeFigureOut">
              <a:rPr lang="fr-CA" smtClean="0"/>
              <a:pPr/>
              <a:t>2021-05-26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6AEF0D-99DE-46F7-AD2F-EBD83826C43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8502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43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1A7E-061E-4E4B-875B-59C6B4F64005}" type="datetimeFigureOut">
              <a:rPr lang="fr-CA" smtClean="0"/>
              <a:pPr/>
              <a:t>2021-05-26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6" y="4416431"/>
            <a:ext cx="5607052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6F248-F90F-404E-B535-83FE63BCCA7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8743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901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8F68C-2E61-204C-BDC7-471BA85E9E8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28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4223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915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283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249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319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0787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81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F248-F90F-404E-B535-83FE63BCCA77}" type="slidenum">
              <a:rPr lang="fr-CA" smtClean="0"/>
              <a:pPr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376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8F68C-2E61-204C-BDC7-471BA85E9E8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7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8F68C-2E61-204C-BDC7-471BA85E9E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1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hyperlink" Target="http://benhur.teluq.ca/forums/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aeteluq.org/" TargetMode="External"/><Relationship Id="rId5" Type="http://schemas.openxmlformats.org/officeDocument/2006/relationships/hyperlink" Target="http://benhur.teluq.ca/wordpress/sanspapier/" TargetMode="External"/><Relationship Id="rId4" Type="http://schemas.openxmlformats.org/officeDocument/2006/relationships/hyperlink" Target="https://www.teluq.ca/facebook" TargetMode="Externa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0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Master" Target="../slideMasters/slideMaster3.xml"/><Relationship Id="rId7" Type="http://schemas.openxmlformats.org/officeDocument/2006/relationships/diagramColors" Target="../diagrams/colors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Master" Target="../slideMasters/slideMaster4.xml"/><Relationship Id="rId7" Type="http://schemas.openxmlformats.org/officeDocument/2006/relationships/diagramColors" Target="../diagrams/colors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hyperlink" Target="http://benhur.teluq.ca/forums/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aeteluq.org/" TargetMode="External"/><Relationship Id="rId5" Type="http://schemas.openxmlformats.org/officeDocument/2006/relationships/hyperlink" Target="http://benhur.teluq.ca/wordpress/sanspapier/" TargetMode="External"/><Relationship Id="rId4" Type="http://schemas.openxmlformats.org/officeDocument/2006/relationships/hyperlink" Target="https://www.teluq.ca/facebook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Master" Target="../slideMasters/slideMaster4.xml"/><Relationship Id="rId7" Type="http://schemas.openxmlformats.org/officeDocument/2006/relationships/diagramColors" Target="../diagrams/colors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Master" Target="../slideMasters/slideMaster1.xml"/><Relationship Id="rId7" Type="http://schemas.openxmlformats.org/officeDocument/2006/relationships/diagramColors" Target="../diagrams/colors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enhur.teluq.ca/forums/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aeteluq.org/" TargetMode="External"/><Relationship Id="rId5" Type="http://schemas.openxmlformats.org/officeDocument/2006/relationships/hyperlink" Target="http://benhur.teluq.ca/wordpress/sanspapier/" TargetMode="External"/><Relationship Id="rId4" Type="http://schemas.openxmlformats.org/officeDocument/2006/relationships/hyperlink" Target="https://www.teluq.ca/facebook" TargetMode="Externa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Master" Target="../slideMasters/slideMaster1.xml"/><Relationship Id="rId7" Type="http://schemas.openxmlformats.org/officeDocument/2006/relationships/diagramColors" Target="../diagrams/colors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Master" Target="../slideMasters/slideMaster2.xml"/><Relationship Id="rId7" Type="http://schemas.openxmlformats.org/officeDocument/2006/relationships/diagramColors" Target="../diagrams/colors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://benhur.teluq.ca/forums/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aeteluq.org/" TargetMode="External"/><Relationship Id="rId5" Type="http://schemas.openxmlformats.org/officeDocument/2006/relationships/hyperlink" Target="http://benhur.teluq.ca/wordpress/sanspapier/" TargetMode="External"/><Relationship Id="rId4" Type="http://schemas.openxmlformats.org/officeDocument/2006/relationships/hyperlink" Target="https://www.teluq.ca/facebook" TargetMode="Externa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Master" Target="../slideMasters/slideMaster2.xml"/><Relationship Id="rId7" Type="http://schemas.openxmlformats.org/officeDocument/2006/relationships/diagramColors" Target="../diagrams/colors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Master" Target="../slideMasters/slideMaster3.xml"/><Relationship Id="rId7" Type="http://schemas.openxmlformats.org/officeDocument/2006/relationships/diagramColors" Target="../diagrams/colors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5838" y="522960"/>
            <a:ext cx="1500915" cy="52398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94023" y="2208052"/>
            <a:ext cx="6992729" cy="27338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70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Conception des cours et du matériel adaptés à chacune des matières enseignées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Méthodes d’apprentissage : lectures, vidéos, entrevues, forums et ateliers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Cours conçus par des professeurs accompagnés d’une équipe multidisciplinaire spécialisée en formation à distance et en </a:t>
            </a:r>
            <a:r>
              <a:rPr lang="fr-CA" sz="1400" dirty="0" err="1" smtClean="0">
                <a:latin typeface="Arial"/>
                <a:cs typeface="Arial"/>
              </a:rPr>
              <a:t>technopédagogie</a:t>
            </a:r>
            <a:r>
              <a:rPr lang="fr-CA" sz="14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Plateformes développées par des spécialistes en formation à distance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Apprentissage diversifié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5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Pour chaque cours, l’étudiant est soutenu par un tuteur, un chargé d’encadrement ou un professeur qui répond à ses questions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Chaque étudiant est soutenu par un coordonnateur à l’encadrement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pour l’aider dans son cheminement universitaire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Encadrement personnalisé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Communauté virtuelle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3"/>
              </a:rPr>
              <a:t>Forums de discussion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</a:rPr>
              <a:t>Liens Twitter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4"/>
              </a:rPr>
              <a:t>Page Facebook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5"/>
              </a:rPr>
              <a:t>Journal étudiant électronique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6"/>
              </a:rPr>
              <a:t>Association étudiante très impliquée</a:t>
            </a:r>
            <a:endParaRPr lang="fr-CA" sz="1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Interactions assurées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7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Travaux corrigés et commentés par les professeurs, les tuteurs (1er cycle) ou les chargés d’encadrement (2e et 3e cycles)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Passation d’examens sous surveillance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Évaluation de qualité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La recherche à la TÉLUQ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6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etite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 hasCustomPrompt="1"/>
            <p:custDataLst>
              <p:tags r:id="rId1"/>
            </p:custDataLst>
          </p:nvPr>
        </p:nvSpPr>
        <p:spPr>
          <a:xfrm>
            <a:off x="624408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CA" sz="2400" b="1" smtClean="0">
                <a:effectLst/>
              </a:defRPr>
            </a:lvl1pPr>
          </a:lstStyle>
          <a:p>
            <a:r>
              <a:rPr lang="fr-CA" b="1" dirty="0" smtClean="0"/>
              <a:t>Pour la période 2005-2012</a:t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18</a:t>
            </a:r>
            <a:r>
              <a:rPr lang="fr-CA" dirty="0" smtClean="0"/>
              <a:t> unités et infrastructures de recherche</a:t>
            </a:r>
            <a:br>
              <a:rPr lang="fr-CA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20,6 M $</a:t>
            </a:r>
            <a:r>
              <a:rPr lang="fr-CA" dirty="0" smtClean="0"/>
              <a:t> de subventions et contrats de recherche</a:t>
            </a:r>
            <a:br>
              <a:rPr lang="fr-CA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2,2 M $</a:t>
            </a:r>
            <a:r>
              <a:rPr lang="fr-CA" dirty="0" smtClean="0"/>
              <a:t> de subventions accordées par la FCI</a:t>
            </a:r>
            <a:br>
              <a:rPr lang="fr-CA" dirty="0" smtClean="0"/>
            </a:b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24408" y="2132856"/>
            <a:ext cx="653988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72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grand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idx="4294967295" hasCustomPrompt="1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 lang="fr-CA" sz="3200" smtClean="0">
                <a:effectLst/>
              </a:defRPr>
            </a:lvl1pPr>
          </a:lstStyle>
          <a:p>
            <a:r>
              <a:rPr lang="fr-FR" sz="1100" b="1" dirty="0" smtClean="0">
                <a:solidFill>
                  <a:srgbClr val="2E8804"/>
                </a:solidFill>
                <a:effectLst/>
                <a:latin typeface="+mj-lt"/>
                <a:ea typeface="Times New Roman"/>
                <a:cs typeface="Times New Roman"/>
              </a:rPr>
              <a:t>Les grands axes de recherche à la TÉLUQ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enseignement et apprentissage à distance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informatique cognitive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psychologie sociale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santé mentale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environnement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économie du savoir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organisation du travail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articulation</a:t>
            </a:r>
            <a:b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emploi-famille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CA" sz="11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5133048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529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RSU – Responsabilité sociale des universités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8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Formation</a:t>
            </a:r>
          </a:p>
          <a:p>
            <a:pPr lvl="0"/>
            <a:r>
              <a:rPr lang="fr-FR" dirty="0" smtClean="0"/>
              <a:t>Recherche </a:t>
            </a:r>
          </a:p>
          <a:p>
            <a:pPr lvl="0"/>
            <a:r>
              <a:rPr lang="fr-FR" dirty="0" smtClean="0"/>
              <a:t>Insertion professionnelle des étudiants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Rôle social des universités (3 assises)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3 AXES  : </a:t>
            </a:r>
          </a:p>
          <a:p>
            <a:pPr lvl="0"/>
            <a:r>
              <a:rPr lang="fr-FR" dirty="0" smtClean="0"/>
              <a:t>	ÉQUITÉ</a:t>
            </a:r>
          </a:p>
          <a:p>
            <a:pPr lvl="0"/>
            <a:r>
              <a:rPr lang="fr-FR" dirty="0" smtClean="0"/>
              <a:t>	ÉGALITÉ</a:t>
            </a:r>
          </a:p>
          <a:p>
            <a:pPr lvl="0"/>
            <a:r>
              <a:rPr lang="fr-FR" dirty="0" smtClean="0"/>
              <a:t>	DÉVELOPPEMENT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3 NIVEAUX :</a:t>
            </a:r>
          </a:p>
          <a:p>
            <a:pPr lvl="0"/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L’Université : levier et facteur de changements sociaux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0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48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épara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>
                <a:solidFill>
                  <a:srgbClr val="5CAC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0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Cliquez et modifiez le titre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6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391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5838" y="522960"/>
            <a:ext cx="1500915" cy="52398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94023" y="2208052"/>
            <a:ext cx="6992729" cy="27338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92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94023" y="1458930"/>
            <a:ext cx="6992729" cy="25788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0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250094"/>
            <a:ext cx="9144000" cy="25685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8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5838" y="522960"/>
            <a:ext cx="1500915" cy="52398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4343400" y="3060700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30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4343400" y="3060700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40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5838" y="522960"/>
            <a:ext cx="1500915" cy="523988"/>
          </a:xfrm>
          <a:prstGeom prst="rect">
            <a:avLst/>
          </a:prstGeom>
        </p:spPr>
      </p:pic>
      <p:sp>
        <p:nvSpPr>
          <p:cNvPr id="6" name="Espace réservé du contenu 1"/>
          <p:cNvSpPr txBox="1">
            <a:spLocks/>
          </p:cNvSpPr>
          <p:nvPr userDrawn="1"/>
        </p:nvSpPr>
        <p:spPr>
          <a:xfrm>
            <a:off x="795338" y="2697005"/>
            <a:ext cx="8056562" cy="3963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75000"/>
                  <a:lumOff val="25000"/>
                </a:prstClr>
              </a:buClr>
              <a:buSzPct val="85000"/>
              <a:buFont typeface="Wingdings" panose="05000000000000000000" pitchFamily="2" charset="2"/>
              <a:buChar char="§"/>
            </a:pPr>
            <a:endParaRPr lang="fr-CA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prstClr val="black">
                  <a:lumMod val="75000"/>
                  <a:lumOff val="25000"/>
                </a:prstClr>
              </a:buClr>
              <a:buSzPct val="85000"/>
              <a:buFont typeface="Wingdings" panose="05000000000000000000" pitchFamily="2" charset="2"/>
              <a:buChar char="§"/>
            </a:pPr>
            <a:endParaRPr lang="fr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7892" y="173069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endParaRPr lang="fr-FR" sz="3600" b="1" dirty="0">
              <a:solidFill>
                <a:srgbClr val="59B42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64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5838" y="522960"/>
            <a:ext cx="1500915" cy="5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6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5838" y="522960"/>
            <a:ext cx="1500915" cy="5239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250094"/>
            <a:ext cx="9144000" cy="25685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4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="0" u="none" baseline="0">
                <a:latin typeface="Arial"/>
              </a:defRPr>
            </a:lvl1pPr>
            <a:lvl2pPr marL="347850" indent="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None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Issue d’un projet expérimental lancé en 1972 par le Gouvernement du Québec lors de la création du réseau de l’Université du Québec</a:t>
            </a:r>
          </a:p>
          <a:p>
            <a:pPr lvl="0"/>
            <a:r>
              <a:rPr lang="fr-FR" dirty="0" smtClean="0"/>
              <a:t>Inspiré de l’Open </a:t>
            </a:r>
            <a:r>
              <a:rPr lang="fr-FR" dirty="0" err="1" smtClean="0"/>
              <a:t>University</a:t>
            </a:r>
            <a:r>
              <a:rPr lang="fr-FR" dirty="0" smtClean="0"/>
              <a:t> britannique et vouée exclusivement à la formation à distance </a:t>
            </a:r>
          </a:p>
          <a:p>
            <a:pPr lvl="0"/>
            <a:r>
              <a:rPr lang="fr-FR" dirty="0" smtClean="0"/>
              <a:t>Objectif principal : accroître l’accessibilité aux études pour tous</a:t>
            </a:r>
          </a:p>
          <a:p>
            <a:pPr lvl="0"/>
            <a:r>
              <a:rPr lang="fr-FR" dirty="0" smtClean="0"/>
              <a:t>Aujourd’hui, la TÉLUQ  est la seule université francophone entièrement à distance en Amérique du Nord</a:t>
            </a:r>
          </a:p>
          <a:p>
            <a:pPr lvl="0"/>
            <a:r>
              <a:rPr lang="fr-FR" dirty="0" smtClean="0"/>
              <a:t>Près de 20 000 étudiants </a:t>
            </a:r>
            <a:r>
              <a:rPr lang="fr-FR" dirty="0" err="1" smtClean="0"/>
              <a:t>dns</a:t>
            </a:r>
            <a:r>
              <a:rPr lang="fr-FR" dirty="0" smtClean="0"/>
              <a:t> 25 pays de la Francophonie</a:t>
            </a:r>
          </a:p>
          <a:p>
            <a:pPr lvl="0"/>
            <a:r>
              <a:rPr lang="fr-FR" dirty="0" smtClean="0"/>
              <a:t>Près de 400 cours et 75 programmes aux trois cycles d’études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La TÉLUQ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8265" y="1545169"/>
            <a:ext cx="9998665" cy="49572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7733" y="2918089"/>
            <a:ext cx="7806267" cy="174827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rgbClr val="5CAC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2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CA" dirty="0" smtClean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79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="0" u="none" baseline="0">
                <a:latin typeface="Arial"/>
              </a:defRPr>
            </a:lvl1pPr>
            <a:lvl2pPr marL="347850" indent="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None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Issue d’un projet expérimental lancé en 1972 par le Gouvernement du Québec lors de la création du réseau de l’Université du Québec</a:t>
            </a:r>
          </a:p>
          <a:p>
            <a:pPr lvl="0"/>
            <a:r>
              <a:rPr lang="fr-FR" dirty="0" smtClean="0"/>
              <a:t>Inspiré de l’Open </a:t>
            </a:r>
            <a:r>
              <a:rPr lang="fr-FR" dirty="0" err="1" smtClean="0"/>
              <a:t>University</a:t>
            </a:r>
            <a:r>
              <a:rPr lang="fr-FR" dirty="0" smtClean="0"/>
              <a:t> britannique et vouée exclusivement à la formation à distance </a:t>
            </a:r>
          </a:p>
          <a:p>
            <a:pPr lvl="0"/>
            <a:r>
              <a:rPr lang="fr-FR" dirty="0" smtClean="0"/>
              <a:t>Objectif principal : accroître l’accessibilité aux études pour tous</a:t>
            </a:r>
          </a:p>
          <a:p>
            <a:pPr lvl="0"/>
            <a:r>
              <a:rPr lang="fr-FR" dirty="0" smtClean="0"/>
              <a:t>Aujourd’hui, la TÉLUQ  est la seule université francophone entièrement à distance en Amérique du Nord</a:t>
            </a:r>
          </a:p>
          <a:p>
            <a:pPr lvl="0"/>
            <a:r>
              <a:rPr lang="fr-FR" dirty="0" smtClean="0"/>
              <a:t>Près de 20 000 étudiants </a:t>
            </a:r>
            <a:r>
              <a:rPr lang="fr-FR" dirty="0" err="1" smtClean="0"/>
              <a:t>dns</a:t>
            </a:r>
            <a:r>
              <a:rPr lang="fr-FR" dirty="0" smtClean="0"/>
              <a:t> 25 pays de la Francophonie</a:t>
            </a:r>
          </a:p>
          <a:p>
            <a:pPr lvl="0"/>
            <a:r>
              <a:rPr lang="fr-FR" dirty="0" smtClean="0"/>
              <a:t>Près de 400 cours et 75 programmes aux trois cycles d’études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La TÉLUQ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2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9532" y="1594338"/>
            <a:ext cx="9237398" cy="5263662"/>
          </a:xfrm>
          <a:prstGeom prst="rect">
            <a:avLst/>
          </a:prstGeom>
          <a:solidFill>
            <a:srgbClr val="5CAC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91491" y="2757056"/>
            <a:ext cx="7986376" cy="2008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7732" y="2918089"/>
            <a:ext cx="7806267" cy="174827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rgbClr val="5355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Profil des étudiants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944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="0" u="none" baseline="0">
                <a:latin typeface="Arial"/>
              </a:defRPr>
            </a:lvl1pPr>
            <a:lvl2pPr marL="347850" indent="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None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Domaines d’études – Répartition de l’effectif étudiant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Graphique 7"/>
          <p:cNvGraphicFramePr/>
          <p:nvPr userDrawn="1">
            <p:extLst>
              <p:ext uri="{D42A27DB-BD31-4B8C-83A1-F6EECF244321}">
                <p14:modId xmlns:p14="http://schemas.microsoft.com/office/powerpoint/2010/main" val="2287579406"/>
              </p:ext>
            </p:extLst>
          </p:nvPr>
        </p:nvGraphicFramePr>
        <p:xfrm>
          <a:off x="1219200" y="2743200"/>
          <a:ext cx="6553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307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80 % étudiants TÉLUQ </a:t>
            </a:r>
          </a:p>
          <a:p>
            <a:pPr lvl="0"/>
            <a:r>
              <a:rPr lang="fr-CA" dirty="0" smtClean="0"/>
              <a:t>20 % par ententes universitaires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des étudiants - Provenance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3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Homme : 28,8%</a:t>
            </a:r>
          </a:p>
          <a:p>
            <a:pPr lvl="0"/>
            <a:r>
              <a:rPr lang="fr-CA" dirty="0" smtClean="0"/>
              <a:t>Femme : 71,2%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Démographique 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3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Temps plein : 8,7%</a:t>
            </a:r>
          </a:p>
          <a:p>
            <a:pPr lvl="0"/>
            <a:r>
              <a:rPr lang="fr-CA" dirty="0" smtClean="0"/>
              <a:t>Temps partiel : 86,1%</a:t>
            </a:r>
          </a:p>
          <a:p>
            <a:pPr lvl="0"/>
            <a:r>
              <a:rPr lang="fr-CA" dirty="0" smtClean="0"/>
              <a:t>Abandon : 5,2%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des étudiants – Régimes d’études 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9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9532" y="1594338"/>
            <a:ext cx="9237398" cy="5263662"/>
          </a:xfrm>
          <a:prstGeom prst="rect">
            <a:avLst/>
          </a:prstGeom>
          <a:solidFill>
            <a:srgbClr val="5CAC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91491" y="2757056"/>
            <a:ext cx="7986376" cy="2008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7732" y="2918089"/>
            <a:ext cx="7806267" cy="174827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rgbClr val="5355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Profil des étudiants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97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PREMIER CYCLE </a:t>
            </a:r>
          </a:p>
          <a:p>
            <a:pPr lvl="0"/>
            <a:r>
              <a:rPr lang="fr-CA" dirty="0" smtClean="0"/>
              <a:t>	Programme court : 11,2%</a:t>
            </a:r>
          </a:p>
          <a:p>
            <a:pPr lvl="0"/>
            <a:r>
              <a:rPr lang="fr-CA" dirty="0" smtClean="0"/>
              <a:t>	Certificat : 48,6%	</a:t>
            </a:r>
          </a:p>
          <a:p>
            <a:pPr lvl="0"/>
            <a:r>
              <a:rPr lang="fr-CA" dirty="0" smtClean="0"/>
              <a:t>	Majeure : 0,7%</a:t>
            </a:r>
          </a:p>
          <a:p>
            <a:pPr lvl="0"/>
            <a:r>
              <a:rPr lang="fr-CA" dirty="0" smtClean="0"/>
              <a:t>	Baccalauréat : 19,7%</a:t>
            </a:r>
          </a:p>
          <a:p>
            <a:pPr lvl="0"/>
            <a:r>
              <a:rPr lang="fr-CA" dirty="0" smtClean="0"/>
              <a:t>	Autres : 13,2%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CYCLES SUPÉRIEURS</a:t>
            </a:r>
          </a:p>
          <a:p>
            <a:pPr lvl="0"/>
            <a:r>
              <a:rPr lang="fr-CA" dirty="0" smtClean="0"/>
              <a:t>	Programme court : 1,9%</a:t>
            </a:r>
          </a:p>
          <a:p>
            <a:pPr lvl="0"/>
            <a:r>
              <a:rPr lang="fr-CA" dirty="0" smtClean="0"/>
              <a:t>	DESS : 3,7%</a:t>
            </a:r>
          </a:p>
          <a:p>
            <a:pPr lvl="0"/>
            <a:r>
              <a:rPr lang="fr-CA" dirty="0" smtClean="0"/>
              <a:t>	Maîtrise : 1,0%</a:t>
            </a:r>
          </a:p>
          <a:p>
            <a:pPr lvl="0"/>
            <a:r>
              <a:rPr lang="fr-CA" dirty="0" smtClean="0"/>
              <a:t>	Doctorat : 0,1%</a:t>
            </a:r>
          </a:p>
          <a:p>
            <a:pPr lvl="0"/>
            <a:r>
              <a:rPr lang="fr-CA" dirty="0" smtClean="0"/>
              <a:t>	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Catégories de programmes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&lt; 20 : 0,5%</a:t>
            </a:r>
          </a:p>
          <a:p>
            <a:pPr lvl="0"/>
            <a:r>
              <a:rPr lang="fr-CA" dirty="0" smtClean="0"/>
              <a:t>20-29 : 44,8 %</a:t>
            </a:r>
          </a:p>
          <a:p>
            <a:pPr lvl="0"/>
            <a:r>
              <a:rPr lang="fr-CA" dirty="0" smtClean="0"/>
              <a:t>30-39 : 33,8%</a:t>
            </a:r>
          </a:p>
          <a:p>
            <a:pPr lvl="0"/>
            <a:r>
              <a:rPr lang="fr-CA" dirty="0" smtClean="0"/>
              <a:t>40-49 : 15,4%</a:t>
            </a:r>
          </a:p>
          <a:p>
            <a:pPr lvl="0"/>
            <a:r>
              <a:rPr lang="fr-CA" dirty="0" smtClean="0"/>
              <a:t>50-59 : 4,8%</a:t>
            </a:r>
          </a:p>
          <a:p>
            <a:pPr lvl="0"/>
            <a:r>
              <a:rPr lang="fr-CA" dirty="0" smtClean="0"/>
              <a:t>&gt; 50 : 0,7%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Groupe d’âge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8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Montréal et régions : 59,9%</a:t>
            </a:r>
          </a:p>
          <a:p>
            <a:pPr lvl="0"/>
            <a:r>
              <a:rPr lang="fr-CA" dirty="0" smtClean="0"/>
              <a:t>Québec et régions : 15,2%</a:t>
            </a:r>
          </a:p>
          <a:p>
            <a:pPr lvl="0"/>
            <a:r>
              <a:rPr lang="fr-CA" dirty="0" smtClean="0"/>
              <a:t>Autres régions du Québec : 22,7%</a:t>
            </a:r>
          </a:p>
          <a:p>
            <a:pPr lvl="0"/>
            <a:r>
              <a:rPr lang="fr-CA" dirty="0" smtClean="0"/>
              <a:t>Hors Québec : 1,6%</a:t>
            </a:r>
          </a:p>
          <a:p>
            <a:pPr lvl="0"/>
            <a:r>
              <a:rPr lang="fr-CA" dirty="0" smtClean="0"/>
              <a:t>Hors Canada : 0,7%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Géographique (région de résidence)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1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Secondaire : 23,3%</a:t>
            </a:r>
          </a:p>
          <a:p>
            <a:pPr lvl="0"/>
            <a:r>
              <a:rPr lang="fr-CA" dirty="0" smtClean="0"/>
              <a:t>AEC : 4,3%</a:t>
            </a:r>
          </a:p>
          <a:p>
            <a:pPr lvl="0"/>
            <a:r>
              <a:rPr lang="fr-CA" dirty="0" smtClean="0"/>
              <a:t>Collégial : 27,9%</a:t>
            </a:r>
          </a:p>
          <a:p>
            <a:pPr lvl="0"/>
            <a:r>
              <a:rPr lang="fr-CA" dirty="0" smtClean="0"/>
              <a:t>Universitaire (sans diplôme) : 5,1%</a:t>
            </a:r>
          </a:p>
          <a:p>
            <a:pPr lvl="0"/>
            <a:r>
              <a:rPr lang="fr-CA" dirty="0" smtClean="0"/>
              <a:t>Certificat (cycle 1) : 9,2%</a:t>
            </a:r>
          </a:p>
          <a:p>
            <a:pPr lvl="0"/>
            <a:r>
              <a:rPr lang="fr-CA" dirty="0" smtClean="0"/>
              <a:t>Baccalauréat : 18%</a:t>
            </a:r>
          </a:p>
          <a:p>
            <a:pPr lvl="0"/>
            <a:r>
              <a:rPr lang="fr-CA" dirty="0" smtClean="0"/>
              <a:t>Diplôme supérieur : 2,8%</a:t>
            </a:r>
          </a:p>
          <a:p>
            <a:pPr lvl="0"/>
            <a:r>
              <a:rPr lang="fr-CA" dirty="0" smtClean="0"/>
              <a:t>Autres HQC : 5,9%</a:t>
            </a:r>
          </a:p>
          <a:p>
            <a:pPr lvl="0"/>
            <a:r>
              <a:rPr lang="fr-CA" dirty="0" smtClean="0"/>
              <a:t>Non déclarée : 3,5%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Scolarité déclarée à l’admission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3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La formation à distance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Inscription et admission en continu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Rythme d’études choisi par l’étudiant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Aucune limite dans le nombre d’étudiants inscrits à une session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Accès aux études universitaires malgré les contraintes géographiques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Solution adaptée pour des populations émergentes et particulières (personnes à mobilité réduite, athlètes, militaires, employés de corps diplomatiques)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La FAD : Un modèle favorisant l’accessibilité et la flexibilité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3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and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Une approche unique</a:t>
            </a: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4066548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527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Conception des cours et du matériel adaptés à chacune des matières enseignées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Méthodes d’apprentissage : lectures, vidéos, entrevues, forums et ateliers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Cours conçus par des professeurs accompagnés d’une équipe multidisciplinaire spécialisée en formation à distance et en </a:t>
            </a:r>
            <a:r>
              <a:rPr lang="fr-CA" sz="1400" dirty="0" err="1" smtClean="0">
                <a:latin typeface="Arial"/>
                <a:cs typeface="Arial"/>
              </a:rPr>
              <a:t>technopédagogie</a:t>
            </a:r>
            <a:r>
              <a:rPr lang="fr-CA" sz="14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Plateformes développées par des spécialistes en formation à distance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Apprentissage diversifié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Pour chaque cours, l’étudiant est soutenu par un tuteur, un chargé d’encadrement ou un professeur qui répond à ses questions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Chaque étudiant est soutenu par un coordonnateur à l’encadrement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pour l’aider dans son cheminement universitaire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Encadrement personnalisé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0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Communauté virtuelle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3"/>
              </a:rPr>
              <a:t>Forums de discussion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</a:rPr>
              <a:t>Liens Twitter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4"/>
              </a:rPr>
              <a:t>Page Facebook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5"/>
              </a:rPr>
              <a:t>Journal étudiant électronique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6"/>
              </a:rPr>
              <a:t>Association étudiante très impliquée</a:t>
            </a:r>
            <a:endParaRPr lang="fr-CA" sz="1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Interactions assurées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4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="0" u="none" baseline="0">
                <a:latin typeface="Arial"/>
              </a:defRPr>
            </a:lvl1pPr>
            <a:lvl2pPr marL="347850" indent="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None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Domaines d’études – Répartition de l’effectif étudiant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8" name="Graphique 7"/>
          <p:cNvGraphicFramePr/>
          <p:nvPr userDrawn="1">
            <p:extLst>
              <p:ext uri="{D42A27DB-BD31-4B8C-83A1-F6EECF244321}">
                <p14:modId xmlns:p14="http://schemas.microsoft.com/office/powerpoint/2010/main" val="1860036985"/>
              </p:ext>
            </p:extLst>
          </p:nvPr>
        </p:nvGraphicFramePr>
        <p:xfrm>
          <a:off x="1219200" y="2743200"/>
          <a:ext cx="6553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Travaux corrigés et commentés par les professeurs, les tuteurs (1er cycle) ou les chargés d’encadrement (2e et 3e cycles)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Passation d’examens sous surveillance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Évaluation de qualité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6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La recherche à la TÉLUQ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5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etite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 hasCustomPrompt="1"/>
            <p:custDataLst>
              <p:tags r:id="rId1"/>
            </p:custDataLst>
          </p:nvPr>
        </p:nvSpPr>
        <p:spPr>
          <a:xfrm>
            <a:off x="624408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CA" sz="2400" b="1" smtClean="0">
                <a:effectLst/>
              </a:defRPr>
            </a:lvl1pPr>
          </a:lstStyle>
          <a:p>
            <a:r>
              <a:rPr lang="fr-CA" b="1" dirty="0" smtClean="0"/>
              <a:t>Pour la période 2005-2012</a:t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18</a:t>
            </a:r>
            <a:r>
              <a:rPr lang="fr-CA" dirty="0" smtClean="0"/>
              <a:t> unités et infrastructures de recherche</a:t>
            </a:r>
            <a:br>
              <a:rPr lang="fr-CA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20,6 M $</a:t>
            </a:r>
            <a:r>
              <a:rPr lang="fr-CA" dirty="0" smtClean="0"/>
              <a:t> de subventions et contrats de recherche</a:t>
            </a:r>
            <a:br>
              <a:rPr lang="fr-CA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2,2 M $</a:t>
            </a:r>
            <a:r>
              <a:rPr lang="fr-CA" dirty="0" smtClean="0"/>
              <a:t> de subventions accordées par la FCI</a:t>
            </a:r>
            <a:br>
              <a:rPr lang="fr-CA" dirty="0" smtClean="0"/>
            </a:b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24408" y="2132856"/>
            <a:ext cx="653988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63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grand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idx="4294967295" hasCustomPrompt="1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 lang="fr-CA" sz="3200" smtClean="0">
                <a:effectLst/>
              </a:defRPr>
            </a:lvl1pPr>
          </a:lstStyle>
          <a:p>
            <a:r>
              <a:rPr lang="fr-FR" sz="1100" b="1" dirty="0" smtClean="0">
                <a:solidFill>
                  <a:srgbClr val="2E8804"/>
                </a:solidFill>
                <a:effectLst/>
                <a:latin typeface="+mj-lt"/>
                <a:ea typeface="Times New Roman"/>
                <a:cs typeface="Times New Roman"/>
              </a:rPr>
              <a:t>Les grands axes de recherche à la TÉLUQ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enseignement et apprentissage à distance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informatique cognitive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psychologie sociale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santé mentale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environnement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économie du savoir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organisation du travail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articulation</a:t>
            </a:r>
            <a:b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emploi-famille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CA" sz="11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9129907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127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RSU – Responsabilité sociale des universités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8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Formation</a:t>
            </a:r>
          </a:p>
          <a:p>
            <a:pPr lvl="0"/>
            <a:r>
              <a:rPr lang="fr-FR" dirty="0" smtClean="0"/>
              <a:t>Recherche </a:t>
            </a:r>
          </a:p>
          <a:p>
            <a:pPr lvl="0"/>
            <a:r>
              <a:rPr lang="fr-FR" dirty="0" smtClean="0"/>
              <a:t>Insertion professionnelle des étudiants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Rôle social des universités (3 assises)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3 AXES  : </a:t>
            </a:r>
          </a:p>
          <a:p>
            <a:pPr lvl="0"/>
            <a:r>
              <a:rPr lang="fr-FR" dirty="0" smtClean="0"/>
              <a:t>	ÉQUITÉ</a:t>
            </a:r>
          </a:p>
          <a:p>
            <a:pPr lvl="0"/>
            <a:r>
              <a:rPr lang="fr-FR" dirty="0" smtClean="0"/>
              <a:t>	ÉGALITÉ</a:t>
            </a:r>
          </a:p>
          <a:p>
            <a:pPr lvl="0"/>
            <a:r>
              <a:rPr lang="fr-FR" dirty="0" smtClean="0"/>
              <a:t>	DÉVELOPPEMENT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3 NIVEAUX :</a:t>
            </a:r>
          </a:p>
          <a:p>
            <a:pPr lvl="0"/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L’Université : levier et facteur de changements sociaux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5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épara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>
                <a:solidFill>
                  <a:srgbClr val="5CAC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Cliquez et modifiez le titre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876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80 % étudiants TÉLUQ </a:t>
            </a:r>
          </a:p>
          <a:p>
            <a:pPr lvl="0"/>
            <a:r>
              <a:rPr lang="fr-CA" dirty="0" smtClean="0"/>
              <a:t>20 % par ententes universitaires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des étudiants - Provenance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Homme : 28,8%</a:t>
            </a:r>
          </a:p>
          <a:p>
            <a:pPr lvl="0"/>
            <a:r>
              <a:rPr lang="fr-CA" dirty="0" smtClean="0"/>
              <a:t>Femme : 71,2%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Démographique 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Temps plein : 8,7%</a:t>
            </a:r>
          </a:p>
          <a:p>
            <a:pPr lvl="0"/>
            <a:r>
              <a:rPr lang="fr-CA" dirty="0" smtClean="0"/>
              <a:t>Temps partiel : 86,1%</a:t>
            </a:r>
          </a:p>
          <a:p>
            <a:pPr lvl="0"/>
            <a:r>
              <a:rPr lang="fr-CA" dirty="0" smtClean="0"/>
              <a:t>Abandon : 5,2%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des étudiants – Régimes d’études 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4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PREMIER CYCLE </a:t>
            </a:r>
          </a:p>
          <a:p>
            <a:pPr lvl="0"/>
            <a:r>
              <a:rPr lang="fr-CA" dirty="0" smtClean="0"/>
              <a:t>	Programme court : 11,2%</a:t>
            </a:r>
          </a:p>
          <a:p>
            <a:pPr lvl="0"/>
            <a:r>
              <a:rPr lang="fr-CA" dirty="0" smtClean="0"/>
              <a:t>	Certificat : 48,6%	</a:t>
            </a:r>
          </a:p>
          <a:p>
            <a:pPr lvl="0"/>
            <a:r>
              <a:rPr lang="fr-CA" dirty="0" smtClean="0"/>
              <a:t>	Majeure : 0,7%</a:t>
            </a:r>
          </a:p>
          <a:p>
            <a:pPr lvl="0"/>
            <a:r>
              <a:rPr lang="fr-CA" dirty="0" smtClean="0"/>
              <a:t>	Baccalauréat : 19,7%</a:t>
            </a:r>
          </a:p>
          <a:p>
            <a:pPr lvl="0"/>
            <a:r>
              <a:rPr lang="fr-CA" dirty="0" smtClean="0"/>
              <a:t>	Autres : 13,2%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CYCLES SUPÉRIEURS</a:t>
            </a:r>
          </a:p>
          <a:p>
            <a:pPr lvl="0"/>
            <a:r>
              <a:rPr lang="fr-CA" dirty="0" smtClean="0"/>
              <a:t>	Programme court : 1,9%</a:t>
            </a:r>
          </a:p>
          <a:p>
            <a:pPr lvl="0"/>
            <a:r>
              <a:rPr lang="fr-CA" dirty="0" smtClean="0"/>
              <a:t>	DESS : 3,7%</a:t>
            </a:r>
          </a:p>
          <a:p>
            <a:pPr lvl="0"/>
            <a:r>
              <a:rPr lang="fr-CA" dirty="0" smtClean="0"/>
              <a:t>	Maîtrise : 1,0%</a:t>
            </a:r>
          </a:p>
          <a:p>
            <a:pPr lvl="0"/>
            <a:r>
              <a:rPr lang="fr-CA" dirty="0" smtClean="0"/>
              <a:t>	Doctorat : 0,1%</a:t>
            </a:r>
          </a:p>
          <a:p>
            <a:pPr lvl="0"/>
            <a:r>
              <a:rPr lang="fr-CA" dirty="0" smtClean="0"/>
              <a:t>	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Catégories de programmes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9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&lt; 20 : 0,5%</a:t>
            </a:r>
          </a:p>
          <a:p>
            <a:pPr lvl="0"/>
            <a:r>
              <a:rPr lang="fr-CA" dirty="0" smtClean="0"/>
              <a:t>20-29 : 44,8 %</a:t>
            </a:r>
          </a:p>
          <a:p>
            <a:pPr lvl="0"/>
            <a:r>
              <a:rPr lang="fr-CA" dirty="0" smtClean="0"/>
              <a:t>30-39 : 33,8%</a:t>
            </a:r>
          </a:p>
          <a:p>
            <a:pPr lvl="0"/>
            <a:r>
              <a:rPr lang="fr-CA" dirty="0" smtClean="0"/>
              <a:t>40-49 : 15,4%</a:t>
            </a:r>
          </a:p>
          <a:p>
            <a:pPr lvl="0"/>
            <a:r>
              <a:rPr lang="fr-CA" dirty="0" smtClean="0"/>
              <a:t>50-59 : 4,8%</a:t>
            </a:r>
          </a:p>
          <a:p>
            <a:pPr lvl="0"/>
            <a:r>
              <a:rPr lang="fr-CA" dirty="0" smtClean="0"/>
              <a:t>&gt; 50 : 0,7%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Groupe d’âge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0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94023" y="1458930"/>
            <a:ext cx="6992729" cy="25788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0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250094"/>
            <a:ext cx="9144000" cy="25685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023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Montréal et régions : 59,9%</a:t>
            </a:r>
          </a:p>
          <a:p>
            <a:pPr lvl="0"/>
            <a:r>
              <a:rPr lang="fr-CA" dirty="0" smtClean="0"/>
              <a:t>Québec et régions : 15,2%</a:t>
            </a:r>
          </a:p>
          <a:p>
            <a:pPr lvl="0"/>
            <a:r>
              <a:rPr lang="fr-CA" dirty="0" smtClean="0"/>
              <a:t>Autres régions du Québec : 22,7%</a:t>
            </a:r>
          </a:p>
          <a:p>
            <a:pPr lvl="0"/>
            <a:r>
              <a:rPr lang="fr-CA" dirty="0" smtClean="0"/>
              <a:t>Hors Québec : 1,6%</a:t>
            </a:r>
          </a:p>
          <a:p>
            <a:pPr lvl="0"/>
            <a:r>
              <a:rPr lang="fr-CA" dirty="0" smtClean="0"/>
              <a:t>Hors Canada : 0,7%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Géographique (région de résidence)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Secondaire : 23,3%</a:t>
            </a:r>
          </a:p>
          <a:p>
            <a:pPr lvl="0"/>
            <a:r>
              <a:rPr lang="fr-CA" dirty="0" smtClean="0"/>
              <a:t>AEC : 4,3%</a:t>
            </a:r>
          </a:p>
          <a:p>
            <a:pPr lvl="0"/>
            <a:r>
              <a:rPr lang="fr-CA" dirty="0" smtClean="0"/>
              <a:t>Collégial : 27,9%</a:t>
            </a:r>
          </a:p>
          <a:p>
            <a:pPr lvl="0"/>
            <a:r>
              <a:rPr lang="fr-CA" dirty="0" smtClean="0"/>
              <a:t>Universitaire (sans diplôme) : 5,1%</a:t>
            </a:r>
          </a:p>
          <a:p>
            <a:pPr lvl="0"/>
            <a:r>
              <a:rPr lang="fr-CA" dirty="0" smtClean="0"/>
              <a:t>Certificat (cycle 1) : 9,2%</a:t>
            </a:r>
          </a:p>
          <a:p>
            <a:pPr lvl="0"/>
            <a:r>
              <a:rPr lang="fr-CA" dirty="0" smtClean="0"/>
              <a:t>Baccalauréat : 18%</a:t>
            </a:r>
          </a:p>
          <a:p>
            <a:pPr lvl="0"/>
            <a:r>
              <a:rPr lang="fr-CA" dirty="0" smtClean="0"/>
              <a:t>Diplôme supérieur : 2,8%</a:t>
            </a:r>
          </a:p>
          <a:p>
            <a:pPr lvl="0"/>
            <a:r>
              <a:rPr lang="fr-CA" dirty="0" smtClean="0"/>
              <a:t>Autres HQC : 5,9%</a:t>
            </a:r>
          </a:p>
          <a:p>
            <a:pPr lvl="0"/>
            <a:r>
              <a:rPr lang="fr-CA" dirty="0" smtClean="0"/>
              <a:t>Non déclarée : 3,5%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Scolarité déclarée à l’admission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2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 rot="10800000" flipV="1">
            <a:off x="-4" y="-38888"/>
            <a:ext cx="9144003" cy="503180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La formation à distance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5" y="4891314"/>
            <a:ext cx="9144000" cy="3670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564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Inscription et admission en continu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Rythme d’études choisi par l’étudiant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Aucune limite dans le nombre d’étudiants inscrits à une session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Accès aux études universitaires malgré les contraintes géographiques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Solution adaptée pour des populations émergentes et particulières (personnes à mobilité réduite, athlètes, militaires, employés de corps diplomatiques)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La FAD : Un modèle favorisant l’accessibilité et la flexibilité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18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and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Une approche unique</a:t>
            </a: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1053108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829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Conception des cours et du matériel adaptés à chacune des matières enseignées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Méthodes d’apprentissage : lectures, vidéos, entrevues, forums et ateliers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Cours conçus par des professeurs accompagnés d’une équipe multidisciplinaire spécialisée en formation à distance et en </a:t>
            </a:r>
            <a:r>
              <a:rPr lang="fr-CA" sz="1400" dirty="0" err="1" smtClean="0">
                <a:latin typeface="Arial"/>
                <a:cs typeface="Arial"/>
              </a:rPr>
              <a:t>technopédagogie</a:t>
            </a:r>
            <a:r>
              <a:rPr lang="fr-CA" sz="14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Plateformes développées par des spécialistes en formation à distance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Apprentissage diversifié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30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Pour chaque cours, l’étudiant est soutenu par un tuteur, un chargé d’encadrement ou un professeur qui répond à ses questions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Chaque étudiant est soutenu par un coordonnateur à l’encadrement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pour l’aider dans son cheminement universitaire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Encadrement personnalisé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58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Communauté virtuelle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3"/>
              </a:rPr>
              <a:t>Forums de discussion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</a:rPr>
              <a:t>Liens Twitter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4"/>
              </a:rPr>
              <a:t>Page Facebook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5"/>
              </a:rPr>
              <a:t>Journal étudiant électronique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6"/>
              </a:rPr>
              <a:t>Association étudiante très impliquée</a:t>
            </a:r>
            <a:endParaRPr lang="fr-CA" sz="1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Interactions assurées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21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Travaux corrigés et commentés par les professeurs, les tuteurs (1er cycle) ou les chargés d’encadrement (2e et 3e cycles)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Passation d’examens sous surveillance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Évaluation de qualité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39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La recherche à la TÉLUQ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88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4343400" y="3060700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etite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 hasCustomPrompt="1"/>
            <p:custDataLst>
              <p:tags r:id="rId1"/>
            </p:custDataLst>
          </p:nvPr>
        </p:nvSpPr>
        <p:spPr>
          <a:xfrm>
            <a:off x="624408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CA" sz="2400" b="1" smtClean="0">
                <a:effectLst/>
              </a:defRPr>
            </a:lvl1pPr>
          </a:lstStyle>
          <a:p>
            <a:r>
              <a:rPr lang="fr-CA" b="1" dirty="0" smtClean="0"/>
              <a:t>Pour la période 2005-2012</a:t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18</a:t>
            </a:r>
            <a:r>
              <a:rPr lang="fr-CA" dirty="0" smtClean="0"/>
              <a:t> unités et infrastructures de recherche</a:t>
            </a:r>
            <a:br>
              <a:rPr lang="fr-CA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20,6 M $</a:t>
            </a:r>
            <a:r>
              <a:rPr lang="fr-CA" dirty="0" smtClean="0"/>
              <a:t> de subventions et contrats de recherche</a:t>
            </a:r>
            <a:br>
              <a:rPr lang="fr-CA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2,2 M $</a:t>
            </a:r>
            <a:r>
              <a:rPr lang="fr-CA" dirty="0" smtClean="0"/>
              <a:t> de subventions accordées par la FCI</a:t>
            </a:r>
            <a:br>
              <a:rPr lang="fr-CA" dirty="0" smtClean="0"/>
            </a:b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24408" y="2132856"/>
            <a:ext cx="653988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80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grand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 idx="4294967295" hasCustomPrompt="1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 lang="fr-CA" sz="3200" smtClean="0">
                <a:effectLst/>
              </a:defRPr>
            </a:lvl1pPr>
          </a:lstStyle>
          <a:p>
            <a:r>
              <a:rPr lang="fr-FR" sz="1100" b="1" dirty="0" smtClean="0">
                <a:solidFill>
                  <a:srgbClr val="2E8804"/>
                </a:solidFill>
                <a:effectLst/>
                <a:latin typeface="+mj-lt"/>
                <a:ea typeface="Times New Roman"/>
                <a:cs typeface="Times New Roman"/>
              </a:rPr>
              <a:t>Les grands axes de recherche à la TÉLUQ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enseignement et apprentissage à distance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informatique cognitive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psychologie sociale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santé mentale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environnement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économie du savoir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organisation du travail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articulation</a:t>
            </a:r>
            <a:b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emploi-famille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CA" sz="11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5047686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162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RSU – Responsabilité sociale des universités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Formation</a:t>
            </a:r>
          </a:p>
          <a:p>
            <a:pPr lvl="0"/>
            <a:r>
              <a:rPr lang="fr-FR" dirty="0" smtClean="0"/>
              <a:t>Recherche </a:t>
            </a:r>
          </a:p>
          <a:p>
            <a:pPr lvl="0"/>
            <a:r>
              <a:rPr lang="fr-FR" dirty="0" smtClean="0"/>
              <a:t>Insertion professionnelle des étudiants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Rôle social des universités (3 assises)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27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3 AXES  : </a:t>
            </a:r>
          </a:p>
          <a:p>
            <a:pPr lvl="0"/>
            <a:r>
              <a:rPr lang="fr-FR" dirty="0" smtClean="0"/>
              <a:t>	ÉQUITÉ</a:t>
            </a:r>
          </a:p>
          <a:p>
            <a:pPr lvl="0"/>
            <a:r>
              <a:rPr lang="fr-FR" dirty="0" smtClean="0"/>
              <a:t>	ÉGALITÉ</a:t>
            </a:r>
          </a:p>
          <a:p>
            <a:pPr lvl="0"/>
            <a:r>
              <a:rPr lang="fr-FR" dirty="0" smtClean="0"/>
              <a:t>	DÉVELOPPEMENT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3 NIVEAUX :</a:t>
            </a:r>
          </a:p>
          <a:p>
            <a:pPr lvl="0"/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L’Université : levier et facteur de changements sociaux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29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épara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>
                <a:solidFill>
                  <a:srgbClr val="5CAC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67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Cliquez et modifiez le titre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2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621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92E7-CB4E-864E-988C-08874B46551C}" type="datetime1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51D-4961-C44B-953C-8AF4E89988B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7035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5838" y="522960"/>
            <a:ext cx="1500915" cy="52398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94023" y="2208052"/>
            <a:ext cx="6992729" cy="27338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62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4343400" y="3060700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63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94023" y="1458930"/>
            <a:ext cx="6992729" cy="25788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0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250094"/>
            <a:ext cx="9144000" cy="25685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1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5838" y="522960"/>
            <a:ext cx="1500915" cy="52398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4343400" y="3060700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36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4343400" y="3060700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96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sp>
        <p:nvSpPr>
          <p:cNvPr id="6" name="Espace réservé du contenu 1"/>
          <p:cNvSpPr txBox="1">
            <a:spLocks/>
          </p:cNvSpPr>
          <p:nvPr userDrawn="1"/>
        </p:nvSpPr>
        <p:spPr>
          <a:xfrm>
            <a:off x="795338" y="2697005"/>
            <a:ext cx="8056562" cy="3963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75000"/>
                  <a:lumOff val="25000"/>
                </a:prstClr>
              </a:buClr>
              <a:buSzPct val="85000"/>
              <a:buFont typeface="Wingdings" panose="05000000000000000000" pitchFamily="2" charset="2"/>
              <a:buChar char="§"/>
            </a:pPr>
            <a:endParaRPr lang="fr-CA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prstClr val="black">
                  <a:lumMod val="75000"/>
                  <a:lumOff val="25000"/>
                </a:prstClr>
              </a:buClr>
              <a:buSzPct val="85000"/>
              <a:buFont typeface="Wingdings" panose="05000000000000000000" pitchFamily="2" charset="2"/>
              <a:buChar char="§"/>
            </a:pPr>
            <a:endParaRPr lang="fr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7892" y="173069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endParaRPr lang="fr-FR" sz="3600" b="1" dirty="0">
              <a:solidFill>
                <a:srgbClr val="59B42C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1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250094"/>
            <a:ext cx="9144000" cy="25685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4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8265" y="1545169"/>
            <a:ext cx="9998665" cy="49572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7733" y="2918089"/>
            <a:ext cx="7806267" cy="174827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rgbClr val="5CAC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36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CA" dirty="0" smtClean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9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4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03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465" cy="1063775"/>
          </a:xfrm>
          <a:prstGeom prst="rect">
            <a:avLst/>
          </a:prstGeom>
        </p:spPr>
      </p:pic>
      <p:sp>
        <p:nvSpPr>
          <p:cNvPr id="6" name="Espace réservé du contenu 1"/>
          <p:cNvSpPr txBox="1">
            <a:spLocks/>
          </p:cNvSpPr>
          <p:nvPr userDrawn="1"/>
        </p:nvSpPr>
        <p:spPr>
          <a:xfrm>
            <a:off x="795338" y="2697005"/>
            <a:ext cx="8056562" cy="3963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panose="05000000000000000000" pitchFamily="2" charset="2"/>
              <a:buChar char="§"/>
            </a:pPr>
            <a:endParaRPr lang="fr-CA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panose="05000000000000000000" pitchFamily="2" charset="2"/>
              <a:buChar char="§"/>
            </a:pP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7892" y="173069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endParaRPr lang="fr-FR" sz="3600" b="1" dirty="0">
              <a:solidFill>
                <a:srgbClr val="59B42C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531887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="0" u="none" baseline="0">
                <a:latin typeface="Arial"/>
              </a:defRPr>
            </a:lvl1pPr>
            <a:lvl2pPr marL="347850" indent="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None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Issue d’un projet expérimental lancé en 1972 par le Gouvernement du Québec lors de la création du réseau de l’Université du Québec</a:t>
            </a:r>
          </a:p>
          <a:p>
            <a:pPr lvl="0"/>
            <a:r>
              <a:rPr lang="fr-FR" dirty="0" smtClean="0"/>
              <a:t>Inspiré de l’Open </a:t>
            </a:r>
            <a:r>
              <a:rPr lang="fr-FR" dirty="0" err="1" smtClean="0"/>
              <a:t>University</a:t>
            </a:r>
            <a:r>
              <a:rPr lang="fr-FR" dirty="0" smtClean="0"/>
              <a:t> britannique et vouée exclusivement à la formation à distance </a:t>
            </a:r>
          </a:p>
          <a:p>
            <a:pPr lvl="0"/>
            <a:r>
              <a:rPr lang="fr-FR" dirty="0" smtClean="0"/>
              <a:t>Objectif principal : accroître l’accessibilité aux études pour tous</a:t>
            </a:r>
          </a:p>
          <a:p>
            <a:pPr lvl="0"/>
            <a:r>
              <a:rPr lang="fr-FR" dirty="0" smtClean="0"/>
              <a:t>Aujourd’hui, la TÉLUQ  est la seule université francophone entièrement à distance en Amérique du Nord</a:t>
            </a:r>
          </a:p>
          <a:p>
            <a:pPr lvl="0"/>
            <a:r>
              <a:rPr lang="fr-FR" dirty="0" smtClean="0"/>
              <a:t>Près de 20 000 étudiants </a:t>
            </a:r>
            <a:r>
              <a:rPr lang="fr-FR" dirty="0" err="1" smtClean="0"/>
              <a:t>dns</a:t>
            </a:r>
            <a:r>
              <a:rPr lang="fr-FR" dirty="0" smtClean="0"/>
              <a:t> 25 pays de la Francophonie</a:t>
            </a:r>
          </a:p>
          <a:p>
            <a:pPr lvl="0"/>
            <a:r>
              <a:rPr lang="fr-FR" dirty="0" smtClean="0"/>
              <a:t>Près de 400 cours et 75 programmes aux trois cycles d’études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La TÉLUQ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9532" y="1594338"/>
            <a:ext cx="9237398" cy="5263662"/>
          </a:xfrm>
          <a:prstGeom prst="rect">
            <a:avLst/>
          </a:prstGeom>
          <a:solidFill>
            <a:srgbClr val="5CAC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91491" y="2757056"/>
            <a:ext cx="7986376" cy="2008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7732" y="2918089"/>
            <a:ext cx="7806267" cy="174827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rgbClr val="5355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Profil des étudiants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11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="0" u="none" baseline="0">
                <a:latin typeface="Arial"/>
              </a:defRPr>
            </a:lvl1pPr>
            <a:lvl2pPr marL="347850" indent="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None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Domaines d’études – Répartition de l’effectif étudiant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Graphique 7"/>
          <p:cNvGraphicFramePr/>
          <p:nvPr userDrawn="1">
            <p:extLst>
              <p:ext uri="{D42A27DB-BD31-4B8C-83A1-F6EECF244321}">
                <p14:modId xmlns:p14="http://schemas.microsoft.com/office/powerpoint/2010/main" val="981825991"/>
              </p:ext>
            </p:extLst>
          </p:nvPr>
        </p:nvGraphicFramePr>
        <p:xfrm>
          <a:off x="1219200" y="2743200"/>
          <a:ext cx="6553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46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80 % étudiants TÉLUQ </a:t>
            </a:r>
          </a:p>
          <a:p>
            <a:pPr lvl="0"/>
            <a:r>
              <a:rPr lang="fr-CA" dirty="0" smtClean="0"/>
              <a:t>20 % par ententes universitaires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des étudiants - Provenance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7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Homme : 28,8%</a:t>
            </a:r>
          </a:p>
          <a:p>
            <a:pPr lvl="0"/>
            <a:r>
              <a:rPr lang="fr-CA" dirty="0" smtClean="0"/>
              <a:t>Femme : 71,2%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Démographique 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Temps plein : 8,7%</a:t>
            </a:r>
          </a:p>
          <a:p>
            <a:pPr lvl="0"/>
            <a:r>
              <a:rPr lang="fr-CA" dirty="0" smtClean="0"/>
              <a:t>Temps partiel : 86,1%</a:t>
            </a:r>
          </a:p>
          <a:p>
            <a:pPr lvl="0"/>
            <a:r>
              <a:rPr lang="fr-CA" dirty="0" smtClean="0"/>
              <a:t>Abandon : 5,2%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des étudiants – Régimes d’études 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8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PREMIER CYCLE </a:t>
            </a:r>
          </a:p>
          <a:p>
            <a:pPr lvl="0"/>
            <a:r>
              <a:rPr lang="fr-CA" dirty="0" smtClean="0"/>
              <a:t>	Programme court : 11,2%</a:t>
            </a:r>
          </a:p>
          <a:p>
            <a:pPr lvl="0"/>
            <a:r>
              <a:rPr lang="fr-CA" dirty="0" smtClean="0"/>
              <a:t>	Certificat : 48,6%	</a:t>
            </a:r>
          </a:p>
          <a:p>
            <a:pPr lvl="0"/>
            <a:r>
              <a:rPr lang="fr-CA" dirty="0" smtClean="0"/>
              <a:t>	Majeure : 0,7%</a:t>
            </a:r>
          </a:p>
          <a:p>
            <a:pPr lvl="0"/>
            <a:r>
              <a:rPr lang="fr-CA" dirty="0" smtClean="0"/>
              <a:t>	Baccalauréat : 19,7%</a:t>
            </a:r>
          </a:p>
          <a:p>
            <a:pPr lvl="0"/>
            <a:r>
              <a:rPr lang="fr-CA" dirty="0" smtClean="0"/>
              <a:t>	Autres : 13,2%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CYCLES SUPÉRIEURS</a:t>
            </a:r>
          </a:p>
          <a:p>
            <a:pPr lvl="0"/>
            <a:r>
              <a:rPr lang="fr-CA" dirty="0" smtClean="0"/>
              <a:t>	Programme court : 1,9%</a:t>
            </a:r>
          </a:p>
          <a:p>
            <a:pPr lvl="0"/>
            <a:r>
              <a:rPr lang="fr-CA" dirty="0" smtClean="0"/>
              <a:t>	DESS : 3,7%</a:t>
            </a:r>
          </a:p>
          <a:p>
            <a:pPr lvl="0"/>
            <a:r>
              <a:rPr lang="fr-CA" dirty="0" smtClean="0"/>
              <a:t>	Maîtrise : 1,0%</a:t>
            </a:r>
          </a:p>
          <a:p>
            <a:pPr lvl="0"/>
            <a:r>
              <a:rPr lang="fr-CA" dirty="0" smtClean="0"/>
              <a:t>	Doctorat : 0,1%</a:t>
            </a:r>
          </a:p>
          <a:p>
            <a:pPr lvl="0"/>
            <a:r>
              <a:rPr lang="fr-CA" dirty="0" smtClean="0"/>
              <a:t>	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Catégories de programmes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9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&lt; 20 : 0,5%</a:t>
            </a:r>
          </a:p>
          <a:p>
            <a:pPr lvl="0"/>
            <a:r>
              <a:rPr lang="fr-CA" dirty="0" smtClean="0"/>
              <a:t>20-29 : 44,8 %</a:t>
            </a:r>
          </a:p>
          <a:p>
            <a:pPr lvl="0"/>
            <a:r>
              <a:rPr lang="fr-CA" dirty="0" smtClean="0"/>
              <a:t>30-39 : 33,8%</a:t>
            </a:r>
          </a:p>
          <a:p>
            <a:pPr lvl="0"/>
            <a:r>
              <a:rPr lang="fr-CA" dirty="0" smtClean="0"/>
              <a:t>40-49 : 15,4%</a:t>
            </a:r>
          </a:p>
          <a:p>
            <a:pPr lvl="0"/>
            <a:r>
              <a:rPr lang="fr-CA" dirty="0" smtClean="0"/>
              <a:t>50-59 : 4,8%</a:t>
            </a:r>
          </a:p>
          <a:p>
            <a:pPr lvl="0"/>
            <a:r>
              <a:rPr lang="fr-CA" dirty="0" smtClean="0"/>
              <a:t>&gt; 50 : 0,7%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Groupe d’âge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5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Montréal et régions : 59,9%</a:t>
            </a:r>
          </a:p>
          <a:p>
            <a:pPr lvl="0"/>
            <a:r>
              <a:rPr lang="fr-CA" dirty="0" smtClean="0"/>
              <a:t>Québec et régions : 15,2%</a:t>
            </a:r>
          </a:p>
          <a:p>
            <a:pPr lvl="0"/>
            <a:r>
              <a:rPr lang="fr-CA" dirty="0" smtClean="0"/>
              <a:t>Autres régions du Québec : 22,7%</a:t>
            </a:r>
          </a:p>
          <a:p>
            <a:pPr lvl="0"/>
            <a:r>
              <a:rPr lang="fr-CA" dirty="0" smtClean="0"/>
              <a:t>Hors Québec : 1,6%</a:t>
            </a:r>
          </a:p>
          <a:p>
            <a:pPr lvl="0"/>
            <a:r>
              <a:rPr lang="fr-CA" dirty="0" smtClean="0"/>
              <a:t>Hors Canada : 0,7%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Géographique (région de résidence)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0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Secondaire : 23,3%</a:t>
            </a:r>
          </a:p>
          <a:p>
            <a:pPr lvl="0"/>
            <a:r>
              <a:rPr lang="fr-CA" dirty="0" smtClean="0"/>
              <a:t>AEC : 4,3%</a:t>
            </a:r>
          </a:p>
          <a:p>
            <a:pPr lvl="0"/>
            <a:r>
              <a:rPr lang="fr-CA" dirty="0" smtClean="0"/>
              <a:t>Collégial : 27,9%</a:t>
            </a:r>
          </a:p>
          <a:p>
            <a:pPr lvl="0"/>
            <a:r>
              <a:rPr lang="fr-CA" dirty="0" smtClean="0"/>
              <a:t>Universitaire (sans diplôme) : 5,1%</a:t>
            </a:r>
          </a:p>
          <a:p>
            <a:pPr lvl="0"/>
            <a:r>
              <a:rPr lang="fr-CA" dirty="0" smtClean="0"/>
              <a:t>Certificat (cycle 1) : 9,2%</a:t>
            </a:r>
          </a:p>
          <a:p>
            <a:pPr lvl="0"/>
            <a:r>
              <a:rPr lang="fr-CA" dirty="0" smtClean="0"/>
              <a:t>Baccalauréat : 18%</a:t>
            </a:r>
          </a:p>
          <a:p>
            <a:pPr lvl="0"/>
            <a:r>
              <a:rPr lang="fr-CA" dirty="0" smtClean="0"/>
              <a:t>Diplôme supérieur : 2,8%</a:t>
            </a:r>
          </a:p>
          <a:p>
            <a:pPr lvl="0"/>
            <a:r>
              <a:rPr lang="fr-CA" dirty="0" smtClean="0"/>
              <a:t>Autres HQC : 5,9%</a:t>
            </a:r>
          </a:p>
          <a:p>
            <a:pPr lvl="0"/>
            <a:r>
              <a:rPr lang="fr-CA" dirty="0" smtClean="0"/>
              <a:t>Non déclarée : 3,5%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Scolarité déclarée à l’admission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3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465" cy="1063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531887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La formation à distance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9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Inscription et admission en continu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Rythme d’études choisi par l’étudiant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Aucune limite dans le nombre d’étudiants inscrits à une session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Accès aux études universitaires malgré les contraintes géographiques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Solution adaptée pour des populations émergentes et particulières (personnes à mobilité réduite, athlètes, militaires, employés de corps diplomatiques)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La FAD : Un modèle favorisant l’accessibilité et la flexibilité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and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Une approche unique</a:t>
            </a: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8027676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289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Conception des cours et du matériel adaptés à chacune des matières enseignées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Méthodes d’apprentissage : lectures, vidéos, entrevues, forums et ateliers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Cours conçus par des professeurs accompagnés d’une équipe multidisciplinaire spécialisée en formation à distance et en </a:t>
            </a:r>
            <a:r>
              <a:rPr lang="fr-CA" sz="1400" dirty="0" err="1" smtClean="0">
                <a:latin typeface="Arial"/>
                <a:cs typeface="Arial"/>
              </a:rPr>
              <a:t>technopédagogie</a:t>
            </a:r>
            <a:r>
              <a:rPr lang="fr-CA" sz="14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Plateformes développées par des spécialistes en formation à distance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Apprentissage diversifié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3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Pour chaque cours, l’étudiant est soutenu par un tuteur, un chargé d’encadrement ou un professeur qui répond à ses questions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Chaque étudiant est soutenu par un coordonnateur à l’encadrement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pour l’aider dans son cheminement universitaire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Encadrement personnalisé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7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Communauté virtuelle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3"/>
              </a:rPr>
              <a:t>Forums de discussion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</a:rPr>
              <a:t>Liens Twitter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4"/>
              </a:rPr>
              <a:t>Page Facebook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5"/>
              </a:rPr>
              <a:t>Journal étudiant électronique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6"/>
              </a:rPr>
              <a:t>Association étudiante très impliquée</a:t>
            </a:r>
            <a:endParaRPr lang="fr-CA" sz="14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Interactions assurées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6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Travaux corrigés et commentés par les professeurs, les tuteurs (1er cycle) ou les chargés d’encadrement (2e et 3e cycles)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Passation d’examens sous surveillance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 smtClean="0">
              <a:latin typeface="Arial"/>
              <a:cs typeface="Arial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Évaluation de qualité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3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La recherche à la TÉLUQ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etite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 hasCustomPrompt="1"/>
            <p:custDataLst>
              <p:tags r:id="rId1"/>
            </p:custDataLst>
          </p:nvPr>
        </p:nvSpPr>
        <p:spPr>
          <a:xfrm>
            <a:off x="624408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CA" sz="2400" b="1" smtClean="0">
                <a:effectLst/>
              </a:defRPr>
            </a:lvl1pPr>
          </a:lstStyle>
          <a:p>
            <a:r>
              <a:rPr lang="fr-CA" b="1" dirty="0" smtClean="0"/>
              <a:t>Pour la période 2005-2012</a:t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18</a:t>
            </a:r>
            <a:r>
              <a:rPr lang="fr-CA" dirty="0" smtClean="0"/>
              <a:t> unités et infrastructures de recherche</a:t>
            </a:r>
            <a:br>
              <a:rPr lang="fr-CA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20,6 M $</a:t>
            </a:r>
            <a:r>
              <a:rPr lang="fr-CA" dirty="0" smtClean="0"/>
              <a:t> de subventions et contrats de recherche</a:t>
            </a:r>
            <a:br>
              <a:rPr lang="fr-CA" dirty="0" smtClean="0"/>
            </a:br>
            <a:r>
              <a:rPr lang="fr-CA" b="1" dirty="0" smtClean="0">
                <a:solidFill>
                  <a:srgbClr val="2E8804"/>
                </a:solidFill>
                <a:effectLst/>
              </a:rPr>
              <a:t>2,2 M $</a:t>
            </a:r>
            <a:r>
              <a:rPr lang="fr-CA" dirty="0" smtClean="0"/>
              <a:t> de subventions accordées par la FCI</a:t>
            </a:r>
            <a:br>
              <a:rPr lang="fr-CA" dirty="0" smtClean="0"/>
            </a:b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24408" y="2132856"/>
            <a:ext cx="653988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grand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idx="4294967295" hasCustomPrompt="1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 lang="fr-CA" sz="3200" smtClean="0">
                <a:effectLst/>
              </a:defRPr>
            </a:lvl1pPr>
          </a:lstStyle>
          <a:p>
            <a:r>
              <a:rPr lang="fr-FR" sz="1100" b="1" dirty="0" smtClean="0">
                <a:solidFill>
                  <a:srgbClr val="2E8804"/>
                </a:solidFill>
                <a:effectLst/>
                <a:latin typeface="+mj-lt"/>
                <a:ea typeface="Times New Roman"/>
                <a:cs typeface="Times New Roman"/>
              </a:rPr>
              <a:t>Les grands axes de recherche à la TÉLUQ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enseignement et apprentissage à distance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informatique cognitive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psychologie sociale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santé mentale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environnement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économie du savoir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organisation du travail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articulation</a:t>
            </a:r>
            <a:b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</a:br>
            <a:r>
              <a:rPr lang="fr-FR" sz="10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emploi-famille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CA" sz="11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fr-CA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fr-CA" sz="1100" dirty="0" smtClean="0">
                <a:effectLst/>
                <a:latin typeface="Calibri"/>
                <a:ea typeface="Calibri"/>
                <a:cs typeface="Times New Roman"/>
              </a:rPr>
            </a:b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3228009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761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250094"/>
            <a:ext cx="9144000" cy="25685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465" cy="1063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531887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9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RSU – Responsabilité sociale des universités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4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Formation</a:t>
            </a:r>
          </a:p>
          <a:p>
            <a:pPr lvl="0"/>
            <a:r>
              <a:rPr lang="fr-FR" dirty="0" smtClean="0"/>
              <a:t>Recherche </a:t>
            </a:r>
          </a:p>
          <a:p>
            <a:pPr lvl="0"/>
            <a:r>
              <a:rPr lang="fr-FR" dirty="0" smtClean="0"/>
              <a:t>Insertion professionnelle des étudiants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Rôle social des universités (3 assises)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3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3 AXES  : </a:t>
            </a:r>
          </a:p>
          <a:p>
            <a:pPr lvl="0"/>
            <a:r>
              <a:rPr lang="fr-FR" dirty="0" smtClean="0"/>
              <a:t>	ÉQUITÉ</a:t>
            </a:r>
          </a:p>
          <a:p>
            <a:pPr lvl="0"/>
            <a:r>
              <a:rPr lang="fr-FR" dirty="0" smtClean="0"/>
              <a:t>	ÉGALITÉ</a:t>
            </a:r>
          </a:p>
          <a:p>
            <a:pPr lvl="0"/>
            <a:r>
              <a:rPr lang="fr-FR" dirty="0" smtClean="0"/>
              <a:t>	DÉVELOPPEMENT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3 NIVEAUX :</a:t>
            </a:r>
          </a:p>
          <a:p>
            <a:pPr lvl="0"/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FR" sz="2000" b="0" baseline="0" dirty="0" smtClean="0">
                <a:solidFill>
                  <a:srgbClr val="5CAC34"/>
                </a:solidFill>
                <a:latin typeface="Kyrial Sans Pro SemiBold"/>
              </a:rPr>
              <a:t>L’Université : levier et facteur de changements sociaux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épara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>
                <a:solidFill>
                  <a:srgbClr val="5CAC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3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Cliquez et modifiez le titre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79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94023" y="2208052"/>
            <a:ext cx="6992729" cy="27338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7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994023" y="1458930"/>
            <a:ext cx="6992729" cy="25788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0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250094"/>
            <a:ext cx="9144000" cy="25685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7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4343400" y="3060700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6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4343400" y="3060700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7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8265" y="1545169"/>
            <a:ext cx="9998665" cy="49572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7733" y="2918089"/>
            <a:ext cx="7806267" cy="174827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rgbClr val="5CAC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6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sp>
        <p:nvSpPr>
          <p:cNvPr id="6" name="Espace réservé du contenu 1"/>
          <p:cNvSpPr txBox="1">
            <a:spLocks/>
          </p:cNvSpPr>
          <p:nvPr userDrawn="1"/>
        </p:nvSpPr>
        <p:spPr>
          <a:xfrm>
            <a:off x="795338" y="2697005"/>
            <a:ext cx="8056562" cy="3963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75000"/>
                  <a:lumOff val="25000"/>
                </a:prstClr>
              </a:buClr>
              <a:buSzPct val="85000"/>
              <a:buFont typeface="Wingdings" panose="05000000000000000000" pitchFamily="2" charset="2"/>
              <a:buChar char="§"/>
            </a:pPr>
            <a:endParaRPr lang="fr-CA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prstClr val="black">
                  <a:lumMod val="75000"/>
                  <a:lumOff val="25000"/>
                </a:prstClr>
              </a:buClr>
              <a:buSzPct val="85000"/>
              <a:buFont typeface="Wingdings" panose="05000000000000000000" pitchFamily="2" charset="2"/>
              <a:buChar char="§"/>
            </a:pPr>
            <a:endParaRPr lang="fr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7892" y="173069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endParaRPr lang="fr-FR" sz="3600" b="1" dirty="0">
              <a:solidFill>
                <a:srgbClr val="59B42C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250094"/>
            <a:ext cx="9144000" cy="25685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495299"/>
            <a:ext cx="1479969" cy="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8265" y="1545169"/>
            <a:ext cx="9998665" cy="49572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7733" y="2918089"/>
            <a:ext cx="7806267" cy="174827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rgbClr val="5CAC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CA" dirty="0" smtClean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6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2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58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9C15E"/>
              </a:buClr>
              <a:buFont typeface="Arial" panose="020B0604020202020204" pitchFamily="34" charset="0"/>
              <a:buChar char="•"/>
              <a:defRPr sz="1800" b="0" u="none" baseline="0">
                <a:latin typeface="Arial"/>
              </a:defRPr>
            </a:lvl1pPr>
            <a:lvl2pPr marL="347850" indent="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None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Issue d’un projet expérimental lancé en 1972 par le Gouvernement du Québec lors de la création du réseau de l’Université du Québec</a:t>
            </a:r>
          </a:p>
          <a:p>
            <a:pPr lvl="0"/>
            <a:r>
              <a:rPr lang="fr-FR" dirty="0" smtClean="0"/>
              <a:t>Inspiré de l’Open </a:t>
            </a:r>
            <a:r>
              <a:rPr lang="fr-FR" dirty="0" err="1" smtClean="0"/>
              <a:t>University</a:t>
            </a:r>
            <a:r>
              <a:rPr lang="fr-FR" dirty="0" smtClean="0"/>
              <a:t> britannique et vouée exclusivement à la formation à distance </a:t>
            </a:r>
          </a:p>
          <a:p>
            <a:pPr lvl="0"/>
            <a:r>
              <a:rPr lang="fr-FR" dirty="0" smtClean="0"/>
              <a:t>Objectif principal : accroître l’accessibilité aux études pour tous</a:t>
            </a:r>
          </a:p>
          <a:p>
            <a:pPr lvl="0"/>
            <a:r>
              <a:rPr lang="fr-FR" dirty="0" smtClean="0"/>
              <a:t>Aujourd’hui, la TÉLUQ  est la seule université francophone entièrement à distance en Amérique du Nord</a:t>
            </a:r>
          </a:p>
          <a:p>
            <a:pPr lvl="0"/>
            <a:r>
              <a:rPr lang="fr-FR" dirty="0" smtClean="0"/>
              <a:t>Près de 20 000 étudiants </a:t>
            </a:r>
            <a:r>
              <a:rPr lang="fr-FR" dirty="0" err="1" smtClean="0"/>
              <a:t>dns</a:t>
            </a:r>
            <a:r>
              <a:rPr lang="fr-FR" dirty="0" smtClean="0"/>
              <a:t> 25 pays de la Francophonie</a:t>
            </a:r>
          </a:p>
          <a:p>
            <a:pPr lvl="0"/>
            <a:r>
              <a:rPr lang="fr-FR" dirty="0" smtClean="0"/>
              <a:t>Près de 400 cours et 75 programmes aux trois cycles d’études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La TÉLUQ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5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9532" y="1594338"/>
            <a:ext cx="9237398" cy="5263662"/>
          </a:xfrm>
          <a:prstGeom prst="rect">
            <a:avLst/>
          </a:prstGeom>
          <a:solidFill>
            <a:srgbClr val="5CAC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91491" y="2757056"/>
            <a:ext cx="7986376" cy="2008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7732" y="2918089"/>
            <a:ext cx="7806267" cy="1748279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337733" y="3060700"/>
            <a:ext cx="7564967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 baseline="0">
                <a:solidFill>
                  <a:srgbClr val="5355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Profil des étudiants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="0" u="none" baseline="0">
                <a:latin typeface="Arial"/>
              </a:defRPr>
            </a:lvl1pPr>
            <a:lvl2pPr marL="347850" indent="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None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Domaines d’études – Répartition de l’effectif étudiant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Graphique 7"/>
          <p:cNvGraphicFramePr/>
          <p:nvPr userDrawn="1">
            <p:extLst>
              <p:ext uri="{D42A27DB-BD31-4B8C-83A1-F6EECF244321}">
                <p14:modId xmlns:p14="http://schemas.microsoft.com/office/powerpoint/2010/main" val="3367168065"/>
              </p:ext>
            </p:extLst>
          </p:nvPr>
        </p:nvGraphicFramePr>
        <p:xfrm>
          <a:off x="1219200" y="2743200"/>
          <a:ext cx="6553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61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CA" dirty="0" smtClean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64" y="276225"/>
            <a:ext cx="1479969" cy="518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6508" b="87153"/>
          <a:stretch/>
        </p:blipFill>
        <p:spPr>
          <a:xfrm>
            <a:off x="0" y="276226"/>
            <a:ext cx="7112000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5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80 % étudiants TÉLUQ </a:t>
            </a:r>
          </a:p>
          <a:p>
            <a:pPr lvl="0"/>
            <a:r>
              <a:rPr lang="fr-CA" dirty="0" smtClean="0"/>
              <a:t>20 % par ententes universitaires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des étudiants - Provenance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0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Homme : 28,8%</a:t>
            </a:r>
          </a:p>
          <a:p>
            <a:pPr lvl="0"/>
            <a:r>
              <a:rPr lang="fr-CA" dirty="0" smtClean="0"/>
              <a:t>Femme : 71,2%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Démographique 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Temps plein : 8,7%</a:t>
            </a:r>
          </a:p>
          <a:p>
            <a:pPr lvl="0"/>
            <a:r>
              <a:rPr lang="fr-CA" dirty="0" smtClean="0"/>
              <a:t>Temps partiel : 86,1%</a:t>
            </a:r>
          </a:p>
          <a:p>
            <a:pPr lvl="0"/>
            <a:r>
              <a:rPr lang="fr-CA" dirty="0" smtClean="0"/>
              <a:t>Abandon : 5,2%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 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des étudiants – Régimes d’études 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0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Font typeface="Arial" panose="020B0604020202020204" pitchFamily="34" charset="0"/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PREMIER CYCLE </a:t>
            </a:r>
          </a:p>
          <a:p>
            <a:pPr lvl="0"/>
            <a:r>
              <a:rPr lang="fr-CA" dirty="0" smtClean="0"/>
              <a:t>	Programme court : 11,2%</a:t>
            </a:r>
          </a:p>
          <a:p>
            <a:pPr lvl="0"/>
            <a:r>
              <a:rPr lang="fr-CA" dirty="0" smtClean="0"/>
              <a:t>	Certificat : 48,6%	</a:t>
            </a:r>
          </a:p>
          <a:p>
            <a:pPr lvl="0"/>
            <a:r>
              <a:rPr lang="fr-CA" dirty="0" smtClean="0"/>
              <a:t>	Majeure : 0,7%</a:t>
            </a:r>
          </a:p>
          <a:p>
            <a:pPr lvl="0"/>
            <a:r>
              <a:rPr lang="fr-CA" dirty="0" smtClean="0"/>
              <a:t>	Baccalauréat : 19,7%</a:t>
            </a:r>
          </a:p>
          <a:p>
            <a:pPr lvl="0"/>
            <a:r>
              <a:rPr lang="fr-CA" dirty="0" smtClean="0"/>
              <a:t>	Autres : 13,2%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9C15E"/>
              </a:buClr>
              <a:buNone/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CYCLES SUPÉRIEURS</a:t>
            </a:r>
          </a:p>
          <a:p>
            <a:pPr lvl="0"/>
            <a:r>
              <a:rPr lang="fr-CA" dirty="0" smtClean="0"/>
              <a:t>	Programme court : 1,9%</a:t>
            </a:r>
          </a:p>
          <a:p>
            <a:pPr lvl="0"/>
            <a:r>
              <a:rPr lang="fr-CA" dirty="0" smtClean="0"/>
              <a:t>	DESS : 3,7%</a:t>
            </a:r>
          </a:p>
          <a:p>
            <a:pPr lvl="0"/>
            <a:r>
              <a:rPr lang="fr-CA" dirty="0" smtClean="0"/>
              <a:t>	Maîtrise : 1,0%</a:t>
            </a:r>
          </a:p>
          <a:p>
            <a:pPr lvl="0"/>
            <a:r>
              <a:rPr lang="fr-CA" dirty="0" smtClean="0"/>
              <a:t>	Doctorat : 0,1%</a:t>
            </a:r>
          </a:p>
          <a:p>
            <a:pPr lvl="0"/>
            <a:r>
              <a:rPr lang="fr-CA" dirty="0" smtClean="0"/>
              <a:t>	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Catégories de programmes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&lt; 20 : 0,5%</a:t>
            </a:r>
          </a:p>
          <a:p>
            <a:pPr lvl="0"/>
            <a:r>
              <a:rPr lang="fr-CA" dirty="0" smtClean="0"/>
              <a:t>20-29 : 44,8 %</a:t>
            </a:r>
          </a:p>
          <a:p>
            <a:pPr lvl="0"/>
            <a:r>
              <a:rPr lang="fr-CA" dirty="0" smtClean="0"/>
              <a:t>30-39 : 33,8%</a:t>
            </a:r>
          </a:p>
          <a:p>
            <a:pPr lvl="0"/>
            <a:r>
              <a:rPr lang="fr-CA" dirty="0" smtClean="0"/>
              <a:t>40-49 : 15,4%</a:t>
            </a:r>
          </a:p>
          <a:p>
            <a:pPr lvl="0"/>
            <a:r>
              <a:rPr lang="fr-CA" dirty="0" smtClean="0"/>
              <a:t>50-59 : 4,8%</a:t>
            </a:r>
          </a:p>
          <a:p>
            <a:pPr lvl="0"/>
            <a:r>
              <a:rPr lang="fr-CA" dirty="0" smtClean="0"/>
              <a:t>&gt; 50 : 0,7%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Groupe d’âge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4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Montréal et régions : 59,9%</a:t>
            </a:r>
          </a:p>
          <a:p>
            <a:pPr lvl="0"/>
            <a:r>
              <a:rPr lang="fr-CA" dirty="0" smtClean="0"/>
              <a:t>Québec et régions : 15,2%</a:t>
            </a:r>
          </a:p>
          <a:p>
            <a:pPr lvl="0"/>
            <a:r>
              <a:rPr lang="fr-CA" dirty="0" smtClean="0"/>
              <a:t>Autres régions du Québec : 22,7%</a:t>
            </a:r>
          </a:p>
          <a:p>
            <a:pPr lvl="0"/>
            <a:r>
              <a:rPr lang="fr-CA" dirty="0" smtClean="0"/>
              <a:t>Hors Québec : 1,6%</a:t>
            </a:r>
          </a:p>
          <a:p>
            <a:pPr lvl="0"/>
            <a:r>
              <a:rPr lang="fr-CA" dirty="0" smtClean="0"/>
              <a:t>Hors Canada : 0,7%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Géographique (région de résidence)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1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 marL="1371600" indent="0">
              <a:buSzPct val="60000"/>
              <a:buNone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Secondaire : 23,3%</a:t>
            </a:r>
          </a:p>
          <a:p>
            <a:pPr lvl="0"/>
            <a:r>
              <a:rPr lang="fr-CA" dirty="0" smtClean="0"/>
              <a:t>AEC : 4,3%</a:t>
            </a:r>
          </a:p>
          <a:p>
            <a:pPr lvl="0"/>
            <a:r>
              <a:rPr lang="fr-CA" dirty="0" smtClean="0"/>
              <a:t>Collégial : 27,9%</a:t>
            </a:r>
          </a:p>
          <a:p>
            <a:pPr lvl="0"/>
            <a:r>
              <a:rPr lang="fr-CA" dirty="0" smtClean="0"/>
              <a:t>Universitaire (sans diplôme) : 5,1%</a:t>
            </a:r>
          </a:p>
          <a:p>
            <a:pPr lvl="0"/>
            <a:r>
              <a:rPr lang="fr-CA" dirty="0" smtClean="0"/>
              <a:t>Certificat (cycle 1) : 9,2%</a:t>
            </a:r>
          </a:p>
          <a:p>
            <a:pPr lvl="0"/>
            <a:r>
              <a:rPr lang="fr-CA" dirty="0" smtClean="0"/>
              <a:t>Baccalauréat : 18%</a:t>
            </a:r>
          </a:p>
          <a:p>
            <a:pPr lvl="0"/>
            <a:r>
              <a:rPr lang="fr-CA" dirty="0" smtClean="0"/>
              <a:t>Diplôme supérieur : 2,8%</a:t>
            </a:r>
          </a:p>
          <a:p>
            <a:pPr lvl="0"/>
            <a:r>
              <a:rPr lang="fr-CA" dirty="0" smtClean="0"/>
              <a:t>Autres HQC : 5,9%</a:t>
            </a:r>
          </a:p>
          <a:p>
            <a:pPr lvl="0"/>
            <a:r>
              <a:rPr lang="fr-CA" dirty="0" smtClean="0"/>
              <a:t>Non déclarée : 3,5%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080162" y="2565402"/>
            <a:ext cx="3769966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 baseline="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Insérer une tarte ou créer une animation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Profil – Scolarité déclarée à l’admission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2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épa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795338" y="3894667"/>
            <a:ext cx="8063258" cy="6041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normalizeH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La formation à distance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2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4" y="6388100"/>
            <a:ext cx="9144000" cy="3242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02034" y="2584451"/>
            <a:ext cx="8056562" cy="3448049"/>
          </a:xfrm>
          <a:prstGeom prst="rect">
            <a:avLst/>
          </a:prstGeom>
        </p:spPr>
        <p:txBody>
          <a:bodyPr/>
          <a:lstStyle>
            <a:lvl1pPr>
              <a:buClr>
                <a:srgbClr val="89C15E"/>
              </a:buClr>
              <a:defRPr sz="1800">
                <a:latin typeface="Arial"/>
              </a:defRPr>
            </a:lvl1pPr>
            <a:lvl2pPr marL="63360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60000"/>
              <a:buFont typeface="Courier New"/>
              <a:buChar char="o"/>
              <a:defRPr sz="1600" baseline="0">
                <a:latin typeface="Arial"/>
              </a:defRPr>
            </a:lvl3pPr>
            <a:lvl4pPr>
              <a:buSzPct val="60000"/>
              <a:defRPr sz="1600" baseline="0">
                <a:latin typeface="Arial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SzPct val="80000"/>
              <a:buFont typeface="Arial"/>
              <a:buChar char="»"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Inscription et admission en continu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Rythme d’études choisi par l’étudiant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Aucune limite dans le nombre d’étudiants inscrits à une session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Accès aux études universitaires malgré les contraintes géographiques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Solution adaptée pour des populations émergentes et particulières (personnes à mobilité réduite, athlètes, militaires, employés de corps diplomatiques)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idx="4294967295" hasCustomPrompt="1"/>
          </p:nvPr>
        </p:nvSpPr>
        <p:spPr>
          <a:xfrm>
            <a:off x="795338" y="1937350"/>
            <a:ext cx="8054790" cy="487795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aseline="0"/>
            </a:lvl1pPr>
          </a:lstStyle>
          <a:p>
            <a:r>
              <a:rPr lang="fr-CA" sz="2000" b="0" baseline="0" dirty="0" smtClean="0">
                <a:solidFill>
                  <a:srgbClr val="5CAC34"/>
                </a:solidFill>
                <a:latin typeface="Arial" pitchFamily="34" charset="0"/>
                <a:cs typeface="Arial" pitchFamily="34" charset="0"/>
              </a:rPr>
              <a:t>La FAD : Un modèle favorisant l’accessibilité et la flexibilité</a:t>
            </a:r>
            <a:endParaRPr lang="fr-FR" sz="2000" b="0" baseline="0" dirty="0">
              <a:solidFill>
                <a:srgbClr val="5CAC34"/>
              </a:solidFill>
              <a:latin typeface="Kyrial Sans Pro SemiBold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3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and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31200" y="6191250"/>
            <a:ext cx="518928" cy="365125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F90DB84B-6A9B-704D-BE6A-9E75BA018401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Une approche unique</a:t>
            </a: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3056817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148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33.xml"/><Relationship Id="rId34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33" Type="http://schemas.openxmlformats.org/officeDocument/2006/relationships/slideLayout" Target="../slideLayouts/slideLayout145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32" Type="http://schemas.openxmlformats.org/officeDocument/2006/relationships/slideLayout" Target="../slideLayouts/slideLayout144.xml"/><Relationship Id="rId37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slideLayout" Target="../slideLayouts/slideLayout140.xml"/><Relationship Id="rId36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31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9.xml"/><Relationship Id="rId30" Type="http://schemas.openxmlformats.org/officeDocument/2006/relationships/slideLayout" Target="../slideLayouts/slideLayout142.xml"/><Relationship Id="rId35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86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790" r:id="rId3"/>
    <p:sldLayoutId id="2147483820" r:id="rId4"/>
    <p:sldLayoutId id="2147483818" r:id="rId5"/>
    <p:sldLayoutId id="2147483824" r:id="rId6"/>
    <p:sldLayoutId id="2147483823" r:id="rId7"/>
    <p:sldLayoutId id="2147483758" r:id="rId8"/>
    <p:sldLayoutId id="2147483817" r:id="rId9"/>
    <p:sldLayoutId id="2147483771" r:id="rId10"/>
    <p:sldLayoutId id="2147483793" r:id="rId11"/>
    <p:sldLayoutId id="2147483796" r:id="rId12"/>
    <p:sldLayoutId id="2147483797" r:id="rId13"/>
    <p:sldLayoutId id="2147483798" r:id="rId14"/>
    <p:sldLayoutId id="2147483761" r:id="rId15"/>
    <p:sldLayoutId id="2147483804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759" r:id="rId22"/>
    <p:sldLayoutId id="2147483795" r:id="rId23"/>
    <p:sldLayoutId id="2147483763" r:id="rId24"/>
    <p:sldLayoutId id="2147483773" r:id="rId25"/>
    <p:sldLayoutId id="2147483806" r:id="rId26"/>
    <p:sldLayoutId id="2147483807" r:id="rId27"/>
    <p:sldLayoutId id="2147483809" r:id="rId28"/>
    <p:sldLayoutId id="2147483810" r:id="rId29"/>
    <p:sldLayoutId id="2147483766" r:id="rId30"/>
    <p:sldLayoutId id="2147483813" r:id="rId31"/>
    <p:sldLayoutId id="2147483814" r:id="rId32"/>
    <p:sldLayoutId id="2147483815" r:id="rId33"/>
    <p:sldLayoutId id="2147483816" r:id="rId34"/>
    <p:sldLayoutId id="2147483791" r:id="rId35"/>
    <p:sldLayoutId id="2147483811" r:id="rId36"/>
    <p:sldLayoutId id="2147483819" r:id="rId37"/>
    <p:sldLayoutId id="2147483939" r:id="rId3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5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95" r:id="rId32"/>
    <p:sldLayoutId id="2147483896" r:id="rId33"/>
    <p:sldLayoutId id="2147483897" r:id="rId34"/>
    <p:sldLayoutId id="2147483898" r:id="rId35"/>
    <p:sldLayoutId id="2147483899" r:id="rId36"/>
    <p:sldLayoutId id="2147483900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  <p:sldLayoutId id="2147483920" r:id="rId19"/>
    <p:sldLayoutId id="2147483921" r:id="rId20"/>
    <p:sldLayoutId id="2147483922" r:id="rId21"/>
    <p:sldLayoutId id="2147483923" r:id="rId22"/>
    <p:sldLayoutId id="2147483924" r:id="rId23"/>
    <p:sldLayoutId id="2147483925" r:id="rId24"/>
    <p:sldLayoutId id="2147483926" r:id="rId25"/>
    <p:sldLayoutId id="2147483927" r:id="rId26"/>
    <p:sldLayoutId id="2147483928" r:id="rId27"/>
    <p:sldLayoutId id="2147483929" r:id="rId28"/>
    <p:sldLayoutId id="2147483930" r:id="rId29"/>
    <p:sldLayoutId id="2147483931" r:id="rId30"/>
    <p:sldLayoutId id="2147483932" r:id="rId31"/>
    <p:sldLayoutId id="2147483933" r:id="rId32"/>
    <p:sldLayoutId id="2147483934" r:id="rId33"/>
    <p:sldLayoutId id="2147483935" r:id="rId34"/>
    <p:sldLayoutId id="2147483936" r:id="rId35"/>
    <p:sldLayoutId id="2147483937" r:id="rId36"/>
    <p:sldLayoutId id="2147483938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openedition.org/dms/646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4"/>
          <a:stretch/>
        </p:blipFill>
        <p:spPr>
          <a:xfrm>
            <a:off x="-8601" y="-1997"/>
            <a:ext cx="9180000" cy="4818147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68752" y="3202336"/>
            <a:ext cx="7995421" cy="1618577"/>
          </a:xfrm>
        </p:spPr>
        <p:txBody>
          <a:bodyPr/>
          <a:lstStyle/>
          <a:p>
            <a:r>
              <a:rPr lang="fr-FR" b="1" dirty="0"/>
              <a:t>ACCOMPAGNEMENT ET PROXIMITÉ EN </a:t>
            </a:r>
            <a:r>
              <a:rPr lang="fr-FR" b="1" dirty="0" smtClean="0"/>
              <a:t>FAD</a:t>
            </a:r>
            <a:r>
              <a:rPr lang="fr-FR" sz="4800" b="1" dirty="0" smtClean="0"/>
              <a:t/>
            </a:r>
            <a:br>
              <a:rPr lang="fr-FR" sz="4800" b="1" dirty="0" smtClean="0"/>
            </a:br>
            <a:endParaRPr lang="fr-CA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8601" y="4816149"/>
            <a:ext cx="9180000" cy="26319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0" y="533403"/>
            <a:ext cx="1479969" cy="5184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84103"/>
            <a:ext cx="9180000" cy="527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/>
          <p:cNvSpPr txBox="1"/>
          <p:nvPr/>
        </p:nvSpPr>
        <p:spPr>
          <a:xfrm>
            <a:off x="693740" y="5391500"/>
            <a:ext cx="7970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Caroline Brassard, </a:t>
            </a:r>
            <a:r>
              <a:rPr lang="fr-CA" dirty="0" err="1" smtClean="0"/>
              <a:t>Ph.D</a:t>
            </a:r>
            <a:r>
              <a:rPr lang="fr-CA" dirty="0" smtClean="0"/>
              <a:t>.</a:t>
            </a:r>
            <a:br>
              <a:rPr lang="fr-CA" dirty="0" smtClean="0"/>
            </a:br>
            <a:r>
              <a:rPr lang="fr-CA" dirty="0" smtClean="0"/>
              <a:t>Université TÉLUQ, Québec, Canada</a:t>
            </a:r>
            <a:br>
              <a:rPr lang="fr-CA" dirty="0" smtClean="0"/>
            </a:br>
            <a:r>
              <a:rPr lang="fr-CA" dirty="0" smtClean="0"/>
              <a:t>										</a:t>
            </a:r>
            <a:endParaRPr lang="fr-CA" i="1" dirty="0"/>
          </a:p>
        </p:txBody>
      </p:sp>
      <p:pic>
        <p:nvPicPr>
          <p:cNvPr id="1028" name="Picture 4" descr="In-Fine Edu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41" y="5788329"/>
            <a:ext cx="35814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9628333"/>
              </p:ext>
            </p:extLst>
          </p:nvPr>
        </p:nvGraphicFramePr>
        <p:xfrm>
          <a:off x="609600" y="1298109"/>
          <a:ext cx="7609610" cy="4657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3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445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>
                    <a:solidFill>
                      <a:srgbClr val="89C15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Dimensions du dispositif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solidFill>
                      <a:srgbClr val="89C1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35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Articulation Présence/Distance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Accompagnement humain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Médiatisation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Médiation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Ouverture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29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 smtClean="0">
                        <a:effectLst/>
                      </a:endParaRP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Proximité </a:t>
                      </a:r>
                      <a:br>
                        <a:rPr lang="fr-CA" sz="900" dirty="0" smtClean="0">
                          <a:effectLst/>
                        </a:rPr>
                      </a:br>
                      <a:r>
                        <a:rPr lang="fr-CA" sz="900" dirty="0" smtClean="0">
                          <a:effectLst/>
                        </a:rPr>
                        <a:t>Spatiale</a:t>
                      </a: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 smtClean="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9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 smtClean="0">
                        <a:effectLst/>
                      </a:endParaRP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Proximité </a:t>
                      </a:r>
                      <a:r>
                        <a:rPr lang="fr-CA" sz="900" dirty="0">
                          <a:effectLst/>
                        </a:rPr>
                        <a:t>Organisationnelle</a:t>
                      </a: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9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 smtClean="0">
                        <a:effectLst/>
                      </a:endParaRP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Proximité </a:t>
                      </a:r>
                      <a:r>
                        <a:rPr lang="fr-CA" sz="900" dirty="0">
                          <a:effectLst/>
                        </a:rPr>
                        <a:t>Relationnelle</a:t>
                      </a: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29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 smtClean="0">
                        <a:effectLst/>
                      </a:endParaRP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Proximité Technologique</a:t>
                      </a: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29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 smtClean="0">
                        <a:effectLst/>
                      </a:endParaRPr>
                    </a:p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 smtClean="0">
                          <a:effectLst/>
                        </a:rPr>
                        <a:t>Proximité Cognitive</a:t>
                      </a: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29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 smtClean="0">
                        <a:effectLst/>
                      </a:endParaRPr>
                    </a:p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 smtClean="0">
                          <a:effectLst/>
                        </a:rPr>
                        <a:t>Proximité Systémique</a:t>
                      </a: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3C3C51D-4961-C44B-953C-8AF4E89988BA}" type="slidenum">
              <a:rPr lang="fr-FR" smtClean="0"/>
              <a:t>10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7812" y="155109"/>
            <a:ext cx="9144000" cy="1143000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bg1"/>
                </a:solidFill>
              </a:rPr>
              <a:t>Grille de lecture d’un dispositif </a:t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de formation médiatisée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54080"/>
              </p:ext>
            </p:extLst>
          </p:nvPr>
        </p:nvGraphicFramePr>
        <p:xfrm>
          <a:off x="549836" y="1543704"/>
          <a:ext cx="7609612" cy="45346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9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107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Proximités</a:t>
                      </a:r>
                      <a:br>
                        <a:rPr lang="fr-CA" sz="900" dirty="0">
                          <a:effectLst/>
                        </a:rPr>
                      </a:br>
                      <a:r>
                        <a:rPr lang="fr-CA" sz="900" dirty="0">
                          <a:effectLst/>
                        </a:rPr>
                        <a:t>1 à 3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vert="vert270">
                    <a:solidFill>
                      <a:srgbClr val="89C15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Dimensions du dispositif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ctr">
                    <a:solidFill>
                      <a:srgbClr val="89C1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77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Articulation Présence/Distance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effectLst/>
                        </a:rPr>
                        <a:t>Accompagnement humain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Médiatisation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Médiation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Ouverture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589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Proximité Spatiale</a:t>
                      </a: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vert="vert27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Répartition des lieux de formation sur un continuum d’espaces dédiés à la formation, en présence et à distance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effectLst/>
                        </a:rPr>
                        <a:t>Présence de ressources de repérage et </a:t>
                      </a:r>
                      <a:r>
                        <a:rPr lang="fr-CA" sz="900" b="1" dirty="0" smtClean="0">
                          <a:effectLst/>
                        </a:rPr>
                        <a:t>d’accompagnement </a:t>
                      </a:r>
                      <a:r>
                        <a:rPr lang="fr-CA" sz="900" b="1" dirty="0">
                          <a:effectLst/>
                        </a:rPr>
                        <a:t>(guidage, tuteurs) permettant de développer les compétences </a:t>
                      </a:r>
                      <a:r>
                        <a:rPr lang="fr-CA" sz="900" b="1" dirty="0" err="1">
                          <a:effectLst/>
                        </a:rPr>
                        <a:t>navigationnelles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Accessibilité et utilisabilité des espaces et des ressources de formation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Soutien à la perception de l’espace-temps proposé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Soutien à la découverte et à l’appropriation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Flexibilité de l’organisation spatiale (lieux et temps)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Possibilité d’adaptation aux contextes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24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Proximité Organisationnelle</a:t>
                      </a: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vert="vert27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Répartition des phases de scénario d’apprentissage sur un continuum d’activités complémentaires, en présence et à distance, synchrones et asynchrones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effectLst/>
                        </a:rPr>
                        <a:t>Présence de ressources de régulation et </a:t>
                      </a:r>
                      <a:r>
                        <a:rPr lang="fr-CA" sz="900" b="1" dirty="0" smtClean="0">
                          <a:effectLst/>
                        </a:rPr>
                        <a:t>d’accompagnement </a:t>
                      </a:r>
                      <a:r>
                        <a:rPr lang="fr-CA" sz="900" b="1" dirty="0">
                          <a:effectLst/>
                        </a:rPr>
                        <a:t>(tuteur référent) permettant de développer les compétences </a:t>
                      </a:r>
                      <a:r>
                        <a:rPr lang="fr-CA" sz="900" b="1" dirty="0" smtClean="0">
                          <a:effectLst/>
                        </a:rPr>
                        <a:t>organisationnelles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Accessibilité, cohérence et explicitation du dispositif de formation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à la perception du dispositif, de son organisation et de ses composantes techno-pédagogiques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à </a:t>
                      </a:r>
                      <a:r>
                        <a:rPr lang="fr-CA" sz="900" dirty="0" smtClean="0">
                          <a:effectLst/>
                        </a:rPr>
                        <a:t>l’autonomisation</a:t>
                      </a:r>
                      <a:endParaRPr lang="fr-CA" sz="900" dirty="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Flexibilité de l’organisation des tâches et des parcours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4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Proximité Relationnelle</a:t>
                      </a:r>
                      <a:endParaRPr lang="fr-CA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vert="vert27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Répartition des opportunités d’interactions interpersonnelles et sociales sur un continuum de modalités, en présence et à distance, individuelles et collectives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effectLst/>
                        </a:rPr>
                        <a:t>Présence de ressources </a:t>
                      </a:r>
                      <a:r>
                        <a:rPr lang="fr-CA" sz="900" b="1" dirty="0" smtClean="0">
                          <a:effectLst/>
                        </a:rPr>
                        <a:t>d’accompagnement </a:t>
                      </a:r>
                      <a:r>
                        <a:rPr lang="fr-CA" sz="900" b="1" dirty="0">
                          <a:effectLst/>
                        </a:rPr>
                        <a:t>et de soutien affectif (pairs, tuteurs) permettant de développer la motivation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Accessibilité et performance des moyens de </a:t>
                      </a:r>
                      <a:r>
                        <a:rPr lang="fr-CA" sz="900" dirty="0" err="1">
                          <a:effectLst/>
                        </a:rPr>
                        <a:t>communi-cation</a:t>
                      </a:r>
                      <a:r>
                        <a:rPr lang="fr-CA" sz="900" dirty="0">
                          <a:effectLst/>
                        </a:rPr>
                        <a:t> et de partage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à la perception des relations sociales en construction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aux activités collaboratives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Flexibilité des relations sociales provoquées par le dispositif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3C3C51D-4961-C44B-953C-8AF4E89988BA}" type="slidenum">
              <a:rPr lang="fr-FR" smtClean="0"/>
              <a:t>11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7812" y="155109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</a:rPr>
              <a:t>Grille de lecture d’un dispositif </a:t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de formation médiatisée (1</a:t>
            </a:r>
            <a:r>
              <a:rPr lang="fr-FR" sz="2400" baseline="30000" dirty="0" smtClean="0">
                <a:solidFill>
                  <a:schemeClr val="bg1"/>
                </a:solidFill>
              </a:rPr>
              <a:t>ère</a:t>
            </a:r>
            <a:r>
              <a:rPr lang="fr-FR" sz="2400" dirty="0" smtClean="0">
                <a:solidFill>
                  <a:schemeClr val="bg1"/>
                </a:solidFill>
              </a:rPr>
              <a:t> partie)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3C3C51D-4961-C44B-953C-8AF4E89988BA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1663542"/>
              </p:ext>
            </p:extLst>
          </p:nvPr>
        </p:nvGraphicFramePr>
        <p:xfrm>
          <a:off x="370541" y="1298109"/>
          <a:ext cx="8036450" cy="482488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3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221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Proximités</a:t>
                      </a:r>
                      <a:br>
                        <a:rPr lang="fr-CA" sz="800" dirty="0">
                          <a:effectLst/>
                        </a:rPr>
                      </a:br>
                      <a:r>
                        <a:rPr lang="fr-CA" sz="800" dirty="0">
                          <a:effectLst/>
                        </a:rPr>
                        <a:t>4 à 6</a:t>
                      </a:r>
                      <a:endParaRPr lang="fr-C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 vert="vert270">
                    <a:solidFill>
                      <a:srgbClr val="89C15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Dimensions du dispositif</a:t>
                      </a:r>
                      <a:endParaRPr lang="fr-C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 anchor="ctr">
                    <a:solidFill>
                      <a:srgbClr val="89C1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5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Articulation Présence/Distance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effectLst/>
                        </a:rPr>
                        <a:t>Accompagnement humain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Médiatisation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Médiation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Ouverture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73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Proximité Technologique</a:t>
                      </a:r>
                      <a:endParaRPr lang="fr-CA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 vert="vert27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Répartition des outils numériques sur un continuum d’espaces d’activité, en présence et à distance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effectLst/>
                        </a:rPr>
                        <a:t>Présence de ressources d’assistance et </a:t>
                      </a:r>
                      <a:r>
                        <a:rPr lang="fr-CA" sz="900" b="1" dirty="0" smtClean="0">
                          <a:effectLst/>
                        </a:rPr>
                        <a:t>d’accompagnement </a:t>
                      </a:r>
                      <a:r>
                        <a:rPr lang="fr-CA" sz="900" b="1" dirty="0">
                          <a:effectLst/>
                        </a:rPr>
                        <a:t>technique permettant de développer des compétences technologiques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Richesse et qualité des moyens </a:t>
                      </a:r>
                      <a:r>
                        <a:rPr lang="fr-CA" sz="900" dirty="0" err="1">
                          <a:effectLst/>
                        </a:rPr>
                        <a:t>technolo-giques</a:t>
                      </a:r>
                      <a:r>
                        <a:rPr lang="fr-CA" sz="900" dirty="0">
                          <a:effectLst/>
                        </a:rPr>
                        <a:t> et multimédia proposés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à l’</a:t>
                      </a:r>
                      <a:r>
                        <a:rPr lang="fr-CA" sz="900" dirty="0" err="1">
                          <a:effectLst/>
                        </a:rPr>
                        <a:t>appropria-tion</a:t>
                      </a:r>
                      <a:r>
                        <a:rPr lang="fr-CA" sz="900" dirty="0">
                          <a:effectLst/>
                        </a:rPr>
                        <a:t> rapide des </a:t>
                      </a:r>
                      <a:r>
                        <a:rPr lang="fr-CA" sz="900" dirty="0" err="1">
                          <a:effectLst/>
                        </a:rPr>
                        <a:t>envi-ronnements</a:t>
                      </a:r>
                      <a:r>
                        <a:rPr lang="fr-CA" sz="900" dirty="0">
                          <a:effectLst/>
                        </a:rPr>
                        <a:t> </a:t>
                      </a:r>
                      <a:r>
                        <a:rPr lang="fr-CA" sz="900" dirty="0" err="1">
                          <a:effectLst/>
                        </a:rPr>
                        <a:t>technolo-giques</a:t>
                      </a:r>
                      <a:endParaRPr lang="fr-CA" sz="900" dirty="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Soutien à la perception des outils et moyens disponibles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Soutien à la transformation des outils en instruments personnels ou collectifs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Flexibilité des outils disponibles et possibilité de choix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003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Proximité Cognitive</a:t>
                      </a:r>
                      <a:endParaRPr lang="fr-CA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 vert="vert27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Répartition des objets et contenus de formation sur un continuum d’espaces dédiés à l’apprentissage, en présence et à distance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effectLst/>
                        </a:rPr>
                        <a:t>Présence </a:t>
                      </a:r>
                      <a:r>
                        <a:rPr lang="fr-CA" sz="900" b="1" dirty="0" smtClean="0">
                          <a:effectLst/>
                        </a:rPr>
                        <a:t>d’accompagnement </a:t>
                      </a:r>
                      <a:r>
                        <a:rPr lang="fr-CA" sz="900" b="1" dirty="0">
                          <a:effectLst/>
                        </a:rPr>
                        <a:t>cognitif et </a:t>
                      </a:r>
                      <a:r>
                        <a:rPr lang="fr-CA" sz="900" b="1" dirty="0" smtClean="0">
                          <a:effectLst/>
                        </a:rPr>
                        <a:t>métacognitif </a:t>
                      </a:r>
                      <a:r>
                        <a:rPr lang="fr-CA" sz="900" b="1" dirty="0">
                          <a:effectLst/>
                        </a:rPr>
                        <a:t>(ressources dédiées) permettant de développer connaissances et compétences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Accessibilité, granularité et qualité des ressources médiatisées dédiées à l’appren-tissage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à la construction de connaissances et de sens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à l’approche réflexive et à la perception métacognitive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Adaptativité aux cheminements cognitifs et aux stratégies d’apprentissage mis en œuvre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371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Proximité Systémique</a:t>
                      </a:r>
                    </a:p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800" dirty="0">
                          <a:effectLst/>
                        </a:rPr>
                        <a:t>Démarche formation ?</a:t>
                      </a:r>
                      <a:endParaRPr lang="fr-C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 vert="vert270">
                    <a:solidFill>
                      <a:srgbClr val="89C15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Répartition des conventions institutionnelles sur un continuum d’espaces, en présence et à distance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effectLst/>
                        </a:rPr>
                        <a:t>Présence de ressources de régulation et </a:t>
                      </a:r>
                      <a:r>
                        <a:rPr lang="fr-CA" sz="900" b="1" dirty="0" smtClean="0">
                          <a:effectLst/>
                        </a:rPr>
                        <a:t>d’accompagnement </a:t>
                      </a:r>
                      <a:r>
                        <a:rPr lang="fr-CA" sz="900" b="1" dirty="0">
                          <a:effectLst/>
                        </a:rPr>
                        <a:t>(tuteur référent) permettant d’accéder aux services institutionnels</a:t>
                      </a:r>
                      <a:endParaRPr lang="fr-CA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Qualité des moyens de </a:t>
                      </a:r>
                      <a:r>
                        <a:rPr lang="fr-CA" sz="900" dirty="0" err="1">
                          <a:effectLst/>
                        </a:rPr>
                        <a:t>communi-cation</a:t>
                      </a:r>
                      <a:r>
                        <a:rPr lang="fr-CA" sz="900" dirty="0">
                          <a:effectLst/>
                        </a:rPr>
                        <a:t> </a:t>
                      </a:r>
                      <a:r>
                        <a:rPr lang="fr-CA" sz="900" dirty="0" err="1">
                          <a:effectLst/>
                        </a:rPr>
                        <a:t>institution-nelle</a:t>
                      </a:r>
                      <a:r>
                        <a:rPr lang="fr-CA" sz="900" dirty="0">
                          <a:effectLst/>
                        </a:rPr>
                        <a:t> sur les droits et devoirs de chacun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à la perception du système de formation, des valeurs et des règles de </a:t>
                      </a:r>
                      <a:r>
                        <a:rPr lang="fr-CA" sz="900" dirty="0" smtClean="0">
                          <a:effectLst/>
                        </a:rPr>
                        <a:t>fonctionnement </a:t>
                      </a:r>
                      <a:r>
                        <a:rPr lang="fr-CA" sz="900" dirty="0">
                          <a:effectLst/>
                        </a:rPr>
                        <a:t>partagées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Soutien à l’engagement personnel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 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Degré de développement d’un écosystème d’apprentissage adapté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90" marR="348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47812" y="155109"/>
            <a:ext cx="9144000" cy="1143000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bg1"/>
                </a:solidFill>
              </a:rPr>
              <a:t>Grille de lecture d’un dispositif </a:t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de formation </a:t>
            </a:r>
            <a:r>
              <a:rPr lang="fr-FR" sz="2400" dirty="0">
                <a:solidFill>
                  <a:schemeClr val="bg1"/>
                </a:solidFill>
              </a:rPr>
              <a:t>médiatisée </a:t>
            </a:r>
            <a:r>
              <a:rPr lang="fr-FR" sz="2400" dirty="0" smtClean="0">
                <a:solidFill>
                  <a:schemeClr val="bg1"/>
                </a:solidFill>
              </a:rPr>
              <a:t>(2</a:t>
            </a:r>
            <a:r>
              <a:rPr lang="fr-FR" sz="2400" baseline="30000" dirty="0" smtClean="0">
                <a:solidFill>
                  <a:schemeClr val="bg1"/>
                </a:solidFill>
              </a:rPr>
              <a:t>e</a:t>
            </a:r>
            <a:r>
              <a:rPr lang="fr-FR" sz="2400" dirty="0" smtClean="0">
                <a:solidFill>
                  <a:schemeClr val="bg1"/>
                </a:solidFill>
              </a:rPr>
              <a:t> partie</a:t>
            </a:r>
            <a:r>
              <a:rPr lang="fr-FR" sz="2400" dirty="0">
                <a:solidFill>
                  <a:schemeClr val="bg1"/>
                </a:solidFill>
              </a:rPr>
              <a:t>)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9208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975"/>
              </a:spcBef>
              <a:spcAft>
                <a:spcPts val="975"/>
              </a:spcAft>
            </a:pP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Accompagner, c’est créer de la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proximité</a:t>
            </a:r>
            <a:endParaRPr lang="fr-FR" sz="6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524" y="2627625"/>
            <a:ext cx="9167749" cy="4230375"/>
          </a:xfrm>
          <a:prstGeom prst="rect">
            <a:avLst/>
          </a:prstGeom>
          <a:solidFill>
            <a:srgbClr val="89C1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dirty="0"/>
              <a:t/>
            </a:r>
            <a:br>
              <a:rPr lang="fr-CA" sz="4400" dirty="0"/>
            </a:br>
            <a:endParaRPr lang="fr-CA" sz="4400" dirty="0" smtClean="0"/>
          </a:p>
          <a:p>
            <a:pPr algn="ctr"/>
            <a:r>
              <a:rPr lang="fr-CA" sz="4400" b="1" dirty="0" smtClean="0">
                <a:solidFill>
                  <a:schemeClr val="tx1"/>
                </a:solidFill>
              </a:rPr>
              <a:t>Merci !</a:t>
            </a:r>
          </a:p>
          <a:p>
            <a:pPr algn="ctr"/>
            <a:r>
              <a:rPr lang="fr-CA" sz="4400" b="1" dirty="0" smtClean="0">
                <a:solidFill>
                  <a:schemeClr val="tx1"/>
                </a:solidFill>
              </a:rPr>
              <a:t>caroline.brassard@teluq.ca</a:t>
            </a:r>
            <a:endParaRPr lang="fr-CA" sz="4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890650"/>
            <a:ext cx="9167750" cy="748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DES QUESTIONS ? 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8" name="Losange 7"/>
          <p:cNvSpPr/>
          <p:nvPr/>
        </p:nvSpPr>
        <p:spPr>
          <a:xfrm>
            <a:off x="4310384" y="2343574"/>
            <a:ext cx="574031" cy="574031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7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ctrTitle"/>
          </p:nvPr>
        </p:nvSpPr>
        <p:spPr>
          <a:xfrm>
            <a:off x="2292349" y="4162571"/>
            <a:ext cx="4559300" cy="1438129"/>
          </a:xfrm>
        </p:spPr>
        <p:txBody>
          <a:bodyPr/>
          <a:lstStyle/>
          <a:p>
            <a:pPr algn="ctr"/>
            <a:r>
              <a:rPr lang="fr-CA" sz="2800" dirty="0" smtClean="0"/>
              <a:t>TELUQ.CA</a:t>
            </a:r>
            <a:endParaRPr lang="fr-CA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0" y="0"/>
            <a:ext cx="9165960" cy="6873934"/>
          </a:xfrm>
          <a:prstGeom prst="rect">
            <a:avLst/>
          </a:prstGeom>
        </p:spPr>
      </p:pic>
      <p:sp>
        <p:nvSpPr>
          <p:cNvPr id="6" name="Titre 6"/>
          <p:cNvSpPr txBox="1">
            <a:spLocks/>
          </p:cNvSpPr>
          <p:nvPr/>
        </p:nvSpPr>
        <p:spPr>
          <a:xfrm>
            <a:off x="2292349" y="4179887"/>
            <a:ext cx="4559300" cy="14381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normalizeH="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CA" sz="2800" smtClean="0"/>
              <a:t>teluq.ca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1225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622" y="3048549"/>
            <a:ext cx="8788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 smtClean="0"/>
              <a:t>Ressource : </a:t>
            </a:r>
          </a:p>
          <a:p>
            <a:endParaRPr lang="fr-CA" dirty="0"/>
          </a:p>
          <a:p>
            <a:r>
              <a:rPr lang="fr-CA" dirty="0" smtClean="0"/>
              <a:t>Brassard </a:t>
            </a:r>
            <a:r>
              <a:rPr lang="fr-CA" dirty="0"/>
              <a:t>Caroline, </a:t>
            </a:r>
            <a:r>
              <a:rPr lang="fr-CA" dirty="0" err="1"/>
              <a:t>Teutsch</a:t>
            </a:r>
            <a:r>
              <a:rPr lang="fr-CA" dirty="0"/>
              <a:t> Philippe, « Proposition de critères de proximité pour l’analyse des dispositifs de formation médiatisée », Distances et médiations des savoirs, 2014/5. </a:t>
            </a:r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journals.openedition.org/dms/646</a:t>
            </a:r>
            <a:r>
              <a:rPr lang="fr-CA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66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5434" y="1341790"/>
            <a:ext cx="841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59B42C"/>
                </a:solidFill>
              </a:rPr>
              <a:t>FAD, préjugés et réalités</a:t>
            </a:r>
            <a:endParaRPr lang="fr-CA" sz="2800" b="1" dirty="0">
              <a:solidFill>
                <a:srgbClr val="59B42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2702" y="2340855"/>
            <a:ext cx="79051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Distance et éloignement 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Dépersonnalisation</a:t>
            </a:r>
            <a:endParaRPr lang="fr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Ça marche… ou 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Création et maintien</a:t>
            </a:r>
            <a:r>
              <a:rPr lang="fr-CA" sz="2800" dirty="0" smtClean="0"/>
              <a:t> du contact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Choix vs obligation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Niveaux de préparation</a:t>
            </a: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29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5434" y="1341790"/>
            <a:ext cx="841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59B42C"/>
                </a:solidFill>
              </a:rPr>
              <a:t>FAD et dispositif médiatisé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2702" y="2366933"/>
            <a:ext cx="79051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b="1" dirty="0"/>
              <a:t>Éclatement de l’unicité de lieu, d’actions et de temps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800" dirty="0"/>
              <a:t>Identification des </a:t>
            </a:r>
            <a:r>
              <a:rPr lang="fr-CA" sz="2800" dirty="0" smtClean="0"/>
              <a:t>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b="1" dirty="0"/>
              <a:t>Continuum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ea typeface="Calibri" panose="020F0502020204030204" pitchFamily="34" charset="0"/>
              </a:rPr>
              <a:t>Lieu de formation : de présence à distance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ea typeface="Calibri" panose="020F0502020204030204" pitchFamily="34" charset="0"/>
              </a:rPr>
              <a:t>Action : du collectif à l’individuel</a:t>
            </a: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800" dirty="0">
                <a:latin typeface="Arial" panose="020B0604020202020204" pitchFamily="34" charset="0"/>
                <a:ea typeface="Calibri" panose="020F0502020204030204" pitchFamily="34" charset="0"/>
              </a:rPr>
              <a:t>Temps : du commun à l’asynchrone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62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873" y="2234942"/>
            <a:ext cx="6415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Tutorat et encadrement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Soutien sous différents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Réactivité et proactivité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745434" y="1341790"/>
            <a:ext cx="841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59B42C"/>
                </a:solidFill>
              </a:rPr>
              <a:t>Définition </a:t>
            </a:r>
            <a:r>
              <a:rPr lang="fr-CA" sz="2800" b="1" dirty="0" smtClean="0">
                <a:solidFill>
                  <a:srgbClr val="59B42C"/>
                </a:solidFill>
              </a:rPr>
              <a:t>de l’accompagnement</a:t>
            </a:r>
            <a:endParaRPr lang="fr-CA" sz="2800" b="1" dirty="0">
              <a:solidFill>
                <a:srgbClr val="59B4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5434" y="1341790"/>
            <a:ext cx="841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59B42C"/>
                </a:solidFill>
              </a:rPr>
              <a:t>Définition de la proximité</a:t>
            </a:r>
            <a:endParaRPr lang="fr-CA" sz="2800" b="1" dirty="0">
              <a:solidFill>
                <a:srgbClr val="59B42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2702" y="2366933"/>
            <a:ext cx="79051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Perception de l’espace et de la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Dimension subjective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Ressenti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Qualification de la perception de la place de chacun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Espace de coordination et de partage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226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5434" y="1341790"/>
            <a:ext cx="841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59B42C"/>
                </a:solidFill>
              </a:rPr>
              <a:t>Composantes de la proximité</a:t>
            </a:r>
            <a:endParaRPr lang="fr-CA" sz="2800" b="1" dirty="0">
              <a:solidFill>
                <a:srgbClr val="59B42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50867" y="2281357"/>
            <a:ext cx="79051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Spatiale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Localisation des acteurs et constituants, navigation</a:t>
            </a:r>
          </a:p>
          <a:p>
            <a:r>
              <a:rPr lang="fr-CA" sz="2400" dirty="0"/>
              <a:t>Organisationnelle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Système de formation et organisation pédagogique</a:t>
            </a:r>
          </a:p>
          <a:p>
            <a:r>
              <a:rPr lang="fr-CA" sz="2400" dirty="0"/>
              <a:t>Relationnelle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Collaboration, partage, présence, lien</a:t>
            </a:r>
          </a:p>
          <a:p>
            <a:r>
              <a:rPr lang="fr-CA" sz="2400" dirty="0"/>
              <a:t>Technologique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Utilisabilité et usage des environnement, outils</a:t>
            </a:r>
          </a:p>
          <a:p>
            <a:r>
              <a:rPr lang="fr-CA" sz="2400" dirty="0"/>
              <a:t>Cognitive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Soutien à l’apprentissage, métacognition</a:t>
            </a:r>
          </a:p>
          <a:p>
            <a:r>
              <a:rPr lang="fr-CA" sz="2400" dirty="0"/>
              <a:t>Systémique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/>
              <a:t>Règles des groupes, </a:t>
            </a:r>
            <a:r>
              <a:rPr lang="fr-CA" sz="2000" dirty="0" smtClean="0"/>
              <a:t>institution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39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3867" y="1341790"/>
            <a:ext cx="841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59B42C"/>
                </a:solidFill>
              </a:rPr>
              <a:t>Cadre Hy-Sup des dispositifs</a:t>
            </a:r>
            <a:endParaRPr lang="fr-CA" sz="2800" b="1" dirty="0">
              <a:solidFill>
                <a:srgbClr val="59B42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2702" y="1976557"/>
            <a:ext cx="79051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Articulation présence distance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Temps vs activités</a:t>
            </a:r>
          </a:p>
          <a:p>
            <a:r>
              <a:rPr lang="fr-CA" sz="2800" b="1" dirty="0"/>
              <a:t>Accompagnement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/>
              <a:t>Soutien, accompagnement humain et tutorat</a:t>
            </a:r>
          </a:p>
          <a:p>
            <a:r>
              <a:rPr lang="fr-CA" sz="2800" dirty="0"/>
              <a:t>Médiatisation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/>
              <a:t>Design pédagogique et choix des médias</a:t>
            </a:r>
          </a:p>
          <a:p>
            <a:r>
              <a:rPr lang="fr-CA" sz="2800" dirty="0"/>
              <a:t>Médiation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/>
              <a:t>Rapport du sujet au savoir, à l’action aux autres</a:t>
            </a:r>
          </a:p>
          <a:p>
            <a:r>
              <a:rPr lang="fr-CA" sz="2800" dirty="0"/>
              <a:t>Ouverture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Flexibilité et degré de liberté</a:t>
            </a:r>
          </a:p>
        </p:txBody>
      </p:sp>
    </p:spTree>
    <p:extLst>
      <p:ext uri="{BB962C8B-B14F-4D97-AF65-F5344CB8AC3E}">
        <p14:creationId xmlns:p14="http://schemas.microsoft.com/office/powerpoint/2010/main" val="3068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3867" y="1341790"/>
            <a:ext cx="841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59B42C"/>
                </a:solidFill>
              </a:rPr>
              <a:t>Bref</a:t>
            </a:r>
            <a:endParaRPr lang="fr-CA" sz="2800" b="1" dirty="0">
              <a:solidFill>
                <a:srgbClr val="59B42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2702" y="1976557"/>
            <a:ext cx="79051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Dispositif de formation comme « lieu de proximité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Identifier </a:t>
            </a:r>
            <a:r>
              <a:rPr lang="fr-CA" sz="2800" dirty="0"/>
              <a:t>les composantes de proximité mise en œuvre (intention) dans un dispositif de </a:t>
            </a:r>
            <a:r>
              <a:rPr lang="fr-CA" sz="2800" dirty="0" smtClean="0"/>
              <a:t>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/>
              <a:t>Identifier </a:t>
            </a:r>
            <a:r>
              <a:rPr lang="fr-CA" sz="2800" dirty="0"/>
              <a:t>la proximité ressentie dans un dispositif de formation en accédant à la perception des acteurs </a:t>
            </a:r>
          </a:p>
        </p:txBody>
      </p:sp>
    </p:spTree>
    <p:extLst>
      <p:ext uri="{BB962C8B-B14F-4D97-AF65-F5344CB8AC3E}">
        <p14:creationId xmlns:p14="http://schemas.microsoft.com/office/powerpoint/2010/main" val="42504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modele_teluq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ele_teluq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odele_teluq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odele_teluq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D6E480252D940BDB7DEDE66598F88" ma:contentTypeVersion="0" ma:contentTypeDescription="Crée un document." ma:contentTypeScope="" ma:versionID="5fd1b0c126b1c204a9a483673fbf72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6aff0309a5bcdc451a176b0f0fec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2958EC-8AA3-4943-A885-9A66A4F6CA8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746FFC6-3362-4E35-8460-719D7EB2F7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C894A-082D-4B15-A29E-2DB90DCBB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50994</TotalTime>
  <Words>882</Words>
  <Application>Microsoft Office PowerPoint</Application>
  <PresentationFormat>Affichage à l'écran (4:3)</PresentationFormat>
  <Paragraphs>171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Courier New</vt:lpstr>
      <vt:lpstr>Kyrial Sans Pro SemiBold</vt:lpstr>
      <vt:lpstr>Lucida Grande</vt:lpstr>
      <vt:lpstr>Times New Roman</vt:lpstr>
      <vt:lpstr>Wingdings</vt:lpstr>
      <vt:lpstr>modele_teluq</vt:lpstr>
      <vt:lpstr>1_modele_teluq</vt:lpstr>
      <vt:lpstr>2_modele_teluq</vt:lpstr>
      <vt:lpstr>3_modele_teluq</vt:lpstr>
      <vt:lpstr>ACCOMPAGNEMENT ET PROXIMITÉ EN FAD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Grille de lecture d’un dispositif  de formation médiatisée (1ère partie)</vt:lpstr>
      <vt:lpstr>Présentation PowerPoint</vt:lpstr>
      <vt:lpstr>Présentation PowerPoint</vt:lpstr>
      <vt:lpstr>Présentation PowerPoint</vt:lpstr>
      <vt:lpstr>TELUQ.CA</vt:lpstr>
    </vt:vector>
  </TitlesOfParts>
  <Company>TÉLUQ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Fourcaudot</dc:creator>
  <cp:lastModifiedBy>Brassard, Caroline</cp:lastModifiedBy>
  <cp:revision>1431</cp:revision>
  <cp:lastPrinted>2016-10-21T17:35:19Z</cp:lastPrinted>
  <dcterms:created xsi:type="dcterms:W3CDTF">2014-06-13T12:56:07Z</dcterms:created>
  <dcterms:modified xsi:type="dcterms:W3CDTF">2021-05-27T13:59:39Z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0x010100BD1D6E480252D940BDB7DEDE66598F88</vt:lpwstr>
  </property>
</Properties>
</file>